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  <p:sldMasterId id="2147483655" r:id="rId2"/>
  </p:sldMasterIdLst>
  <p:notesMasterIdLst>
    <p:notesMasterId r:id="rId19"/>
  </p:notesMasterIdLst>
  <p:handoutMasterIdLst>
    <p:handoutMasterId r:id="rId20"/>
  </p:handoutMasterIdLst>
  <p:sldIdLst>
    <p:sldId id="264" r:id="rId3"/>
    <p:sldId id="283" r:id="rId4"/>
    <p:sldId id="282" r:id="rId5"/>
    <p:sldId id="271" r:id="rId6"/>
    <p:sldId id="281" r:id="rId7"/>
    <p:sldId id="291" r:id="rId8"/>
    <p:sldId id="299" r:id="rId9"/>
    <p:sldId id="284" r:id="rId10"/>
    <p:sldId id="285" r:id="rId11"/>
    <p:sldId id="286" r:id="rId12"/>
    <p:sldId id="287" r:id="rId13"/>
    <p:sldId id="288" r:id="rId14"/>
    <p:sldId id="301" r:id="rId15"/>
    <p:sldId id="279" r:id="rId16"/>
    <p:sldId id="300" r:id="rId17"/>
    <p:sldId id="280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orient="horz" pos="2251">
          <p15:clr>
            <a:srgbClr val="A4A3A4"/>
          </p15:clr>
        </p15:guide>
        <p15:guide id="3" pos="7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nie CHOUAN" initials="VC" lastIdx="2" clrIdx="0">
    <p:extLst>
      <p:ext uri="{19B8F6BF-5375-455C-9EA6-DF929625EA0E}">
        <p15:presenceInfo xmlns:p15="http://schemas.microsoft.com/office/powerpoint/2012/main" userId="S-1-5-21-1688137703-1013256711-2629252250-320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DD1"/>
    <a:srgbClr val="004494"/>
    <a:srgbClr val="E4002B"/>
    <a:srgbClr val="DBEAF5"/>
    <a:srgbClr val="FF3300"/>
    <a:srgbClr val="99CCFF"/>
    <a:srgbClr val="8CB3E0"/>
    <a:srgbClr val="216A9F"/>
    <a:srgbClr val="E20031"/>
    <a:srgbClr val="9DA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1" autoAdjust="0"/>
    <p:restoredTop sz="92280" autoAdjust="0"/>
  </p:normalViewPr>
  <p:slideViewPr>
    <p:cSldViewPr snapToObjects="1" showGuides="1">
      <p:cViewPr varScale="1">
        <p:scale>
          <a:sx n="104" d="100"/>
          <a:sy n="104" d="100"/>
        </p:scale>
        <p:origin x="1470" y="96"/>
      </p:cViewPr>
      <p:guideLst>
        <p:guide orient="horz" pos="2296"/>
        <p:guide orient="horz" pos="2251"/>
        <p:guide pos="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6572"/>
    </p:cViewPr>
  </p:sorterViewPr>
  <p:notesViewPr>
    <p:cSldViewPr snapToObjects="1">
      <p:cViewPr varScale="1">
        <p:scale>
          <a:sx n="86" d="100"/>
          <a:sy n="86" d="100"/>
        </p:scale>
        <p:origin x="23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23/03/2018</a:t>
            </a:fld>
            <a:endParaRPr lang="it-IT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23/03/2018</a:t>
            </a:fld>
            <a:endParaRPr lang="it-IT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566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54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991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864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439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357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4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16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56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96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684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500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88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939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8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 band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A4DEB3-AD15-7243-96FA-50D4CD4D47CD}"/>
              </a:ext>
            </a:extLst>
          </p:cNvPr>
          <p:cNvSpPr/>
          <p:nvPr userDrawn="1"/>
        </p:nvSpPr>
        <p:spPr>
          <a:xfrm>
            <a:off x="-11951" y="0"/>
            <a:ext cx="9144000" cy="6750000"/>
          </a:xfrm>
          <a:prstGeom prst="rect">
            <a:avLst/>
          </a:prstGeom>
          <a:solidFill>
            <a:srgbClr val="468ABD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000" dirty="0">
              <a:latin typeface="Museo 700" panose="02000000000000000000" pitchFamily="2" charset="77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RVB_fond_transparent_powerpoint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1" y="374400"/>
            <a:ext cx="9155951" cy="8473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48E9B46-A7CA-DD41-857C-5946E85889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9579" y="1561864"/>
            <a:ext cx="4408974" cy="407707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42AE6478-2E16-C54F-8206-5F8ED9A892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528" y="5938486"/>
            <a:ext cx="3605946" cy="8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09824"/>
            <a:ext cx="8218800" cy="635000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Kit de préparation - Journée Mondiale de la Sécurité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988840"/>
            <a:ext cx="8218800" cy="4177009"/>
          </a:xfrm>
        </p:spPr>
        <p:txBody>
          <a:bodyPr/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008F20B-7607-AE4B-AE65-88C5D5A540B7}"/>
              </a:ext>
            </a:extLst>
          </p:cNvPr>
          <p:cNvSpPr/>
          <p:nvPr userDrawn="1"/>
        </p:nvSpPr>
        <p:spPr>
          <a:xfrm>
            <a:off x="0" y="0"/>
            <a:ext cx="9029960" cy="764704"/>
          </a:xfrm>
          <a:prstGeom prst="rect">
            <a:avLst/>
          </a:prstGeom>
          <a:solidFill>
            <a:srgbClr val="468ABD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000" dirty="0">
              <a:latin typeface="Museo 700" panose="02000000000000000000" pitchFamily="2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20DADA1-C294-6349-925B-114D562FA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116632"/>
            <a:ext cx="648072" cy="5388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C66AD3E-F4FF-5D4C-AE1B-B0076E24783A}"/>
              </a:ext>
            </a:extLst>
          </p:cNvPr>
          <p:cNvSpPr txBox="1"/>
          <p:nvPr userDrawn="1"/>
        </p:nvSpPr>
        <p:spPr>
          <a:xfrm>
            <a:off x="899592" y="149925"/>
            <a:ext cx="806489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360"/>
              </a:lnSpc>
            </a:pPr>
            <a:r>
              <a:rPr lang="it-IT" sz="3000" baseline="0" dirty="0">
                <a:solidFill>
                  <a:srgbClr val="D8213B"/>
                </a:solidFill>
                <a:latin typeface="Museo 700" panose="02000000000000000000" pitchFamily="2" charset="77"/>
              </a:rPr>
              <a:t>Celebriamo </a:t>
            </a:r>
            <a:r>
              <a:rPr lang="it-IT" sz="3000" baseline="0" dirty="0">
                <a:solidFill>
                  <a:schemeClr val="bg1"/>
                </a:solidFill>
                <a:latin typeface="Museo 700" panose="02000000000000000000" pitchFamily="2" charset="77"/>
              </a:rPr>
              <a:t>insieme la sicurezza!</a:t>
            </a:r>
          </a:p>
          <a:p>
            <a:pPr>
              <a:lnSpc>
                <a:spcPct val="100000"/>
              </a:lnSpc>
            </a:pPr>
            <a:endParaRPr lang="it-IT" sz="3000" baseline="0" dirty="0"/>
          </a:p>
        </p:txBody>
      </p:sp>
      <p:sp>
        <p:nvSpPr>
          <p:cNvPr id="10" name="Ellipse 9"/>
          <p:cNvSpPr/>
          <p:nvPr userDrawn="1"/>
        </p:nvSpPr>
        <p:spPr>
          <a:xfrm>
            <a:off x="8244408" y="127023"/>
            <a:ext cx="525559" cy="51582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1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de préparation - Journée Mondiale de la Sécurité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 marL="806450" marR="0" indent="-180975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itchFamily="34" charset="0"/>
              <a:buChar char="•"/>
              <a:tabLst/>
              <a:defRPr sz="1200"/>
            </a:lvl3pPr>
            <a:lvl4pPr marL="1080000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20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Kit de préparation - Journée Mondiale de la Sécurité 2018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de préparation - Journée Mondiale de la Sécurité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/>
              <a:t>Titre graph type barres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de préparation - Journée Mondiale de la Sécurité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Graphique barres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Graphique anneau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de préparation - Journée Mondiale de la Sécurité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/>
              <a:t>Titre graph type anneau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/>
              <a:t>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de préparation - Journée Mondiale de la Sécurité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Kit de préparation - Journée Mondiale de la Sécurité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noProof="0"/>
              <a:t>Kit de préparation - Journée Mondiale de la Sécurité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age_fin_130313 def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02D9-E909-4F2D-B9AE-5318616AED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40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008F20B-7607-AE4B-AE65-88C5D5A540B7}"/>
              </a:ext>
            </a:extLst>
          </p:cNvPr>
          <p:cNvSpPr/>
          <p:nvPr userDrawn="1"/>
        </p:nvSpPr>
        <p:spPr>
          <a:xfrm>
            <a:off x="0" y="0"/>
            <a:ext cx="9029960" cy="764704"/>
          </a:xfrm>
          <a:prstGeom prst="rect">
            <a:avLst/>
          </a:prstGeom>
          <a:solidFill>
            <a:srgbClr val="468ABD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000" dirty="0">
              <a:latin typeface="Museo 700" panose="02000000000000000000" pitchFamily="2" charset="77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30325"/>
            <a:ext cx="8218800" cy="635000"/>
          </a:xfrm>
        </p:spPr>
        <p:txBody>
          <a:bodyPr/>
          <a:lstStyle/>
          <a:p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" y="6411916"/>
            <a:ext cx="5562600" cy="365125"/>
          </a:xfrm>
        </p:spPr>
        <p:txBody>
          <a:bodyPr/>
          <a:lstStyle/>
          <a:p>
            <a:r>
              <a:rPr lang="fr-FR"/>
              <a:t>Kit de préparation - Journée Mondiale de la Sécurité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553200" y="6411916"/>
            <a:ext cx="725488" cy="365125"/>
          </a:xfr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988840"/>
            <a:ext cx="8218800" cy="4032448"/>
          </a:xfrm>
        </p:spPr>
        <p:txBody>
          <a:bodyPr/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20DADA1-C294-6349-925B-114D562FA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116632"/>
            <a:ext cx="648072" cy="53884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C66AD3E-F4FF-5D4C-AE1B-B0076E24783A}"/>
              </a:ext>
            </a:extLst>
          </p:cNvPr>
          <p:cNvSpPr txBox="1"/>
          <p:nvPr userDrawn="1"/>
        </p:nvSpPr>
        <p:spPr>
          <a:xfrm>
            <a:off x="899592" y="149925"/>
            <a:ext cx="806489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360"/>
              </a:lnSpc>
            </a:pPr>
            <a:r>
              <a:rPr lang="it-IT" sz="3000" baseline="0" dirty="0">
                <a:solidFill>
                  <a:srgbClr val="D8213B"/>
                </a:solidFill>
                <a:latin typeface="Museo 700" panose="02000000000000000000" pitchFamily="2" charset="77"/>
              </a:rPr>
              <a:t>Celebriamo </a:t>
            </a:r>
            <a:r>
              <a:rPr lang="it-IT" sz="3000" baseline="0" dirty="0">
                <a:solidFill>
                  <a:schemeClr val="bg1"/>
                </a:solidFill>
                <a:latin typeface="Museo 700" panose="02000000000000000000" pitchFamily="2" charset="77"/>
              </a:rPr>
              <a:t>insieme la sicurezza!</a:t>
            </a:r>
          </a:p>
          <a:p>
            <a:pPr>
              <a:lnSpc>
                <a:spcPct val="100000"/>
              </a:lnSpc>
            </a:pPr>
            <a:endParaRPr lang="it-IT" sz="3000" baseline="0" dirty="0"/>
          </a:p>
        </p:txBody>
      </p:sp>
      <p:sp>
        <p:nvSpPr>
          <p:cNvPr id="9" name="Ellipse 8"/>
          <p:cNvSpPr/>
          <p:nvPr userDrawn="1"/>
        </p:nvSpPr>
        <p:spPr>
          <a:xfrm>
            <a:off x="8244408" y="127023"/>
            <a:ext cx="525559" cy="51582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07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de préparation - Journée Mondiale de la Sécurité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9028112" y="0"/>
            <a:ext cx="115887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08F20B-7607-AE4B-AE65-88C5D5A540B7}"/>
              </a:ext>
            </a:extLst>
          </p:cNvPr>
          <p:cNvSpPr/>
          <p:nvPr userDrawn="1"/>
        </p:nvSpPr>
        <p:spPr>
          <a:xfrm>
            <a:off x="0" y="0"/>
            <a:ext cx="9029960" cy="764704"/>
          </a:xfrm>
          <a:prstGeom prst="rect">
            <a:avLst/>
          </a:prstGeom>
          <a:solidFill>
            <a:srgbClr val="468ABD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000" dirty="0">
              <a:latin typeface="Museo 700" panose="02000000000000000000" pitchFamily="2" charset="77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20DADA1-C294-6349-925B-114D562FA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116632"/>
            <a:ext cx="648072" cy="53884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C66AD3E-F4FF-5D4C-AE1B-B0076E24783A}"/>
              </a:ext>
            </a:extLst>
          </p:cNvPr>
          <p:cNvSpPr txBox="1"/>
          <p:nvPr userDrawn="1"/>
        </p:nvSpPr>
        <p:spPr>
          <a:xfrm>
            <a:off x="899592" y="149925"/>
            <a:ext cx="8064896" cy="11182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ts val="4360"/>
              </a:lnSpc>
            </a:pPr>
            <a:r>
              <a:rPr lang="it-IT" sz="3000" baseline="0" dirty="0">
                <a:solidFill>
                  <a:srgbClr val="D8213B"/>
                </a:solidFill>
                <a:latin typeface="Museo 700" panose="02000000000000000000" pitchFamily="2" charset="77"/>
              </a:rPr>
              <a:t>Celebriamo </a:t>
            </a:r>
            <a:r>
              <a:rPr lang="it-IT" sz="3000" baseline="0" dirty="0">
                <a:solidFill>
                  <a:schemeClr val="bg1"/>
                </a:solidFill>
                <a:latin typeface="Museo 700" panose="02000000000000000000" pitchFamily="2" charset="77"/>
              </a:rPr>
              <a:t>insieme la sicurezza!</a:t>
            </a:r>
          </a:p>
          <a:p>
            <a:pPr>
              <a:lnSpc>
                <a:spcPct val="100000"/>
              </a:lnSpc>
            </a:pPr>
            <a:endParaRPr lang="it-IT" sz="3000" baseline="0" dirty="0"/>
          </a:p>
        </p:txBody>
      </p:sp>
      <p:sp>
        <p:nvSpPr>
          <p:cNvPr id="14" name="Ellipse 13"/>
          <p:cNvSpPr/>
          <p:nvPr userDrawn="1"/>
        </p:nvSpPr>
        <p:spPr>
          <a:xfrm>
            <a:off x="8244408" y="127023"/>
            <a:ext cx="525559" cy="51582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2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5696"/>
            <a:ext cx="8218800" cy="635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 marL="806450" marR="0" indent="-180975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itchFamily="34" charset="0"/>
              <a:buChar char="•"/>
              <a:tabLst/>
              <a:defRPr sz="1200"/>
            </a:lvl3pPr>
            <a:lvl4pPr marL="1080000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20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Kit de préparation - Journée Mondiale de la Sécurité 2018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08F20B-7607-AE4B-AE65-88C5D5A540B7}"/>
              </a:ext>
            </a:extLst>
          </p:cNvPr>
          <p:cNvSpPr/>
          <p:nvPr userDrawn="1"/>
        </p:nvSpPr>
        <p:spPr>
          <a:xfrm>
            <a:off x="0" y="0"/>
            <a:ext cx="9029960" cy="764704"/>
          </a:xfrm>
          <a:prstGeom prst="rect">
            <a:avLst/>
          </a:prstGeom>
          <a:solidFill>
            <a:srgbClr val="468ABD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000" dirty="0">
              <a:latin typeface="Museo 700" panose="02000000000000000000" pitchFamily="2" charset="77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20DADA1-C294-6349-925B-114D562FA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116632"/>
            <a:ext cx="648072" cy="53884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C66AD3E-F4FF-5D4C-AE1B-B0076E24783A}"/>
              </a:ext>
            </a:extLst>
          </p:cNvPr>
          <p:cNvSpPr txBox="1"/>
          <p:nvPr userDrawn="1"/>
        </p:nvSpPr>
        <p:spPr>
          <a:xfrm>
            <a:off x="899592" y="149925"/>
            <a:ext cx="8064896" cy="11182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ts val="4360"/>
              </a:lnSpc>
            </a:pPr>
            <a:r>
              <a:rPr lang="it-IT" sz="3000" baseline="0" dirty="0">
                <a:solidFill>
                  <a:srgbClr val="D8213B"/>
                </a:solidFill>
                <a:latin typeface="Museo 700" panose="02000000000000000000" pitchFamily="2" charset="77"/>
              </a:rPr>
              <a:t>Celebriamo </a:t>
            </a:r>
            <a:r>
              <a:rPr lang="it-IT" sz="3000" baseline="0" dirty="0">
                <a:solidFill>
                  <a:schemeClr val="bg1"/>
                </a:solidFill>
                <a:latin typeface="Museo 700" panose="02000000000000000000" pitchFamily="2" charset="77"/>
              </a:rPr>
              <a:t>insieme la sicurezza!</a:t>
            </a:r>
          </a:p>
          <a:p>
            <a:pPr>
              <a:lnSpc>
                <a:spcPct val="100000"/>
              </a:lnSpc>
            </a:pPr>
            <a:endParaRPr lang="it-IT" sz="3000" baseline="0" dirty="0"/>
          </a:p>
        </p:txBody>
      </p:sp>
      <p:sp>
        <p:nvSpPr>
          <p:cNvPr id="14" name="Ellipse 13"/>
          <p:cNvSpPr/>
          <p:nvPr userDrawn="1"/>
        </p:nvSpPr>
        <p:spPr>
          <a:xfrm>
            <a:off x="8244408" y="127023"/>
            <a:ext cx="525559" cy="51582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97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89929"/>
            <a:ext cx="8218800" cy="635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636912"/>
            <a:ext cx="8218800" cy="3342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de préparation - Journée Mondiale de la Sécurité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2127328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/>
              <a:t>Titre graph type barres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08F20B-7607-AE4B-AE65-88C5D5A540B7}"/>
              </a:ext>
            </a:extLst>
          </p:cNvPr>
          <p:cNvSpPr/>
          <p:nvPr userDrawn="1"/>
        </p:nvSpPr>
        <p:spPr>
          <a:xfrm>
            <a:off x="0" y="0"/>
            <a:ext cx="9029960" cy="764704"/>
          </a:xfrm>
          <a:prstGeom prst="rect">
            <a:avLst/>
          </a:prstGeom>
          <a:solidFill>
            <a:srgbClr val="468ABD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000" dirty="0">
              <a:latin typeface="Museo 700" panose="02000000000000000000" pitchFamily="2" charset="77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20DADA1-C294-6349-925B-114D562FA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116632"/>
            <a:ext cx="648072" cy="53884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CC66AD3E-F4FF-5D4C-AE1B-B0076E24783A}"/>
              </a:ext>
            </a:extLst>
          </p:cNvPr>
          <p:cNvSpPr txBox="1"/>
          <p:nvPr userDrawn="1"/>
        </p:nvSpPr>
        <p:spPr>
          <a:xfrm>
            <a:off x="899592" y="149925"/>
            <a:ext cx="806489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360"/>
              </a:lnSpc>
            </a:pPr>
            <a:r>
              <a:rPr lang="it-IT" sz="3000" baseline="0" dirty="0">
                <a:solidFill>
                  <a:srgbClr val="D8213B"/>
                </a:solidFill>
                <a:latin typeface="Museo 700" panose="02000000000000000000" pitchFamily="2" charset="77"/>
              </a:rPr>
              <a:t>Celebriamo </a:t>
            </a:r>
            <a:r>
              <a:rPr lang="it-IT" sz="3000" baseline="0" dirty="0">
                <a:solidFill>
                  <a:schemeClr val="bg1"/>
                </a:solidFill>
                <a:latin typeface="Museo 700" panose="02000000000000000000" pitchFamily="2" charset="77"/>
              </a:rPr>
              <a:t>insieme la sicurezza!</a:t>
            </a:r>
          </a:p>
          <a:p>
            <a:pPr>
              <a:lnSpc>
                <a:spcPct val="100000"/>
              </a:lnSpc>
            </a:pPr>
            <a:endParaRPr lang="it-IT" sz="3000" baseline="0" dirty="0"/>
          </a:p>
        </p:txBody>
      </p:sp>
      <p:sp>
        <p:nvSpPr>
          <p:cNvPr id="15" name="Ellipse 14"/>
          <p:cNvSpPr/>
          <p:nvPr userDrawn="1"/>
        </p:nvSpPr>
        <p:spPr>
          <a:xfrm>
            <a:off x="8244408" y="127023"/>
            <a:ext cx="525559" cy="51582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53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Graphique anneau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de préparation - Journée Mondiale de la Sécurité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/>
              <a:t>Titre graph type anneau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40608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/>
              <a:t>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de préparation - Journée Mondiale de la Sécurité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97523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Kit de préparation - Journée Mondiale de la Sécurité 2018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68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343775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343775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A4DEB3-AD15-7243-96FA-50D4CD4D47CD}"/>
              </a:ext>
            </a:extLst>
          </p:cNvPr>
          <p:cNvSpPr/>
          <p:nvPr userDrawn="1"/>
        </p:nvSpPr>
        <p:spPr>
          <a:xfrm>
            <a:off x="-11951" y="0"/>
            <a:ext cx="9144000" cy="6750000"/>
          </a:xfrm>
          <a:prstGeom prst="rect">
            <a:avLst/>
          </a:prstGeom>
          <a:solidFill>
            <a:srgbClr val="468ABD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000" dirty="0">
              <a:latin typeface="Museo 700" panose="02000000000000000000" pitchFamily="2" charset="77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TOTAL_logo_RVB_fond_transparent_powerpoint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1" y="374400"/>
            <a:ext cx="9155951" cy="8473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48E9B46-A7CA-DD41-857C-5946E85889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9579" y="1561864"/>
            <a:ext cx="4408974" cy="407707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42AE6478-2E16-C54F-8206-5F8ED9A892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528" y="5938486"/>
            <a:ext cx="3605946" cy="81151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800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/>
              <a:t>Cliquez et modifiez le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fr-FR">
                <a:solidFill>
                  <a:prstClr val="black"/>
                </a:solidFill>
              </a:rPr>
              <a:t>Kit de préparation - Journée Mondiale de la Sécurité 2018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800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pic>
        <p:nvPicPr>
          <p:cNvPr id="13" name="Image 12" descr="TOTAL_logo_RVB_powerpoint.ps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18" y="6368938"/>
            <a:ext cx="1298992" cy="45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4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4"/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4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80000" indent="-180000" algn="l" defTabSz="457200" rtl="0" eaLnBrk="1" latinLnBrk="0" hangingPunct="1">
        <a:spcBef>
          <a:spcPts val="300"/>
        </a:spcBef>
        <a:spcAft>
          <a:spcPts val="300"/>
        </a:spcAft>
        <a:buClr>
          <a:schemeClr val="accent4"/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13500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588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800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/>
              <a:t>Cliquez et modifiez le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fr-FR">
                <a:solidFill>
                  <a:prstClr val="black"/>
                </a:solidFill>
              </a:rPr>
              <a:t>Kit de préparation - Journée Mondiale de la Sécurité 2018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800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pic>
        <p:nvPicPr>
          <p:cNvPr id="10" name="Image 9" descr="TOTAL_logo_RVB_powerpoint.ps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18" y="6368938"/>
            <a:ext cx="1298992" cy="4546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89" r:id="rId5"/>
    <p:sldLayoutId id="2147483694" r:id="rId6"/>
    <p:sldLayoutId id="2147483692" r:id="rId7"/>
    <p:sldLayoutId id="2147483693" r:id="rId8"/>
    <p:sldLayoutId id="2147483691" r:id="rId9"/>
    <p:sldLayoutId id="2147483695" r:id="rId10"/>
    <p:sldLayoutId id="2147483696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4"/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4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80000" indent="-180000" algn="l" defTabSz="457200" rtl="0" eaLnBrk="1" latinLnBrk="0" hangingPunct="1">
        <a:spcBef>
          <a:spcPts val="300"/>
        </a:spcBef>
        <a:spcAft>
          <a:spcPts val="300"/>
        </a:spcAft>
        <a:buClr>
          <a:schemeClr val="accent4"/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13500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588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hyperlink" Target="https://safetyplus.total.com/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HD.ONE-HSE@TOTAL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lbox-hse.total.com/fr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at.corp.local/sites/s1/fr-FR/Pages/actualites-carrousel/2016/10/total-s-engage-en-faveur-de-la-securite-routiere.aspx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safetyplus.total.com/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00400" y="3276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 rot="20661453">
            <a:off x="5850633" y="5331611"/>
            <a:ext cx="3106961" cy="83099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0" cap="none" spc="0" dirty="0">
                <a:ln w="0"/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>Kit di preparazione</a:t>
            </a:r>
            <a:r>
              <a:t/>
            </a:r>
            <a:br/>
            <a:r>
              <a:rPr lang="it-IT" sz="2400" b="0" cap="none" spc="0" dirty="0">
                <a:ln w="0"/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>GMS 2018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5E2EFD9-66A0-4554-A578-7208CB7393EB}"/>
              </a:ext>
            </a:extLst>
          </p:cNvPr>
          <p:cNvSpPr txBox="1"/>
          <p:nvPr/>
        </p:nvSpPr>
        <p:spPr>
          <a:xfrm>
            <a:off x="971600" y="6077286"/>
            <a:ext cx="3459779" cy="461665"/>
          </a:xfrm>
          <a:prstGeom prst="rect">
            <a:avLst/>
          </a:prstGeom>
          <a:solidFill>
            <a:srgbClr val="7DADD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27 </a:t>
            </a:r>
            <a:r>
              <a:rPr lang="fr-FR" sz="1200" b="1" dirty="0" err="1">
                <a:solidFill>
                  <a:schemeClr val="bg1"/>
                </a:solidFill>
              </a:rPr>
              <a:t>aprile</a:t>
            </a:r>
            <a:r>
              <a:rPr lang="fr-FR" sz="1200" b="1" dirty="0">
                <a:solidFill>
                  <a:schemeClr val="bg1"/>
                </a:solidFill>
              </a:rPr>
              <a:t> 2018</a:t>
            </a:r>
          </a:p>
          <a:p>
            <a:r>
              <a:rPr lang="fr-FR" sz="1200" b="1" dirty="0" err="1">
                <a:solidFill>
                  <a:srgbClr val="004494"/>
                </a:solidFill>
              </a:rPr>
              <a:t>GIORNATA</a:t>
            </a:r>
            <a:r>
              <a:rPr lang="fr-FR" sz="1200" b="1" dirty="0">
                <a:solidFill>
                  <a:srgbClr val="004494"/>
                </a:solidFill>
              </a:rPr>
              <a:t> MONDIALE PER LA SICUREZZA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0ECA256-7DB6-45B4-AD2F-48012A34F198}"/>
              </a:ext>
            </a:extLst>
          </p:cNvPr>
          <p:cNvSpPr txBox="1"/>
          <p:nvPr/>
        </p:nvSpPr>
        <p:spPr>
          <a:xfrm>
            <a:off x="2915816" y="3276600"/>
            <a:ext cx="3456384" cy="2096616"/>
          </a:xfrm>
          <a:prstGeom prst="rect">
            <a:avLst/>
          </a:prstGeom>
          <a:solidFill>
            <a:srgbClr val="7DADD1"/>
          </a:solidFill>
        </p:spPr>
        <p:txBody>
          <a:bodyPr wrap="square" rtlCol="0">
            <a:spAutoFit/>
          </a:bodyPr>
          <a:lstStyle/>
          <a:p>
            <a:pPr algn="ctr"/>
            <a:endParaRPr lang="fr-FR" sz="3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0ECA256-7DB6-45B4-AD2F-48012A34F198}"/>
              </a:ext>
            </a:extLst>
          </p:cNvPr>
          <p:cNvSpPr txBox="1"/>
          <p:nvPr/>
        </p:nvSpPr>
        <p:spPr>
          <a:xfrm>
            <a:off x="3060603" y="3078373"/>
            <a:ext cx="33123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solidFill>
                  <a:srgbClr val="E4002B"/>
                </a:solidFill>
              </a:rPr>
              <a:t>Celebriamo</a:t>
            </a:r>
            <a:r>
              <a:rPr lang="fr-FR" sz="4000" b="1" dirty="0"/>
              <a:t> </a:t>
            </a:r>
            <a:r>
              <a:rPr lang="fr-FR" sz="4000" b="1" dirty="0">
                <a:solidFill>
                  <a:schemeClr val="bg1"/>
                </a:solidFill>
              </a:rPr>
              <a:t>insieme la </a:t>
            </a:r>
            <a:r>
              <a:rPr lang="fr-FR" sz="4000" b="1" dirty="0" err="1">
                <a:solidFill>
                  <a:schemeClr val="bg1"/>
                </a:solidFill>
              </a:rPr>
              <a:t>sicurezza</a:t>
            </a:r>
            <a:r>
              <a:rPr lang="fr-FR" sz="4000" b="1" dirty="0" smtClean="0">
                <a:solidFill>
                  <a:schemeClr val="bg1"/>
                </a:solidFill>
              </a:rPr>
              <a:t>!</a:t>
            </a:r>
            <a:endParaRPr lang="fr-FR" sz="3000" dirty="0"/>
          </a:p>
          <a:p>
            <a:pPr algn="ctr"/>
            <a:r>
              <a:rPr lang="fr-FR" sz="1600" b="1" dirty="0">
                <a:solidFill>
                  <a:srgbClr val="004494"/>
                </a:solidFill>
              </a:rPr>
              <a:t>Grazie per il </a:t>
            </a:r>
            <a:r>
              <a:rPr lang="fr-FR" sz="1600" b="1" dirty="0" err="1">
                <a:solidFill>
                  <a:srgbClr val="004494"/>
                </a:solidFill>
              </a:rPr>
              <a:t>vostro</a:t>
            </a:r>
            <a:r>
              <a:rPr lang="fr-FR" sz="1600" b="1" dirty="0">
                <a:solidFill>
                  <a:srgbClr val="004494"/>
                </a:solidFill>
              </a:rPr>
              <a:t> </a:t>
            </a:r>
            <a:r>
              <a:rPr lang="fr-FR" sz="1600" b="1" dirty="0" err="1">
                <a:solidFill>
                  <a:srgbClr val="004494"/>
                </a:solidFill>
              </a:rPr>
              <a:t>impegno</a:t>
            </a:r>
            <a:r>
              <a:rPr lang="fr-FR" sz="1600" b="1" dirty="0">
                <a:solidFill>
                  <a:srgbClr val="004494"/>
                </a:solidFill>
              </a:rPr>
              <a:t>.</a:t>
            </a:r>
          </a:p>
          <a:p>
            <a:pPr algn="ctr"/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47052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395722" y="1556792"/>
            <a:ext cx="2535923" cy="30244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51520" y="1568066"/>
            <a:ext cx="6029601" cy="3013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51520" y="4725144"/>
            <a:ext cx="8693897" cy="1401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en-GB" smtClean="0"/>
              <a:pPr/>
              <a:t>10</a:t>
            </a:fld>
            <a:endParaRPr lang="it-IT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23528" y="1013766"/>
            <a:ext cx="8024780" cy="471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it-IT" sz="2000" b="1" cap="all" spc="-30" dirty="0">
                <a:solidFill>
                  <a:schemeClr val="accent4"/>
                </a:solidFill>
                <a:latin typeface="+mj-lt"/>
              </a:rPr>
              <a:t>Definizioni e criteri</a:t>
            </a:r>
            <a:endParaRPr lang="it-IT" sz="2000" b="1" cap="all" spc="-30" dirty="0">
              <a:solidFill>
                <a:schemeClr val="accent4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57200" y="6381328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Kit di preparazione - Giornata mondiale per la Sicurezza 2018</a:t>
            </a:r>
            <a:endParaRPr lang="it-IT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516572" y="3696817"/>
            <a:ext cx="2634737" cy="7979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1400" dirty="0"/>
              <a:t>Azione premiata localmente</a:t>
            </a:r>
            <a:r>
              <a:rPr dirty="0"/>
              <a:t/>
            </a:r>
            <a:br>
              <a:rPr dirty="0"/>
            </a:br>
            <a:r>
              <a:rPr lang="it-IT" sz="1400" dirty="0"/>
              <a:t>di ambito</a:t>
            </a:r>
            <a:r>
              <a:rPr dirty="0"/>
              <a:t/>
            </a:r>
            <a:br>
              <a:rPr dirty="0"/>
            </a:br>
            <a:r>
              <a:rPr lang="it-IT" sz="1400" dirty="0"/>
              <a:t>ramo o Gruppo  </a:t>
            </a:r>
          </a:p>
          <a:p>
            <a:pPr marL="0" indent="0" algn="ctr">
              <a:buNone/>
            </a:pPr>
            <a:endParaRPr lang="it-IT" sz="1400" dirty="0"/>
          </a:p>
          <a:p>
            <a:pPr algn="ctr"/>
            <a:endParaRPr lang="it-IT" sz="1400" dirty="0"/>
          </a:p>
        </p:txBody>
      </p:sp>
      <p:sp>
        <p:nvSpPr>
          <p:cNvPr id="12" name="Espace réservé du texte 3"/>
          <p:cNvSpPr txBox="1">
            <a:spLocks/>
          </p:cNvSpPr>
          <p:nvPr/>
        </p:nvSpPr>
        <p:spPr>
          <a:xfrm>
            <a:off x="6623649" y="3707949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400" dirty="0"/>
              <a:t>Award ramo (TOP) e Gruppo (WOW)</a:t>
            </a:r>
          </a:p>
        </p:txBody>
      </p:sp>
      <p:sp>
        <p:nvSpPr>
          <p:cNvPr id="13" name="Espace réservé du texte 3"/>
          <p:cNvSpPr txBox="1">
            <a:spLocks/>
          </p:cNvSpPr>
          <p:nvPr/>
        </p:nvSpPr>
        <p:spPr>
          <a:xfrm>
            <a:off x="906181" y="3662670"/>
            <a:ext cx="1738536" cy="768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400" dirty="0"/>
              <a:t>Azione locale selezionata e premiata </a:t>
            </a:r>
          </a:p>
        </p:txBody>
      </p:sp>
      <p:sp>
        <p:nvSpPr>
          <p:cNvPr id="14" name="Pentagone 13"/>
          <p:cNvSpPr/>
          <p:nvPr/>
        </p:nvSpPr>
        <p:spPr>
          <a:xfrm>
            <a:off x="366121" y="2407288"/>
            <a:ext cx="2818656" cy="360039"/>
          </a:xfrm>
          <a:prstGeom prst="homePlate">
            <a:avLst>
              <a:gd name="adj" fmla="val 0"/>
            </a:avLst>
          </a:prstGeom>
          <a:solidFill>
            <a:srgbClr val="E2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dirty="0"/>
              <a:t>Premi</a:t>
            </a:r>
          </a:p>
        </p:txBody>
      </p:sp>
      <p:sp>
        <p:nvSpPr>
          <p:cNvPr id="15" name="Pentagone 14"/>
          <p:cNvSpPr/>
          <p:nvPr/>
        </p:nvSpPr>
        <p:spPr>
          <a:xfrm>
            <a:off x="3516573" y="2407288"/>
            <a:ext cx="2634737" cy="360039"/>
          </a:xfrm>
          <a:prstGeom prst="homePlate">
            <a:avLst>
              <a:gd name="adj" fmla="val 0"/>
            </a:avLst>
          </a:prstGeom>
          <a:solidFill>
            <a:srgbClr val="E2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dirty="0"/>
              <a:t>Onorificenza</a:t>
            </a:r>
          </a:p>
        </p:txBody>
      </p:sp>
      <p:sp>
        <p:nvSpPr>
          <p:cNvPr id="16" name="Pentagone 15"/>
          <p:cNvSpPr/>
          <p:nvPr/>
        </p:nvSpPr>
        <p:spPr>
          <a:xfrm>
            <a:off x="6462121" y="2407288"/>
            <a:ext cx="2339280" cy="360039"/>
          </a:xfrm>
          <a:prstGeom prst="homePlate">
            <a:avLst>
              <a:gd name="adj" fmla="val 0"/>
            </a:avLst>
          </a:prstGeom>
          <a:solidFill>
            <a:srgbClr val="E2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dirty="0"/>
              <a:t>TOP/WOW</a:t>
            </a:r>
          </a:p>
        </p:txBody>
      </p:sp>
      <p:sp>
        <p:nvSpPr>
          <p:cNvPr id="17" name="Chevron 16"/>
          <p:cNvSpPr/>
          <p:nvPr/>
        </p:nvSpPr>
        <p:spPr>
          <a:xfrm rot="5400000">
            <a:off x="1559425" y="3004627"/>
            <a:ext cx="432048" cy="504056"/>
          </a:xfrm>
          <a:prstGeom prst="chevron">
            <a:avLst/>
          </a:prstGeom>
          <a:solidFill>
            <a:srgbClr val="E2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rot="5400000">
            <a:off x="4613116" y="3079122"/>
            <a:ext cx="432048" cy="423526"/>
          </a:xfrm>
          <a:prstGeom prst="chevron">
            <a:avLst/>
          </a:prstGeom>
          <a:solidFill>
            <a:srgbClr val="E2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7415737" y="3052895"/>
            <a:ext cx="432048" cy="427684"/>
          </a:xfrm>
          <a:prstGeom prst="chevron">
            <a:avLst/>
          </a:prstGeom>
          <a:solidFill>
            <a:srgbClr val="E2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Espace réservé du texte 4"/>
          <p:cNvSpPr txBox="1">
            <a:spLocks/>
          </p:cNvSpPr>
          <p:nvPr/>
        </p:nvSpPr>
        <p:spPr>
          <a:xfrm>
            <a:off x="407749" y="4826901"/>
            <a:ext cx="856552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</a:pPr>
            <a:r>
              <a:rPr lang="it-IT" sz="1400" b="1" spc="-60" dirty="0">
                <a:solidFill>
                  <a:srgbClr val="133C75"/>
                </a:solidFill>
              </a:rPr>
              <a:t>I criteri di riconoscimento per la Sicurezza: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533400" marR="0" lvl="1" indent="0" algn="l" defTabSz="533400" rtl="0"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Tx/>
              <a:buFont typeface="Lucida Grande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• Il carattere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trasponibile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/>
            </a:endParaRPr>
          </a:p>
          <a:p>
            <a:pPr marL="533400" marR="0" lvl="1" indent="0" algn="l" defTabSz="533400" rtl="0"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Tx/>
              <a:buFont typeface="Lucida Grande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• L'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effettiva applicazione</a:t>
            </a:r>
            <a:r>
              <a:rPr lang="it-IT"/>
              <a:t> </a:t>
            </a:r>
          </a:p>
          <a:p>
            <a:pPr marL="533400" marR="0" lvl="1" indent="0" algn="l" defTabSz="533400" rtl="0" eaLnBrk="1" fontAlgn="auto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Tx/>
              <a:buFont typeface="Lucida Grande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• Il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valore aggiunto</a:t>
            </a:r>
            <a:endParaRPr lang="it-IT" sz="1600" b="1" spc="-60" dirty="0">
              <a:solidFill>
                <a:srgbClr val="FF0000"/>
              </a:solidFill>
            </a:endParaRPr>
          </a:p>
          <a:p>
            <a:pPr marL="447675" marR="0" lvl="1" indent="-180975" algn="l" defTabSz="533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Tx/>
              <a:buFont typeface="Lucida Grande"/>
              <a:buChar char="-"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20637" y="1623418"/>
            <a:ext cx="469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ym typeface="Wingdings" panose="05000000000000000000" pitchFamily="2" charset="2"/>
              </a:rPr>
              <a:t>Scelta</a:t>
            </a:r>
            <a:r>
              <a:t/>
            </a:r>
            <a:br/>
            <a:r>
              <a:rPr lang="it-IT" sz="1600" b="1" dirty="0">
                <a:sym typeface="Wingdings" panose="05000000000000000000" pitchFamily="2" charset="2"/>
              </a:rPr>
              <a:t>sito/filiale/stabilimento</a:t>
            </a:r>
            <a:endParaRPr lang="it-IT" sz="16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385528" y="1628800"/>
            <a:ext cx="252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ym typeface="Wingdings" panose="05000000000000000000" pitchFamily="2" charset="2"/>
              </a:rPr>
              <a:t>Scelta</a:t>
            </a:r>
            <a:r>
              <a:t/>
            </a:r>
            <a:br/>
            <a:r>
              <a:rPr lang="it-IT" sz="1600" b="1" dirty="0">
                <a:sym typeface="Wingdings" panose="05000000000000000000" pitchFamily="2" charset="2"/>
              </a:rPr>
              <a:t>rami e COMEX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61399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en-GB" smtClean="0"/>
              <a:pPr/>
              <a:t>11</a:t>
            </a:fld>
            <a:endParaRPr lang="it-IT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67544" y="994718"/>
            <a:ext cx="7704400" cy="778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it-IT" sz="2000" b="1" cap="all" dirty="0">
                <a:solidFill>
                  <a:schemeClr val="accent4"/>
                </a:solidFill>
                <a:latin typeface="+mj-lt"/>
              </a:rPr>
              <a:t>I SEGNI POSSIBILI DI RICONOSCIMENTO</a:t>
            </a:r>
            <a:endParaRPr lang="it-IT" sz="2000" b="1" i="1" cap="all" dirty="0">
              <a:solidFill>
                <a:srgbClr val="E20031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82865" y="1484784"/>
            <a:ext cx="6537407" cy="3180902"/>
          </a:xfrm>
        </p:spPr>
        <p:txBody>
          <a:bodyPr>
            <a:normAutofit/>
          </a:bodyPr>
          <a:lstStyle/>
          <a:p>
            <a:pPr marL="0" lvl="1" indent="0" defTabSz="457200">
              <a:buSzPct val="120000"/>
              <a:buNone/>
            </a:pPr>
            <a:r>
              <a:rPr lang="it-IT" sz="1600" b="1" spc="-60" dirty="0">
                <a:solidFill>
                  <a:srgbClr val="133C75"/>
                </a:solidFill>
              </a:rPr>
              <a:t>devono essere adattati a seconda della normativa e degli usi locali:</a:t>
            </a:r>
          </a:p>
          <a:p>
            <a:pPr marL="0" lvl="1" indent="0" defTabSz="457200">
              <a:buSzPct val="120000"/>
              <a:buNone/>
            </a:pPr>
            <a:endParaRPr lang="it-IT" sz="400" b="1" spc="-60" dirty="0">
              <a:solidFill>
                <a:srgbClr val="133C75"/>
              </a:solidFill>
              <a:cs typeface="+mn-cs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Congratulazioni verbali e/o formalizzate dai superiori diretti, quindi dal management locale,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Promozione secondo gli usi locali (affissione, intranet, riunione, ecc.),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Presentazione dei vincitori durante visite in campo del management e del top management (Safety Tour),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Valorizzazione dell’azione significativa per la sicurezza a vari livelli del Gruppo tramite la piattaforma digitale                    .</a:t>
            </a:r>
          </a:p>
          <a:p>
            <a:pPr lvl="1">
              <a:lnSpc>
                <a:spcPct val="150000"/>
              </a:lnSpc>
              <a:buNone/>
            </a:pPr>
            <a:endParaRPr lang="it-IT" sz="1050" dirty="0"/>
          </a:p>
          <a:p>
            <a:pPr lvl="1">
              <a:lnSpc>
                <a:spcPct val="150000"/>
              </a:lnSpc>
              <a:buNone/>
            </a:pPr>
            <a:endParaRPr lang="it-IT" sz="105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944" y="1628800"/>
            <a:ext cx="1981470" cy="2447698"/>
          </a:xfrm>
          <a:prstGeom prst="rect">
            <a:avLst/>
          </a:prstGeom>
        </p:spPr>
      </p:pic>
      <p:sp>
        <p:nvSpPr>
          <p:cNvPr id="12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57200" y="6381328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it-IT" sz="1050"/>
              <a:t>Kit di preparazione - Giornata mondiale per la Sicurezza 2018</a:t>
            </a:r>
            <a:endParaRPr lang="it-IT" sz="1050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8709" y="4233638"/>
            <a:ext cx="1673691" cy="185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417" y="4233638"/>
            <a:ext cx="2789960" cy="185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57" y="4233638"/>
            <a:ext cx="2324572" cy="185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Logo Safety +-01 b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460" y="3607738"/>
            <a:ext cx="1052572" cy="5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5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758" y="1628801"/>
            <a:ext cx="9046254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en-GB" smtClean="0"/>
              <a:pPr/>
              <a:t>12</a:t>
            </a:fld>
            <a:endParaRPr lang="it-IT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28244" y="968017"/>
            <a:ext cx="8136904" cy="778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it-IT" dirty="0"/>
              <a:t>                   </a:t>
            </a:r>
            <a:r>
              <a:rPr lang="it-IT" sz="2000" b="1" cap="all" dirty="0">
                <a:solidFill>
                  <a:schemeClr val="accent4"/>
                </a:solidFill>
                <a:latin typeface="+mj-lt"/>
              </a:rPr>
              <a:t>UNO STRUMENTO DEDICATO AL RICONOSCIMENTO HSE</a:t>
            </a:r>
            <a:endParaRPr lang="it-IT" sz="2000" b="1" cap="all" dirty="0">
              <a:solidFill>
                <a:schemeClr val="accent4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18455" y="1522437"/>
            <a:ext cx="8435280" cy="5146923"/>
          </a:xfrm>
        </p:spPr>
        <p:txBody>
          <a:bodyPr>
            <a:noAutofit/>
          </a:bodyPr>
          <a:lstStyle/>
          <a:p>
            <a:pPr>
              <a:buNone/>
            </a:pPr>
            <a:endParaRPr lang="it-IT" sz="1400" b="1" dirty="0"/>
          </a:p>
          <a:p>
            <a:r>
              <a:rPr lang="it-IT" sz="1400" dirty="0"/>
              <a:t>                   è una piattaforma WEB a disposizione dei siti e delle filiali per: </a:t>
            </a:r>
          </a:p>
          <a:p>
            <a:pPr lvl="1">
              <a:spcAft>
                <a:spcPts val="0"/>
              </a:spcAft>
            </a:pPr>
            <a:r>
              <a:rPr lang="it-IT" sz="1400" dirty="0"/>
              <a:t>sostenere o intraprendere un programma di riconoscimento locale,</a:t>
            </a:r>
          </a:p>
          <a:p>
            <a:pPr lvl="1">
              <a:spcAft>
                <a:spcPts val="0"/>
              </a:spcAft>
            </a:pPr>
            <a:r>
              <a:rPr lang="it-IT" sz="1400" dirty="0"/>
              <a:t>premiare regolarmente azioni significative per la sicurezza a un livello ramo o Gruppo. </a:t>
            </a:r>
          </a:p>
          <a:p>
            <a:pPr>
              <a:buNone/>
            </a:pPr>
            <a:endParaRPr lang="it-IT" sz="1400" b="1" dirty="0"/>
          </a:p>
          <a:p>
            <a:pPr>
              <a:spcBef>
                <a:spcPts val="1200"/>
              </a:spcBef>
            </a:pPr>
            <a:r>
              <a:rPr lang="it-IT" sz="1300" b="1" dirty="0">
                <a:solidFill>
                  <a:schemeClr val="accent4"/>
                </a:solidFill>
              </a:rPr>
              <a:t>Gli obbiettivi dello strumento Safety+ </a:t>
            </a:r>
            <a:r>
              <a:rPr lang="it-IT" dirty="0"/>
              <a:t> </a:t>
            </a:r>
          </a:p>
          <a:p>
            <a:pPr lvl="1"/>
            <a:r>
              <a:rPr lang="it-IT" sz="1300" b="1" dirty="0"/>
              <a:t>Rendere visibili </a:t>
            </a:r>
            <a:r>
              <a:rPr lang="it-IT" sz="1300" dirty="0"/>
              <a:t>le azioni significative per la sicurezza intraprese dalla propria unità,</a:t>
            </a:r>
          </a:p>
          <a:p>
            <a:pPr lvl="1"/>
            <a:r>
              <a:rPr lang="it-IT" sz="1300" b="1" dirty="0"/>
              <a:t>Valorizzare </a:t>
            </a:r>
            <a:r>
              <a:rPr lang="it-IT" sz="1300" dirty="0"/>
              <a:t>e condividere queste azioni con i 750 siti e filiali del Gruppo.</a:t>
            </a:r>
          </a:p>
          <a:p>
            <a:pPr lvl="1"/>
            <a:r>
              <a:rPr lang="it-IT" sz="1300" b="1" dirty="0"/>
              <a:t>Generalizzare </a:t>
            </a:r>
            <a:r>
              <a:rPr lang="it-IT" sz="1300" dirty="0"/>
              <a:t>il riconoscimento a vari livelli del Gruppo.</a:t>
            </a:r>
          </a:p>
          <a:p>
            <a:pPr lvl="1"/>
            <a:endParaRPr lang="it-IT" sz="1300" b="1" dirty="0"/>
          </a:p>
          <a:p>
            <a:r>
              <a:rPr lang="it-IT" sz="1300" b="1" dirty="0">
                <a:solidFill>
                  <a:schemeClr val="accent4"/>
                </a:solidFill>
              </a:rPr>
              <a:t>I partecipanti:</a:t>
            </a:r>
            <a:r>
              <a:rPr lang="it-IT" sz="1300" b="1" dirty="0"/>
              <a:t> </a:t>
            </a:r>
          </a:p>
          <a:p>
            <a:pPr lvl="1"/>
            <a:r>
              <a:rPr lang="it-IT" sz="1300" dirty="0"/>
              <a:t>In maniera individuale o collettiva;</a:t>
            </a:r>
          </a:p>
          <a:p>
            <a:pPr lvl="1"/>
            <a:r>
              <a:rPr lang="it-IT" sz="1300" dirty="0"/>
              <a:t>Collaboratore/i Total o </a:t>
            </a:r>
            <a:r>
              <a:rPr lang="it-IT" sz="1400" dirty="0" smtClean="0"/>
              <a:t>società </a:t>
            </a:r>
            <a:r>
              <a:rPr lang="it-IT" sz="1400" dirty="0" smtClean="0"/>
              <a:t>appaltatrici</a:t>
            </a:r>
            <a:r>
              <a:rPr dirty="0"/>
              <a:t/>
            </a:r>
            <a:br>
              <a:rPr dirty="0"/>
            </a:br>
            <a:r>
              <a:rPr lang="it-IT" sz="1100" i="1" dirty="0"/>
              <a:t>(soltanto per il riconoscimento al livello sito/filiale)</a:t>
            </a:r>
            <a:r>
              <a:rPr lang="it-IT" sz="1300" dirty="0"/>
              <a:t>.</a:t>
            </a:r>
          </a:p>
          <a:p>
            <a:pPr lvl="1">
              <a:buNone/>
            </a:pPr>
            <a:endParaRPr lang="it-IT" sz="1300" dirty="0"/>
          </a:p>
          <a:p>
            <a:r>
              <a:rPr lang="it-IT" sz="1300" b="1" dirty="0">
                <a:solidFill>
                  <a:schemeClr val="accent4"/>
                </a:solidFill>
              </a:rPr>
              <a:t>Il perimetro</a:t>
            </a:r>
            <a:r>
              <a:rPr lang="it-IT" sz="1300" b="1" dirty="0"/>
              <a:t>: </a:t>
            </a:r>
          </a:p>
          <a:p>
            <a:pPr lvl="1"/>
            <a:r>
              <a:rPr lang="it-IT" sz="1300" dirty="0"/>
              <a:t>Tutti i rami del Gruppo.</a:t>
            </a:r>
          </a:p>
          <a:p>
            <a:pPr lvl="1"/>
            <a:endParaRPr lang="it-IT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26775" t="42993" r="60626" b="38107"/>
          <a:stretch/>
        </p:blipFill>
        <p:spPr>
          <a:xfrm>
            <a:off x="6650292" y="4205318"/>
            <a:ext cx="1828647" cy="1714358"/>
          </a:xfrm>
          <a:prstGeom prst="rect">
            <a:avLst/>
          </a:prstGeom>
        </p:spPr>
      </p:pic>
      <p:sp>
        <p:nvSpPr>
          <p:cNvPr id="1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57200" y="6381328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it-IT" sz="1050"/>
              <a:t>Kit di preparazione - Giornata mondiale per la Sicurezza 2018</a:t>
            </a:r>
            <a:endParaRPr lang="it-IT" sz="1050" dirty="0"/>
          </a:p>
        </p:txBody>
      </p:sp>
      <p:sp>
        <p:nvSpPr>
          <p:cNvPr id="4" name="ZoneTexte 3"/>
          <p:cNvSpPr txBox="1"/>
          <p:nvPr/>
        </p:nvSpPr>
        <p:spPr>
          <a:xfrm>
            <a:off x="6228184" y="5888305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E20031"/>
                </a:solidFill>
                <a:hlinkClick r:id="rId4"/>
              </a:rPr>
              <a:t>https://safetyplus.total.com/fr</a:t>
            </a:r>
            <a:endParaRPr lang="it-IT" sz="1200" b="1" dirty="0">
              <a:solidFill>
                <a:srgbClr val="E20031"/>
              </a:solidFill>
            </a:endParaRPr>
          </a:p>
        </p:txBody>
      </p:sp>
      <p:pic>
        <p:nvPicPr>
          <p:cNvPr id="10" name="Image 9" descr="Logo Safety +-01 b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07898"/>
            <a:ext cx="1052572" cy="594932"/>
          </a:xfrm>
          <a:prstGeom prst="rect">
            <a:avLst/>
          </a:prstGeom>
        </p:spPr>
      </p:pic>
      <p:pic>
        <p:nvPicPr>
          <p:cNvPr id="12" name="Image 11" descr="Logo Safety +-01 b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58" y="569384"/>
            <a:ext cx="2040680" cy="11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2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en-GB" smtClean="0"/>
              <a:pPr/>
              <a:t>13</a:t>
            </a:fld>
            <a:endParaRPr lang="it-IT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372200" y="2722988"/>
            <a:ext cx="2520280" cy="1688848"/>
          </a:xfrm>
        </p:spPr>
        <p:txBody>
          <a:bodyPr>
            <a:noAutofit/>
          </a:bodyPr>
          <a:lstStyle/>
          <a:p>
            <a:pPr marL="450850" lvl="1" indent="-18415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2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200" b="1" dirty="0"/>
              <a:t>Completare il </a:t>
            </a:r>
            <a:r>
              <a:rPr lang="it-IT" sz="1200" b="1" dirty="0" smtClean="0"/>
              <a:t> ritorno </a:t>
            </a:r>
            <a:r>
              <a:rPr lang="it-IT" sz="1200" b="1" dirty="0" smtClean="0"/>
              <a:t>di </a:t>
            </a:r>
            <a:r>
              <a:rPr lang="it-IT" sz="1200" b="1" dirty="0"/>
              <a:t>esperienze e condividere consigli e buone pratiche della GMS</a:t>
            </a:r>
            <a:r>
              <a:rPr dirty="0"/>
              <a:t/>
            </a:r>
            <a:br>
              <a:rPr dirty="0"/>
            </a:br>
            <a:r>
              <a:rPr lang="it-IT" sz="1200" dirty="0"/>
              <a:t>(sarà inviato un link via mail). </a:t>
            </a:r>
            <a:endParaRPr lang="it-IT" sz="1400" dirty="0"/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57200" y="6381328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it-IT" sz="1050"/>
              <a:t>Kit di preparazione - Giornata mondiale per la Sicurezza 2018</a:t>
            </a:r>
            <a:endParaRPr lang="it-IT" sz="1050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 flipH="1">
            <a:off x="1232456" y="1024532"/>
            <a:ext cx="4662863" cy="547245"/>
          </a:xfrm>
          <a:custGeom>
            <a:avLst/>
            <a:gdLst>
              <a:gd name="connsiteX0" fmla="*/ 0 w 8229599"/>
              <a:gd name="connsiteY0" fmla="*/ 579009 h 579009"/>
              <a:gd name="connsiteX1" fmla="*/ 144752 w 8229599"/>
              <a:gd name="connsiteY1" fmla="*/ 0 h 579009"/>
              <a:gd name="connsiteX2" fmla="*/ 8229599 w 8229599"/>
              <a:gd name="connsiteY2" fmla="*/ 0 h 579009"/>
              <a:gd name="connsiteX3" fmla="*/ 8084847 w 8229599"/>
              <a:gd name="connsiteY3" fmla="*/ 579009 h 579009"/>
              <a:gd name="connsiteX4" fmla="*/ 0 w 8229599"/>
              <a:gd name="connsiteY4" fmla="*/ 579009 h 579009"/>
              <a:gd name="connsiteX0" fmla="*/ 0 w 8229599"/>
              <a:gd name="connsiteY0" fmla="*/ 579009 h 586693"/>
              <a:gd name="connsiteX1" fmla="*/ 144752 w 8229599"/>
              <a:gd name="connsiteY1" fmla="*/ 0 h 586693"/>
              <a:gd name="connsiteX2" fmla="*/ 8229599 w 8229599"/>
              <a:gd name="connsiteY2" fmla="*/ 0 h 586693"/>
              <a:gd name="connsiteX3" fmla="*/ 8215476 w 8229599"/>
              <a:gd name="connsiteY3" fmla="*/ 586693 h 586693"/>
              <a:gd name="connsiteX4" fmla="*/ 0 w 8229599"/>
              <a:gd name="connsiteY4" fmla="*/ 579009 h 586693"/>
              <a:gd name="connsiteX0" fmla="*/ 277870 w 8084847"/>
              <a:gd name="connsiteY0" fmla="*/ 579009 h 586693"/>
              <a:gd name="connsiteX1" fmla="*/ 0 w 8084847"/>
              <a:gd name="connsiteY1" fmla="*/ 0 h 586693"/>
              <a:gd name="connsiteX2" fmla="*/ 8084847 w 8084847"/>
              <a:gd name="connsiteY2" fmla="*/ 0 h 586693"/>
              <a:gd name="connsiteX3" fmla="*/ 8070724 w 8084847"/>
              <a:gd name="connsiteY3" fmla="*/ 586693 h 586693"/>
              <a:gd name="connsiteX4" fmla="*/ 277870 w 8084847"/>
              <a:gd name="connsiteY4" fmla="*/ 579009 h 586693"/>
              <a:gd name="connsiteX0" fmla="*/ 277870 w 8070724"/>
              <a:gd name="connsiteY0" fmla="*/ 579009 h 586693"/>
              <a:gd name="connsiteX1" fmla="*/ 0 w 8070724"/>
              <a:gd name="connsiteY1" fmla="*/ 0 h 586693"/>
              <a:gd name="connsiteX2" fmla="*/ 8069479 w 8070724"/>
              <a:gd name="connsiteY2" fmla="*/ 7684 h 586693"/>
              <a:gd name="connsiteX3" fmla="*/ 8070724 w 8070724"/>
              <a:gd name="connsiteY3" fmla="*/ 586693 h 586693"/>
              <a:gd name="connsiteX4" fmla="*/ 277870 w 8070724"/>
              <a:gd name="connsiteY4" fmla="*/ 579009 h 586693"/>
              <a:gd name="connsiteX0" fmla="*/ 277870 w 8070724"/>
              <a:gd name="connsiteY0" fmla="*/ 579009 h 586693"/>
              <a:gd name="connsiteX1" fmla="*/ 0 w 8070724"/>
              <a:gd name="connsiteY1" fmla="*/ 0 h 586693"/>
              <a:gd name="connsiteX2" fmla="*/ 8069479 w 8070724"/>
              <a:gd name="connsiteY2" fmla="*/ 7684 h 586693"/>
              <a:gd name="connsiteX3" fmla="*/ 8070724 w 8070724"/>
              <a:gd name="connsiteY3" fmla="*/ 586693 h 586693"/>
              <a:gd name="connsiteX4" fmla="*/ 277870 w 8070724"/>
              <a:gd name="connsiteY4" fmla="*/ 579009 h 5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0724" h="586693">
                <a:moveTo>
                  <a:pt x="277870" y="579009"/>
                </a:moveTo>
                <a:lnTo>
                  <a:pt x="0" y="0"/>
                </a:lnTo>
                <a:lnTo>
                  <a:pt x="8069479" y="7684"/>
                </a:lnTo>
                <a:lnTo>
                  <a:pt x="8070724" y="586693"/>
                </a:lnTo>
                <a:lnTo>
                  <a:pt x="277870" y="579009"/>
                </a:lnTo>
                <a:close/>
              </a:path>
            </a:pathLst>
          </a:custGeom>
          <a:solidFill>
            <a:srgbClr val="004494"/>
          </a:solidFill>
          <a:ln w="28575">
            <a:noFill/>
            <a:round/>
            <a:headEnd/>
            <a:tailEnd/>
          </a:ln>
        </p:spPr>
        <p:txBody>
          <a:bodyPr vert="horz" wrap="square" lIns="0" tIns="34282" rIns="215950" bIns="53988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	</a:t>
            </a:r>
            <a:r>
              <a:rPr lang="it-IT" sz="2400" b="1" dirty="0">
                <a:solidFill>
                  <a:schemeClr val="bg1"/>
                </a:solidFill>
                <a:latin typeface="Helvetica" panose="020B0604020202020204" pitchFamily="34" charset="0"/>
              </a:rPr>
              <a:t>Consigli GMS 2018</a:t>
            </a:r>
            <a:endParaRPr lang="it-IT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8810">
            <a:off x="558681" y="933203"/>
            <a:ext cx="748490" cy="718551"/>
          </a:xfrm>
          <a:prstGeom prst="rect">
            <a:avLst/>
          </a:prstGeom>
        </p:spPr>
      </p:pic>
      <p:sp>
        <p:nvSpPr>
          <p:cNvPr id="13" name="Espace réservé du texte 4"/>
          <p:cNvSpPr txBox="1">
            <a:spLocks/>
          </p:cNvSpPr>
          <p:nvPr/>
        </p:nvSpPr>
        <p:spPr>
          <a:xfrm>
            <a:off x="3518135" y="2680222"/>
            <a:ext cx="3062553" cy="3347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lvl="1" indent="-18415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200" b="1" dirty="0"/>
              <a:t>Pensare a cogliere i momenti salienti della giornata (fotografie, video, ecc.) </a:t>
            </a:r>
            <a:r>
              <a:rPr lang="it-IT" sz="1200" dirty="0"/>
              <a:t>e postarli sulla comunità </a:t>
            </a:r>
            <a:r>
              <a:rPr dirty="0"/>
              <a:t/>
            </a:r>
            <a:br>
              <a:rPr dirty="0"/>
            </a:br>
            <a:r>
              <a:rPr lang="it-IT" sz="1200" b="1" dirty="0"/>
              <a:t>Wat OneHSE</a:t>
            </a:r>
            <a:r>
              <a:rPr lang="it-IT" dirty="0"/>
              <a:t> </a:t>
            </a:r>
            <a:r>
              <a:rPr lang="it-IT" sz="1200" dirty="0"/>
              <a:t>o inviarli </a:t>
            </a:r>
            <a:r>
              <a:rPr lang="it-IT" sz="1200" b="1" dirty="0"/>
              <a:t>via mail </a:t>
            </a:r>
            <a:r>
              <a:rPr lang="it-IT" sz="1200" dirty="0"/>
              <a:t>a</a:t>
            </a:r>
            <a:r>
              <a:rPr lang="it-IT" dirty="0"/>
              <a:t> </a:t>
            </a:r>
            <a:r>
              <a:rPr lang="it-IT" sz="1000" dirty="0">
                <a:hlinkClick r:id="rId4"/>
              </a:rPr>
              <a:t>HD.ONE-HSE@TOTAL.COM</a:t>
            </a:r>
            <a:r>
              <a:rPr lang="it-IT" dirty="0"/>
              <a:t> </a:t>
            </a:r>
            <a:r>
              <a:rPr lang="it-IT" sz="1200" dirty="0"/>
              <a:t>o partecipare al panorama della giornata tramite la piattaforma dedicata.</a:t>
            </a:r>
            <a:r>
              <a:rPr lang="it-IT" dirty="0"/>
              <a:t> </a:t>
            </a:r>
          </a:p>
          <a:p>
            <a:pPr marL="450850" lvl="1" indent="-18415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200" b="1" dirty="0"/>
              <a:t>Condividere le attese dal programma di riconoscimento del Gruppo e dallo strumento </a:t>
            </a:r>
            <a:r>
              <a:rPr lang="it-IT" sz="1200" b="1" dirty="0" err="1"/>
              <a:t>Safety</a:t>
            </a:r>
            <a:r>
              <a:rPr lang="it-IT" sz="1200" b="1" dirty="0"/>
              <a:t>+. </a:t>
            </a:r>
          </a:p>
          <a:p>
            <a:pPr marL="450850" lvl="1" indent="-18415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200" b="1" dirty="0"/>
              <a:t>Organizzare il riconoscimento locale e farne la promozione. </a:t>
            </a:r>
            <a:endParaRPr lang="it-IT" sz="500" b="1" dirty="0">
              <a:solidFill>
                <a:srgbClr val="FFC000"/>
              </a:solidFill>
            </a:endParaRPr>
          </a:p>
        </p:txBody>
      </p:sp>
      <p:sp>
        <p:nvSpPr>
          <p:cNvPr id="14" name="Espace réservé du texte 4"/>
          <p:cNvSpPr txBox="1">
            <a:spLocks/>
          </p:cNvSpPr>
          <p:nvPr/>
        </p:nvSpPr>
        <p:spPr>
          <a:xfrm>
            <a:off x="107504" y="2760209"/>
            <a:ext cx="3557135" cy="3728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-176213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12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sz="1200" b="1" dirty="0"/>
              <a:t> Predisporre un programma della giornata (riunioni, dibattiti, laboratori, dimostrazioni, …) sul tema della sicurezza e nella fattispecie sul riconoscimento.</a:t>
            </a:r>
            <a:endParaRPr lang="it-IT" sz="1200" dirty="0"/>
          </a:p>
          <a:p>
            <a:pPr marL="261938" lvl="1" indent="-1714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it-IT" sz="1200" b="1" dirty="0"/>
              <a:t>Rendere visibili </a:t>
            </a:r>
            <a:r>
              <a:rPr lang="it-IT" sz="1200" dirty="0"/>
              <a:t>le azioni significative per la sicurezza avviate nell'ambito della propria unità,</a:t>
            </a:r>
            <a:r>
              <a:rPr lang="it-IT" sz="1200" b="1" dirty="0"/>
              <a:t> </a:t>
            </a:r>
            <a:r>
              <a:rPr dirty="0"/>
              <a:t/>
            </a:r>
            <a:br>
              <a:rPr dirty="0"/>
            </a:br>
            <a:endParaRPr lang="it-IT" sz="1200" b="1" dirty="0"/>
          </a:p>
          <a:p>
            <a:pPr marL="261938" lvl="1" indent="-1714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it-IT" sz="1200" b="1" dirty="0"/>
              <a:t>Informare i manager </a:t>
            </a:r>
            <a:r>
              <a:rPr lang="it-IT" sz="1200" dirty="0"/>
              <a:t>sulle basi del riconoscimento in HSE. </a:t>
            </a:r>
            <a:endParaRPr lang="it-IT" sz="500" dirty="0"/>
          </a:p>
        </p:txBody>
      </p:sp>
      <p:sp>
        <p:nvSpPr>
          <p:cNvPr id="15" name="Pentagone 14"/>
          <p:cNvSpPr/>
          <p:nvPr/>
        </p:nvSpPr>
        <p:spPr>
          <a:xfrm>
            <a:off x="326593" y="1784476"/>
            <a:ext cx="3456384" cy="641074"/>
          </a:xfrm>
          <a:prstGeom prst="homePlate">
            <a:avLst/>
          </a:prstGeom>
          <a:solidFill>
            <a:srgbClr val="E2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Chevron 15"/>
          <p:cNvSpPr/>
          <p:nvPr/>
        </p:nvSpPr>
        <p:spPr>
          <a:xfrm>
            <a:off x="3786746" y="1784476"/>
            <a:ext cx="2808312" cy="641074"/>
          </a:xfrm>
          <a:prstGeom prst="chevron">
            <a:avLst/>
          </a:prstGeom>
          <a:solidFill>
            <a:srgbClr val="E2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6606988" y="1784476"/>
            <a:ext cx="2285491" cy="641074"/>
          </a:xfrm>
          <a:prstGeom prst="chevron">
            <a:avLst/>
          </a:prstGeom>
          <a:solidFill>
            <a:srgbClr val="E2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9908" y="1658550"/>
            <a:ext cx="3046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solidFill>
                <a:schemeClr val="bg1"/>
              </a:solidFill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Marzo - Aprile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7474" y="1655811"/>
            <a:ext cx="3046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solidFill>
                <a:schemeClr val="bg1"/>
              </a:solidFill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Dopo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56031" y="1920347"/>
            <a:ext cx="304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27 aprile 2018</a:t>
            </a:r>
          </a:p>
        </p:txBody>
      </p:sp>
    </p:spTree>
    <p:extLst>
      <p:ext uri="{BB962C8B-B14F-4D97-AF65-F5344CB8AC3E}">
        <p14:creationId xmlns:p14="http://schemas.microsoft.com/office/powerpoint/2010/main" val="216762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70294"/>
              </p:ext>
            </p:extLst>
          </p:nvPr>
        </p:nvGraphicFramePr>
        <p:xfrm>
          <a:off x="993627" y="1095384"/>
          <a:ext cx="7055371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58775" lvl="0" indent="0">
                        <a:lnSpc>
                          <a:spcPts val="1500"/>
                        </a:lnSpc>
                        <a:spcBef>
                          <a:spcPts val="1200"/>
                        </a:spcBef>
                        <a:tabLst>
                          <a:tab pos="811213" algn="l"/>
                        </a:tabLst>
                      </a:pP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358775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811213" algn="l"/>
                        </a:tabLs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n-lt"/>
                        </a:rPr>
                        <a:t>Gli strumenti pratici sono a  disposizione </a:t>
                      </a:r>
                    </a:p>
                    <a:p>
                      <a:pPr marL="358775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811213" algn="l"/>
                        </a:tabLst>
                      </a:pPr>
                      <a:r>
                        <a:rPr lang="it-IT" sz="1800" b="1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nella Toolbox HSE: </a:t>
                      </a:r>
                      <a:r>
                        <a:rPr lang="fr-FR" sz="1800" b="1" kern="1200" baseline="0" dirty="0">
                          <a:solidFill>
                            <a:schemeClr val="bg1"/>
                          </a:solidFill>
                          <a:latin typeface="+mn-lt"/>
                          <a:hlinkClick r:id="rId3"/>
                        </a:rPr>
                        <a:t>http://www.toolbox-hse.total.com/fr</a:t>
                      </a:r>
                      <a:r>
                        <a:t> </a:t>
                      </a:r>
                    </a:p>
                    <a:p>
                      <a:pPr marL="358775" lvl="0" indent="0">
                        <a:lnSpc>
                          <a:spcPts val="1500"/>
                        </a:lnSpc>
                        <a:spcBef>
                          <a:spcPts val="600"/>
                        </a:spcBef>
                        <a:tabLst>
                          <a:tab pos="811213" algn="l"/>
                        </a:tabLst>
                      </a:pPr>
                      <a:endParaRPr lang="it-IT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1920" marR="121920">
                    <a:lnT w="19050" cap="flat" cmpd="sng" algn="ctr">
                      <a:solidFill>
                        <a:srgbClr val="A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Kit di preparazione - Giornata mondiale per la Sicurezza 2018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78859" y="4262025"/>
            <a:ext cx="4346062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4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400" dirty="0"/>
              <a:t>1 kit di presentazione power point</a:t>
            </a:r>
          </a:p>
          <a:p>
            <a:pPr>
              <a:spcAft>
                <a:spcPts val="300"/>
              </a:spcAft>
            </a:pPr>
            <a:r>
              <a:rPr lang="fr-FR" sz="14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400" dirty="0"/>
              <a:t>1 brochure di apprendimento dello strumento</a:t>
            </a:r>
          </a:p>
          <a:p>
            <a:pPr>
              <a:spcAft>
                <a:spcPts val="300"/>
              </a:spcAft>
            </a:pPr>
            <a:r>
              <a:rPr lang="fr-FR" sz="14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400" dirty="0"/>
              <a:t>1 video di presentazione dello strumento e del programma</a:t>
            </a:r>
          </a:p>
          <a:p>
            <a:pPr>
              <a:spcAft>
                <a:spcPts val="300"/>
              </a:spcAft>
            </a:pPr>
            <a:r>
              <a:rPr lang="fr-FR" sz="14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400" dirty="0"/>
              <a:t>1 locandina</a:t>
            </a:r>
          </a:p>
          <a:p>
            <a:pPr>
              <a:spcAft>
                <a:spcPts val="300"/>
              </a:spcAft>
            </a:pPr>
            <a:r>
              <a:rPr lang="fr-FR" sz="14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400" dirty="0"/>
              <a:t>1 tutorial (</a:t>
            </a:r>
            <a:r>
              <a:rPr lang="it-IT" sz="1400" i="1" dirty="0"/>
              <a:t>prossimamente</a:t>
            </a:r>
            <a:r>
              <a:rPr lang="it-IT" sz="1400" dirty="0"/>
              <a:t>)</a:t>
            </a:r>
          </a:p>
          <a:p>
            <a:pPr>
              <a:spcAft>
                <a:spcPts val="300"/>
              </a:spcAft>
            </a:pPr>
            <a:r>
              <a:rPr lang="fr-FR" sz="14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400" dirty="0"/>
              <a:t>La restituzione del webinar dell’11 gennaio 2018</a:t>
            </a:r>
          </a:p>
          <a:p>
            <a:endParaRPr lang="it-IT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878859" y="2657008"/>
            <a:ext cx="5416868" cy="1808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4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400" dirty="0"/>
              <a:t>1 locandina «Save the Date» e 1 locandina «Evento» </a:t>
            </a:r>
          </a:p>
          <a:p>
            <a:pPr>
              <a:spcAft>
                <a:spcPts val="300"/>
              </a:spcAft>
            </a:pPr>
            <a:r>
              <a:rPr lang="fr-FR" sz="14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400" dirty="0"/>
              <a:t>1 kit di presentazione Power Point per aiutare alla preparazione</a:t>
            </a:r>
            <a:r>
              <a:rPr dirty="0"/>
              <a:t/>
            </a:r>
            <a:br>
              <a:rPr dirty="0"/>
            </a:br>
            <a:r>
              <a:rPr lang="fr-FR" sz="14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400" dirty="0"/>
              <a:t>1 brochure sul riconoscimento HSE </a:t>
            </a:r>
            <a:r>
              <a:rPr dirty="0"/>
              <a:t/>
            </a:r>
            <a:br>
              <a:rPr dirty="0"/>
            </a:br>
            <a:r>
              <a:rPr lang="fr-FR" sz="14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400" dirty="0"/>
              <a:t>1 gioco di ricerca di buone pratiche</a:t>
            </a:r>
          </a:p>
          <a:p>
            <a:pPr>
              <a:spcAft>
                <a:spcPts val="300"/>
              </a:spcAft>
            </a:pPr>
            <a:r>
              <a:rPr lang="fr-FR" sz="1400" dirty="0">
                <a:solidFill>
                  <a:srgbClr val="004494"/>
                </a:solidFill>
                <a:sym typeface="Wingdings" panose="05000000000000000000" pitchFamily="2" charset="2"/>
              </a:rPr>
              <a:t></a:t>
            </a:r>
            <a:r>
              <a:rPr lang="it-IT" dirty="0"/>
              <a:t> </a:t>
            </a:r>
            <a:r>
              <a:rPr lang="it-IT" sz="1400" dirty="0"/>
              <a:t>1 modello di maglietta</a:t>
            </a:r>
          </a:p>
          <a:p>
            <a:endParaRPr lang="it-IT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77" y="1176203"/>
            <a:ext cx="806132" cy="806132"/>
          </a:xfrm>
          <a:prstGeom prst="rect">
            <a:avLst/>
          </a:prstGeom>
        </p:spPr>
      </p:pic>
      <p:sp>
        <p:nvSpPr>
          <p:cNvPr id="16" name="Triangle isocèle 15"/>
          <p:cNvSpPr/>
          <p:nvPr/>
        </p:nvSpPr>
        <p:spPr>
          <a:xfrm rot="5400000">
            <a:off x="301069" y="1423327"/>
            <a:ext cx="902071" cy="426153"/>
          </a:xfrm>
          <a:prstGeom prst="triangle">
            <a:avLst>
              <a:gd name="adj" fmla="val 48837"/>
            </a:avLst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76164"/>
            <a:ext cx="1060019" cy="14205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88" y="2696381"/>
            <a:ext cx="1165398" cy="12609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88" y="4425008"/>
            <a:ext cx="1171375" cy="12362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7328095" y="4786707"/>
            <a:ext cx="13883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Demo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295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xplosion 2 28"/>
          <p:cNvSpPr/>
          <p:nvPr/>
        </p:nvSpPr>
        <p:spPr>
          <a:xfrm>
            <a:off x="4164145" y="2169485"/>
            <a:ext cx="1191339" cy="3594668"/>
          </a:xfrm>
          <a:prstGeom prst="irregularSeal2">
            <a:avLst/>
          </a:prstGeom>
          <a:solidFill>
            <a:srgbClr val="DBEA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Kit di preparazione - Giornata mondiale per la Sicurezza 2018</a:t>
            </a:r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15</a:t>
            </a:fld>
            <a:endParaRPr lang="it-IT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H="1">
            <a:off x="754322" y="1049846"/>
            <a:ext cx="8210165" cy="547245"/>
          </a:xfrm>
          <a:custGeom>
            <a:avLst/>
            <a:gdLst>
              <a:gd name="connsiteX0" fmla="*/ 0 w 8229599"/>
              <a:gd name="connsiteY0" fmla="*/ 579009 h 579009"/>
              <a:gd name="connsiteX1" fmla="*/ 144752 w 8229599"/>
              <a:gd name="connsiteY1" fmla="*/ 0 h 579009"/>
              <a:gd name="connsiteX2" fmla="*/ 8229599 w 8229599"/>
              <a:gd name="connsiteY2" fmla="*/ 0 h 579009"/>
              <a:gd name="connsiteX3" fmla="*/ 8084847 w 8229599"/>
              <a:gd name="connsiteY3" fmla="*/ 579009 h 579009"/>
              <a:gd name="connsiteX4" fmla="*/ 0 w 8229599"/>
              <a:gd name="connsiteY4" fmla="*/ 579009 h 579009"/>
              <a:gd name="connsiteX0" fmla="*/ 0 w 8229599"/>
              <a:gd name="connsiteY0" fmla="*/ 579009 h 586693"/>
              <a:gd name="connsiteX1" fmla="*/ 144752 w 8229599"/>
              <a:gd name="connsiteY1" fmla="*/ 0 h 586693"/>
              <a:gd name="connsiteX2" fmla="*/ 8229599 w 8229599"/>
              <a:gd name="connsiteY2" fmla="*/ 0 h 586693"/>
              <a:gd name="connsiteX3" fmla="*/ 8215476 w 8229599"/>
              <a:gd name="connsiteY3" fmla="*/ 586693 h 586693"/>
              <a:gd name="connsiteX4" fmla="*/ 0 w 8229599"/>
              <a:gd name="connsiteY4" fmla="*/ 579009 h 586693"/>
              <a:gd name="connsiteX0" fmla="*/ 277870 w 8084847"/>
              <a:gd name="connsiteY0" fmla="*/ 579009 h 586693"/>
              <a:gd name="connsiteX1" fmla="*/ 0 w 8084847"/>
              <a:gd name="connsiteY1" fmla="*/ 0 h 586693"/>
              <a:gd name="connsiteX2" fmla="*/ 8084847 w 8084847"/>
              <a:gd name="connsiteY2" fmla="*/ 0 h 586693"/>
              <a:gd name="connsiteX3" fmla="*/ 8070724 w 8084847"/>
              <a:gd name="connsiteY3" fmla="*/ 586693 h 586693"/>
              <a:gd name="connsiteX4" fmla="*/ 277870 w 8084847"/>
              <a:gd name="connsiteY4" fmla="*/ 579009 h 586693"/>
              <a:gd name="connsiteX0" fmla="*/ 277870 w 8070724"/>
              <a:gd name="connsiteY0" fmla="*/ 579009 h 586693"/>
              <a:gd name="connsiteX1" fmla="*/ 0 w 8070724"/>
              <a:gd name="connsiteY1" fmla="*/ 0 h 586693"/>
              <a:gd name="connsiteX2" fmla="*/ 8069479 w 8070724"/>
              <a:gd name="connsiteY2" fmla="*/ 7684 h 586693"/>
              <a:gd name="connsiteX3" fmla="*/ 8070724 w 8070724"/>
              <a:gd name="connsiteY3" fmla="*/ 586693 h 586693"/>
              <a:gd name="connsiteX4" fmla="*/ 277870 w 8070724"/>
              <a:gd name="connsiteY4" fmla="*/ 579009 h 586693"/>
              <a:gd name="connsiteX0" fmla="*/ 277870 w 8070724"/>
              <a:gd name="connsiteY0" fmla="*/ 579009 h 586693"/>
              <a:gd name="connsiteX1" fmla="*/ 0 w 8070724"/>
              <a:gd name="connsiteY1" fmla="*/ 0 h 586693"/>
              <a:gd name="connsiteX2" fmla="*/ 8069479 w 8070724"/>
              <a:gd name="connsiteY2" fmla="*/ 7684 h 586693"/>
              <a:gd name="connsiteX3" fmla="*/ 8070724 w 8070724"/>
              <a:gd name="connsiteY3" fmla="*/ 586693 h 586693"/>
              <a:gd name="connsiteX4" fmla="*/ 277870 w 8070724"/>
              <a:gd name="connsiteY4" fmla="*/ 579009 h 5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0724" h="586693">
                <a:moveTo>
                  <a:pt x="277870" y="579009"/>
                </a:moveTo>
                <a:lnTo>
                  <a:pt x="0" y="0"/>
                </a:lnTo>
                <a:lnTo>
                  <a:pt x="8069479" y="7684"/>
                </a:lnTo>
                <a:lnTo>
                  <a:pt x="8070724" y="586693"/>
                </a:lnTo>
                <a:lnTo>
                  <a:pt x="277870" y="579009"/>
                </a:lnTo>
                <a:close/>
              </a:path>
            </a:pathLst>
          </a:custGeom>
          <a:solidFill>
            <a:srgbClr val="004494"/>
          </a:solidFill>
          <a:ln w="28575">
            <a:noFill/>
            <a:round/>
            <a:headEnd/>
            <a:tailEnd/>
          </a:ln>
        </p:spPr>
        <p:txBody>
          <a:bodyPr vert="horz" wrap="square" lIns="0" tIns="34282" rIns="215950" bIns="53988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	</a:t>
            </a:r>
            <a:r>
              <a:rPr lang="it-IT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GMS: Animazioni organizzate gli scorsi anni</a:t>
            </a:r>
            <a:endParaRPr lang="it-IT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8810">
            <a:off x="80548" y="958517"/>
            <a:ext cx="748490" cy="7185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0822" y="1700808"/>
            <a:ext cx="3215209" cy="504601"/>
          </a:xfrm>
          <a:prstGeom prst="rect">
            <a:avLst/>
          </a:prstGeom>
          <a:solidFill>
            <a:srgbClr val="DBEA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Sicurezza nel posto di lavoro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0821" y="4864282"/>
            <a:ext cx="3215209" cy="504601"/>
          </a:xfrm>
          <a:prstGeom prst="rect">
            <a:avLst/>
          </a:prstGeom>
          <a:solidFill>
            <a:srgbClr val="DBEA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Partnership HSE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34844" y="3695103"/>
            <a:ext cx="3215209" cy="504601"/>
          </a:xfrm>
          <a:prstGeom prst="rect">
            <a:avLst/>
          </a:prstGeom>
          <a:solidFill>
            <a:srgbClr val="DBEA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Gesti di primo soccorso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4322" y="3714519"/>
            <a:ext cx="3215209" cy="504601"/>
          </a:xfrm>
          <a:prstGeom prst="rect">
            <a:avLst/>
          </a:prstGeom>
          <a:solidFill>
            <a:srgbClr val="DBEA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Riconoscimento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71083" y="1789677"/>
            <a:ext cx="3215209" cy="504601"/>
          </a:xfrm>
          <a:prstGeom prst="rect">
            <a:avLst/>
          </a:prstGeom>
          <a:solidFill>
            <a:srgbClr val="DBEA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Lavori a rischio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64997" y="4844633"/>
            <a:ext cx="3215209" cy="504601"/>
          </a:xfrm>
          <a:prstGeom prst="rect">
            <a:avLst/>
          </a:prstGeom>
          <a:solidFill>
            <a:srgbClr val="DBEA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Prevenzione Stradale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5983" y="1754921"/>
            <a:ext cx="330199" cy="44831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9744" y="3669702"/>
            <a:ext cx="330199" cy="44831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2800" y="4839934"/>
            <a:ext cx="330199" cy="44831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6172" y="1683413"/>
            <a:ext cx="330199" cy="44831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721" y="3692127"/>
            <a:ext cx="330199" cy="44831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6172" y="4872988"/>
            <a:ext cx="330199" cy="448317"/>
          </a:xfrm>
          <a:prstGeom prst="rect">
            <a:avLst/>
          </a:prstGeom>
        </p:spPr>
      </p:pic>
      <p:sp>
        <p:nvSpPr>
          <p:cNvPr id="21" name="Espace réservé du texte 4"/>
          <p:cNvSpPr txBox="1">
            <a:spLocks/>
          </p:cNvSpPr>
          <p:nvPr/>
        </p:nvSpPr>
        <p:spPr>
          <a:xfrm>
            <a:off x="664472" y="2294474"/>
            <a:ext cx="3305059" cy="1500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Workshop Regole d’oro, Stop Card, Safety+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Workshop Campagne Regole d’oro, lavori in altezza, cadute </a:t>
            </a:r>
            <a:r>
              <a:rPr lang="it-IT" sz="1200" dirty="0" smtClean="0"/>
              <a:t>dal </a:t>
            </a:r>
            <a:r>
              <a:rPr lang="it-IT" sz="1200" dirty="0" smtClean="0"/>
              <a:t>basso, </a:t>
            </a:r>
            <a:r>
              <a:rPr lang="it-IT" sz="1200" dirty="0"/>
              <a:t>sistemi alimentati con energia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Workshop cultura sicurezza: analisi delle cause, 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Caccia alle buone pratiche/errori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Sopralluoghi in campo riguardanti l’HSE</a:t>
            </a:r>
          </a:p>
        </p:txBody>
      </p:sp>
      <p:sp>
        <p:nvSpPr>
          <p:cNvPr id="22" name="Espace réservé du texte 4"/>
          <p:cNvSpPr txBox="1">
            <a:spLocks/>
          </p:cNvSpPr>
          <p:nvPr/>
        </p:nvSpPr>
        <p:spPr>
          <a:xfrm>
            <a:off x="664472" y="4210359"/>
            <a:ext cx="3619496" cy="75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Presentazione del programma di riconoscimento locale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Consegna di premi locali</a:t>
            </a:r>
          </a:p>
        </p:txBody>
      </p:sp>
      <p:sp>
        <p:nvSpPr>
          <p:cNvPr id="23" name="Espace réservé du texte 4"/>
          <p:cNvSpPr txBox="1">
            <a:spLocks/>
          </p:cNvSpPr>
          <p:nvPr/>
        </p:nvSpPr>
        <p:spPr>
          <a:xfrm>
            <a:off x="611384" y="5424131"/>
            <a:ext cx="3358147" cy="120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Workshop animati da organismi e associazioni che hanno partner locali: pompieri, enti di salvataggio in mare …</a:t>
            </a:r>
          </a:p>
        </p:txBody>
      </p:sp>
      <p:sp>
        <p:nvSpPr>
          <p:cNvPr id="24" name="Espace réservé du texte 4"/>
          <p:cNvSpPr txBox="1">
            <a:spLocks/>
          </p:cNvSpPr>
          <p:nvPr/>
        </p:nvSpPr>
        <p:spPr>
          <a:xfrm>
            <a:off x="5671082" y="2361857"/>
            <a:ext cx="3215210" cy="1297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Workshop di dimostrazioni organizzati insieme alle aziende contractor: sollevamento, ponteggi, imbracature di sicurezza, innovazioni, DPI, </a:t>
            </a:r>
            <a:r>
              <a:rPr lang="it-IT" sz="1200" dirty="0" smtClean="0"/>
              <a:t>cadute dal </a:t>
            </a:r>
            <a:r>
              <a:rPr lang="it-IT" sz="1200" dirty="0" smtClean="0"/>
              <a:t>basso, </a:t>
            </a:r>
            <a:r>
              <a:rPr lang="it-IT" sz="1200" dirty="0"/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Informazioni sul programma Safety</a:t>
            </a:r>
            <a:r>
              <a:rPr lang="it-IT" dirty="0"/>
              <a:t> </a:t>
            </a:r>
            <a:r>
              <a:rPr lang="it-IT" sz="1200" dirty="0"/>
              <a:t>Contracts</a:t>
            </a:r>
            <a:r>
              <a:rPr lang="it-IT" dirty="0"/>
              <a:t> </a:t>
            </a:r>
            <a:r>
              <a:rPr lang="it-IT" sz="1200" dirty="0"/>
              <a:t>Owners</a:t>
            </a:r>
          </a:p>
        </p:txBody>
      </p:sp>
      <p:sp>
        <p:nvSpPr>
          <p:cNvPr id="25" name="Espace réservé du texte 4"/>
          <p:cNvSpPr txBox="1">
            <a:spLocks/>
          </p:cNvSpPr>
          <p:nvPr/>
        </p:nvSpPr>
        <p:spPr>
          <a:xfrm>
            <a:off x="5679677" y="4242190"/>
            <a:ext cx="3215210" cy="684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Dimostrazione e avviamento ai gesti di primo soccorso a cura di professionisti</a:t>
            </a:r>
          </a:p>
        </p:txBody>
      </p:sp>
      <p:sp>
        <p:nvSpPr>
          <p:cNvPr id="26" name="Espace réservé du texte 4"/>
          <p:cNvSpPr txBox="1">
            <a:spLocks/>
          </p:cNvSpPr>
          <p:nvPr/>
        </p:nvSpPr>
        <p:spPr>
          <a:xfrm>
            <a:off x="5741250" y="5394046"/>
            <a:ext cx="3215210" cy="98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Sensibilizzazione alla prevenzione stradale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Promozione della campagna #SafeDriver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Promozione degli impegni per la sicurezza stradale: </a:t>
            </a:r>
            <a:r>
              <a:rPr lang="it-IT" sz="1200" dirty="0">
                <a:hlinkClick r:id="rId5"/>
              </a:rPr>
              <a:t>ulteriori informazioni qui &gt;</a:t>
            </a:r>
            <a:endParaRPr lang="it-IT" sz="1200" dirty="0"/>
          </a:p>
        </p:txBody>
      </p:sp>
      <p:sp>
        <p:nvSpPr>
          <p:cNvPr id="28" name="ZoneTexte 27"/>
          <p:cNvSpPr txBox="1"/>
          <p:nvPr/>
        </p:nvSpPr>
        <p:spPr>
          <a:xfrm rot="10800000">
            <a:off x="4319347" y="1847543"/>
            <a:ext cx="923330" cy="40926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CONDIVISIONE DI BUONE PRATICHE</a:t>
            </a:r>
          </a:p>
        </p:txBody>
      </p:sp>
    </p:spTree>
    <p:extLst>
      <p:ext uri="{BB962C8B-B14F-4D97-AF65-F5344CB8AC3E}">
        <p14:creationId xmlns:p14="http://schemas.microsoft.com/office/powerpoint/2010/main" val="57101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1802D9-E909-4F2D-B9AE-5318616AEDA5}" type="slidenum">
              <a:rPr lang="fr-FR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09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en-GB" smtClean="0"/>
              <a:pPr/>
              <a:t>2</a:t>
            </a:fld>
            <a:endParaRPr lang="it-IT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70743" y="1021657"/>
            <a:ext cx="7704400" cy="435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it-IT" sz="2000" b="1" cap="all" dirty="0">
                <a:solidFill>
                  <a:schemeClr val="accent4"/>
                </a:solidFill>
                <a:latin typeface="+mj-lt"/>
              </a:rPr>
              <a:t>IMPEGNARSI NELLA SICUREZZA DAI PRINCIPI DI BASE</a:t>
            </a:r>
            <a:endParaRPr lang="it-IT" sz="2000" b="1" cap="all" dirty="0">
              <a:solidFill>
                <a:schemeClr val="accent4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57200" y="6381328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it-IT" sz="1050" dirty="0"/>
              <a:t>Kit di preparazione - Giornata mondiale per la Sicurezza 2018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06386" y="1700808"/>
            <a:ext cx="8214086" cy="818147"/>
          </a:xfrm>
        </p:spPr>
        <p:txBody>
          <a:bodyPr>
            <a:normAutofit/>
          </a:bodyPr>
          <a:lstStyle/>
          <a:p>
            <a:r>
              <a:rPr lang="it-IT" sz="1200" dirty="0"/>
              <a:t>La Sicurezza è uno dei valori del Gruppo: motiva le nostre decisioni e i nostri comportamenti.</a:t>
            </a:r>
          </a:p>
          <a:p>
            <a:r>
              <a:rPr lang="it-IT" sz="1200" dirty="0"/>
              <a:t>Sono stati messi in atto dei programmi affinché </a:t>
            </a:r>
            <a:r>
              <a:rPr lang="it-IT" sz="1200" b="1" dirty="0"/>
              <a:t>ogni collaboratore di Total e </a:t>
            </a:r>
            <a:r>
              <a:rPr lang="it-IT" sz="1200" b="1" dirty="0" smtClean="0"/>
              <a:t>delle società appaltatrici </a:t>
            </a:r>
            <a:r>
              <a:rPr lang="it-IT" sz="1200" b="1" dirty="0" smtClean="0"/>
              <a:t>si </a:t>
            </a:r>
            <a:r>
              <a:rPr lang="it-IT" sz="1200" b="1" dirty="0"/>
              <a:t>impegni </a:t>
            </a:r>
            <a:r>
              <a:rPr lang="it-IT" sz="1200" dirty="0"/>
              <a:t>ad agire in questa direzione. </a:t>
            </a:r>
          </a:p>
        </p:txBody>
      </p:sp>
      <p:sp>
        <p:nvSpPr>
          <p:cNvPr id="11" name="Triangle isocèle 10"/>
          <p:cNvSpPr/>
          <p:nvPr/>
        </p:nvSpPr>
        <p:spPr>
          <a:xfrm rot="5400000">
            <a:off x="403047" y="3272785"/>
            <a:ext cx="566898" cy="247367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774739" y="3195737"/>
            <a:ext cx="5045733" cy="592881"/>
          </a:xfrm>
          <a:prstGeom prst="rect">
            <a:avLst/>
          </a:prstGeom>
          <a:noFill/>
          <a:ln>
            <a:solidFill>
              <a:srgbClr val="3AAF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endParaRPr lang="it-IT" sz="100" b="1" dirty="0">
              <a:solidFill>
                <a:schemeClr val="tx1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chemeClr val="tx1"/>
                </a:solidFill>
              </a:rPr>
              <a:t>12 Regole d’oro nel posto di lavoro </a:t>
            </a:r>
            <a:r>
              <a:t/>
            </a:r>
            <a:br/>
            <a:r>
              <a:rPr lang="it-IT" sz="1200" b="1" i="1" u="sng" dirty="0">
                <a:solidFill>
                  <a:schemeClr val="tx1"/>
                </a:solidFill>
              </a:rPr>
              <a:t>riespresse in obbligazioni e divieti</a:t>
            </a:r>
          </a:p>
        </p:txBody>
      </p:sp>
      <p:grpSp>
        <p:nvGrpSpPr>
          <p:cNvPr id="19" name="Groupe 28"/>
          <p:cNvGrpSpPr/>
          <p:nvPr/>
        </p:nvGrpSpPr>
        <p:grpSpPr>
          <a:xfrm>
            <a:off x="534379" y="3834439"/>
            <a:ext cx="3034682" cy="469086"/>
            <a:chOff x="534380" y="2420888"/>
            <a:chExt cx="3533564" cy="596207"/>
          </a:xfrm>
          <a:solidFill>
            <a:schemeClr val="accent3"/>
          </a:solidFill>
        </p:grpSpPr>
        <p:sp>
          <p:nvSpPr>
            <p:cNvPr id="22" name="Rectangle 21"/>
            <p:cNvSpPr/>
            <p:nvPr/>
          </p:nvSpPr>
          <p:spPr>
            <a:xfrm>
              <a:off x="539552" y="2420888"/>
              <a:ext cx="3528392" cy="5962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600" b="1" dirty="0"/>
                <a:t>2015</a:t>
              </a:r>
            </a:p>
          </p:txBody>
        </p:sp>
        <p:sp>
          <p:nvSpPr>
            <p:cNvPr id="23" name="Triangle isocèle 22"/>
            <p:cNvSpPr/>
            <p:nvPr/>
          </p:nvSpPr>
          <p:spPr>
            <a:xfrm rot="5400000">
              <a:off x="457199" y="2564904"/>
              <a:ext cx="442393" cy="28803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774739" y="3834439"/>
            <a:ext cx="5045733" cy="469086"/>
          </a:xfrm>
          <a:prstGeom prst="rect">
            <a:avLst/>
          </a:prstGeom>
          <a:noFill/>
          <a:ln>
            <a:solidFill>
              <a:srgbClr val="3AAF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chemeClr val="tx1"/>
                </a:solidFill>
              </a:rPr>
              <a:t>Stop Card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chemeClr val="tx1"/>
                </a:solidFill>
              </a:rPr>
              <a:t>Safety Contract</a:t>
            </a:r>
            <a:r>
              <a:rPr lang="it-IT"/>
              <a:t> </a:t>
            </a:r>
            <a:r>
              <a:rPr lang="it-IT" sz="1200" b="1" dirty="0">
                <a:solidFill>
                  <a:schemeClr val="tx1"/>
                </a:solidFill>
              </a:rPr>
              <a:t>Owners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539552" y="5287645"/>
            <a:ext cx="3029509" cy="476796"/>
            <a:chOff x="534380" y="2420888"/>
            <a:chExt cx="3533564" cy="596207"/>
          </a:xfrm>
          <a:solidFill>
            <a:schemeClr val="accent3"/>
          </a:solidFill>
        </p:grpSpPr>
        <p:sp>
          <p:nvSpPr>
            <p:cNvPr id="30" name="Rectangle 29"/>
            <p:cNvSpPr/>
            <p:nvPr/>
          </p:nvSpPr>
          <p:spPr>
            <a:xfrm>
              <a:off x="539552" y="2420888"/>
              <a:ext cx="3528392" cy="5962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600" b="1" dirty="0"/>
                <a:t>2010 </a:t>
              </a:r>
            </a:p>
          </p:txBody>
        </p:sp>
        <p:sp>
          <p:nvSpPr>
            <p:cNvPr id="31" name="Triangle isocèle 30"/>
            <p:cNvSpPr/>
            <p:nvPr/>
          </p:nvSpPr>
          <p:spPr>
            <a:xfrm rot="5400000">
              <a:off x="457199" y="2564904"/>
              <a:ext cx="442393" cy="28803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3779912" y="5287645"/>
            <a:ext cx="5045733" cy="476796"/>
          </a:xfrm>
          <a:prstGeom prst="rect">
            <a:avLst/>
          </a:prstGeom>
          <a:noFill/>
          <a:ln>
            <a:solidFill>
              <a:srgbClr val="3AAF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chemeClr val="tx1"/>
                </a:solidFill>
              </a:rPr>
              <a:t>12 Regole d’oro nel posto di lavoro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539552" y="4347866"/>
            <a:ext cx="3029509" cy="422620"/>
            <a:chOff x="534380" y="2420888"/>
            <a:chExt cx="3533564" cy="596207"/>
          </a:xfrm>
          <a:solidFill>
            <a:schemeClr val="accent3"/>
          </a:solidFill>
        </p:grpSpPr>
        <p:sp>
          <p:nvSpPr>
            <p:cNvPr id="38" name="Rectangle 37"/>
            <p:cNvSpPr/>
            <p:nvPr/>
          </p:nvSpPr>
          <p:spPr>
            <a:xfrm>
              <a:off x="539552" y="2420888"/>
              <a:ext cx="3528392" cy="5962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600" b="1" dirty="0"/>
                <a:t>2013 </a:t>
              </a:r>
            </a:p>
          </p:txBody>
        </p:sp>
        <p:sp>
          <p:nvSpPr>
            <p:cNvPr id="39" name="Triangle isocèle 38"/>
            <p:cNvSpPr/>
            <p:nvPr/>
          </p:nvSpPr>
          <p:spPr>
            <a:xfrm rot="5400000">
              <a:off x="457199" y="2564904"/>
              <a:ext cx="442393" cy="28803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3779912" y="4347866"/>
            <a:ext cx="5045733" cy="422620"/>
          </a:xfrm>
          <a:prstGeom prst="rect">
            <a:avLst/>
          </a:prstGeom>
          <a:noFill/>
          <a:ln>
            <a:solidFill>
              <a:srgbClr val="3AAF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chemeClr val="tx1"/>
                </a:solidFill>
              </a:rPr>
              <a:t>Total Commitment: </a:t>
            </a:r>
            <a:r>
              <a:t/>
            </a:r>
            <a:br/>
            <a:r>
              <a:rPr lang="it-IT" sz="1200" b="1" dirty="0">
                <a:solidFill>
                  <a:schemeClr val="tx1"/>
                </a:solidFill>
              </a:rPr>
              <a:t>La sicurezza per me, per te, per tutti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539552" y="4814544"/>
            <a:ext cx="3029509" cy="414161"/>
            <a:chOff x="534380" y="2420888"/>
            <a:chExt cx="3533564" cy="596207"/>
          </a:xfrm>
          <a:solidFill>
            <a:schemeClr val="accent3"/>
          </a:solidFill>
        </p:grpSpPr>
        <p:sp>
          <p:nvSpPr>
            <p:cNvPr id="34" name="Rectangle 33"/>
            <p:cNvSpPr/>
            <p:nvPr/>
          </p:nvSpPr>
          <p:spPr>
            <a:xfrm>
              <a:off x="539552" y="2420888"/>
              <a:ext cx="3528392" cy="5962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600" b="1" dirty="0"/>
                <a:t>2012 </a:t>
              </a:r>
            </a:p>
          </p:txBody>
        </p:sp>
        <p:sp>
          <p:nvSpPr>
            <p:cNvPr id="35" name="Triangle isocèle 34"/>
            <p:cNvSpPr/>
            <p:nvPr/>
          </p:nvSpPr>
          <p:spPr>
            <a:xfrm rot="5400000">
              <a:off x="457199" y="2564904"/>
              <a:ext cx="442393" cy="28803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3779912" y="4814544"/>
            <a:ext cx="5045733" cy="414161"/>
          </a:xfrm>
          <a:prstGeom prst="rect">
            <a:avLst/>
          </a:prstGeom>
          <a:noFill/>
          <a:ln>
            <a:solidFill>
              <a:srgbClr val="3AAF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chemeClr val="tx1"/>
                </a:solidFill>
              </a:rPr>
              <a:t>Safety Moment</a:t>
            </a:r>
          </a:p>
        </p:txBody>
      </p:sp>
      <p:grpSp>
        <p:nvGrpSpPr>
          <p:cNvPr id="41" name="Groupe 28"/>
          <p:cNvGrpSpPr/>
          <p:nvPr/>
        </p:nvGrpSpPr>
        <p:grpSpPr>
          <a:xfrm>
            <a:off x="534378" y="2518955"/>
            <a:ext cx="3034683" cy="623495"/>
            <a:chOff x="534380" y="2420888"/>
            <a:chExt cx="3533564" cy="596207"/>
          </a:xfrm>
          <a:solidFill>
            <a:schemeClr val="accent3"/>
          </a:solidFill>
        </p:grpSpPr>
        <p:sp>
          <p:nvSpPr>
            <p:cNvPr id="42" name="Rectangle 41"/>
            <p:cNvSpPr/>
            <p:nvPr/>
          </p:nvSpPr>
          <p:spPr>
            <a:xfrm>
              <a:off x="539552" y="2420888"/>
              <a:ext cx="3528392" cy="5962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600" b="1" dirty="0"/>
                <a:t>2018</a:t>
              </a:r>
            </a:p>
          </p:txBody>
        </p:sp>
        <p:sp>
          <p:nvSpPr>
            <p:cNvPr id="43" name="Triangle isocèle 42"/>
            <p:cNvSpPr/>
            <p:nvPr/>
          </p:nvSpPr>
          <p:spPr>
            <a:xfrm rot="5400000">
              <a:off x="457199" y="2564904"/>
              <a:ext cx="442393" cy="28803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774738" y="2518955"/>
            <a:ext cx="5045733" cy="617842"/>
          </a:xfrm>
          <a:prstGeom prst="rect">
            <a:avLst/>
          </a:prstGeom>
          <a:noFill/>
          <a:ln>
            <a:solidFill>
              <a:srgbClr val="3AAF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chemeClr val="tx1"/>
                </a:solidFill>
              </a:rPr>
              <a:t>Programma di riconoscimento delle azioni di sicurezza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chemeClr val="tx1"/>
                </a:solidFill>
              </a:rPr>
              <a:t>Attivazione dello strumento Safety+</a:t>
            </a:r>
          </a:p>
        </p:txBody>
      </p:sp>
      <p:grpSp>
        <p:nvGrpSpPr>
          <p:cNvPr id="45" name="Groupe 28"/>
          <p:cNvGrpSpPr/>
          <p:nvPr/>
        </p:nvGrpSpPr>
        <p:grpSpPr>
          <a:xfrm>
            <a:off x="538812" y="5814954"/>
            <a:ext cx="3030249" cy="406841"/>
            <a:chOff x="534380" y="2420888"/>
            <a:chExt cx="3533564" cy="596207"/>
          </a:xfrm>
          <a:solidFill>
            <a:schemeClr val="accent3"/>
          </a:solidFill>
        </p:grpSpPr>
        <p:sp>
          <p:nvSpPr>
            <p:cNvPr id="46" name="Rectangle 45"/>
            <p:cNvSpPr/>
            <p:nvPr/>
          </p:nvSpPr>
          <p:spPr>
            <a:xfrm>
              <a:off x="539552" y="2420888"/>
              <a:ext cx="3528392" cy="5962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600" b="1" dirty="0"/>
                <a:t>2007</a:t>
              </a:r>
            </a:p>
          </p:txBody>
        </p:sp>
        <p:sp>
          <p:nvSpPr>
            <p:cNvPr id="47" name="Triangle isocèle 46"/>
            <p:cNvSpPr/>
            <p:nvPr/>
          </p:nvSpPr>
          <p:spPr>
            <a:xfrm rot="5400000">
              <a:off x="457199" y="2564904"/>
              <a:ext cx="442393" cy="28803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3779172" y="5814954"/>
            <a:ext cx="5045733" cy="406841"/>
          </a:xfrm>
          <a:prstGeom prst="rect">
            <a:avLst/>
          </a:prstGeom>
          <a:noFill/>
          <a:ln>
            <a:solidFill>
              <a:srgbClr val="3AAF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chemeClr val="tx1"/>
                </a:solidFill>
              </a:rPr>
              <a:t>Prima Giornata Mondiale della Sicurezza</a:t>
            </a:r>
          </a:p>
        </p:txBody>
      </p:sp>
      <p:grpSp>
        <p:nvGrpSpPr>
          <p:cNvPr id="50" name="Groupe 28"/>
          <p:cNvGrpSpPr/>
          <p:nvPr/>
        </p:nvGrpSpPr>
        <p:grpSpPr>
          <a:xfrm>
            <a:off x="539552" y="3188577"/>
            <a:ext cx="3030241" cy="601121"/>
            <a:chOff x="529217" y="2437159"/>
            <a:chExt cx="3528392" cy="574812"/>
          </a:xfrm>
          <a:solidFill>
            <a:schemeClr val="accent3"/>
          </a:solidFill>
        </p:grpSpPr>
        <p:sp>
          <p:nvSpPr>
            <p:cNvPr id="51" name="Rectangle 50"/>
            <p:cNvSpPr/>
            <p:nvPr/>
          </p:nvSpPr>
          <p:spPr>
            <a:xfrm>
              <a:off x="529217" y="2437159"/>
              <a:ext cx="3528392" cy="57481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600" b="1" dirty="0"/>
                <a:t>2017</a:t>
              </a:r>
            </a:p>
          </p:txBody>
        </p:sp>
        <p:sp>
          <p:nvSpPr>
            <p:cNvPr id="52" name="Triangle isocèle 51"/>
            <p:cNvSpPr/>
            <p:nvPr/>
          </p:nvSpPr>
          <p:spPr>
            <a:xfrm rot="5400000">
              <a:off x="457199" y="2564904"/>
              <a:ext cx="442393" cy="28803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3221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52757"/>
            <a:ext cx="8136904" cy="635000"/>
          </a:xfrm>
        </p:spPr>
        <p:txBody>
          <a:bodyPr/>
          <a:lstStyle/>
          <a:p>
            <a:r>
              <a:rPr lang="it-IT" sz="2000" dirty="0"/>
              <a:t>LA NOSTRA PERFORMANCE DI SICUREZZA AL LAVORO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noProof="0"/>
              <a:t>Kit di preparazione - Giornata mondiale per la Sicurezza 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395535" y="2852936"/>
            <a:ext cx="4320481" cy="3329448"/>
          </a:xfrm>
        </p:spPr>
        <p:txBody>
          <a:bodyPr>
            <a:noAutofit/>
          </a:bodyPr>
          <a:lstStyle/>
          <a:p>
            <a:r>
              <a:rPr lang="it-IT" sz="1400" dirty="0"/>
              <a:t>Miglioramento delle performance di sicurezza sul posto di lavoro</a:t>
            </a:r>
          </a:p>
          <a:p>
            <a:r>
              <a:rPr lang="it-IT" sz="1400" dirty="0"/>
              <a:t>Risultati sulla sicurezza tra i migliori della professione.</a:t>
            </a:r>
          </a:p>
          <a:p>
            <a:r>
              <a:rPr lang="it-IT" sz="1400" dirty="0"/>
              <a:t>Una necessità di migliorare: </a:t>
            </a:r>
          </a:p>
          <a:p>
            <a:pPr lvl="1"/>
            <a:r>
              <a:rPr lang="it-IT" sz="1200" dirty="0"/>
              <a:t>sviluppando i nostri know-how tramite </a:t>
            </a:r>
            <a:r>
              <a:rPr lang="it-IT" sz="1200" dirty="0" smtClean="0"/>
              <a:t> ritorni </a:t>
            </a:r>
            <a:r>
              <a:rPr lang="it-IT" sz="1200" dirty="0" smtClean="0"/>
              <a:t>di </a:t>
            </a:r>
            <a:r>
              <a:rPr lang="it-IT" sz="1200" dirty="0"/>
              <a:t>esperienze;</a:t>
            </a:r>
          </a:p>
          <a:p>
            <a:pPr lvl="1"/>
            <a:r>
              <a:rPr lang="it-IT" sz="1200" dirty="0"/>
              <a:t>rafforzando la nostra vigilanza sull’applicazione delle regole, soprattutto per i lavori a rischio;</a:t>
            </a:r>
          </a:p>
          <a:p>
            <a:pPr lvl="1"/>
            <a:r>
              <a:rPr lang="it-IT" sz="1200" dirty="0"/>
              <a:t>integrando i </a:t>
            </a:r>
            <a:r>
              <a:rPr lang="it-IT" sz="1200" b="1" dirty="0"/>
              <a:t>fattori umani </a:t>
            </a:r>
            <a:r>
              <a:rPr lang="it-IT" sz="1200" dirty="0"/>
              <a:t>e organizzativi della sicurezza:</a:t>
            </a:r>
          </a:p>
          <a:p>
            <a:pPr lvl="2"/>
            <a:r>
              <a:rPr lang="it-IT" sz="1100" dirty="0"/>
              <a:t>Leadership;</a:t>
            </a:r>
          </a:p>
          <a:p>
            <a:pPr lvl="2"/>
            <a:r>
              <a:rPr lang="it-IT" sz="1100" dirty="0"/>
              <a:t>Riconoscimento</a:t>
            </a:r>
            <a:r>
              <a:rPr lang="it-IT" dirty="0"/>
              <a:t> </a:t>
            </a:r>
            <a:r>
              <a:rPr lang="it-IT" sz="1100" dirty="0"/>
              <a:t>delle azioni positive per la sicurezza. </a:t>
            </a:r>
          </a:p>
          <a:p>
            <a:pPr lvl="1"/>
            <a:endParaRPr lang="it-IT" sz="1400" dirty="0"/>
          </a:p>
          <a:p>
            <a:pPr lvl="1"/>
            <a:endParaRPr lang="it-IT" sz="1400" dirty="0"/>
          </a:p>
          <a:p>
            <a:endParaRPr lang="it-IT" sz="1400" dirty="0"/>
          </a:p>
        </p:txBody>
      </p:sp>
      <p:sp>
        <p:nvSpPr>
          <p:cNvPr id="6" name="Rectangle 5"/>
          <p:cNvSpPr/>
          <p:nvPr/>
        </p:nvSpPr>
        <p:spPr>
          <a:xfrm>
            <a:off x="611560" y="1726648"/>
            <a:ext cx="7560840" cy="916506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/>
              <a:t>«Go home </a:t>
            </a:r>
            <a:r>
              <a:rPr lang="it-IT" sz="2000" dirty="0" err="1"/>
              <a:t>safe</a:t>
            </a:r>
            <a:r>
              <a:rPr lang="it-IT" sz="2000" dirty="0"/>
              <a:t>!»: un’esigenza per tutti</a:t>
            </a:r>
          </a:p>
        </p:txBody>
      </p:sp>
      <p:pic>
        <p:nvPicPr>
          <p:cNvPr id="9" name="Graphiqu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95" y="2979872"/>
            <a:ext cx="3995585" cy="3041416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804248" y="3392430"/>
            <a:ext cx="1526596" cy="6126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100" b="1" dirty="0"/>
              <a:t>Obiettivo TRIR 2018: </a:t>
            </a:r>
          </a:p>
          <a:p>
            <a:pPr algn="ctr"/>
            <a:r>
              <a:rPr lang="it-IT" sz="2000" b="1" dirty="0"/>
              <a:t>0,9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</a:t>
            </a:fld>
            <a:endParaRPr lang="it-IT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42B648B-8B5A-4244-A2EE-EA4E9C10236B}"/>
              </a:ext>
            </a:extLst>
          </p:cNvPr>
          <p:cNvSpPr txBox="1"/>
          <p:nvPr/>
        </p:nvSpPr>
        <p:spPr>
          <a:xfrm>
            <a:off x="7633404" y="2956302"/>
            <a:ext cx="915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err="1"/>
              <a:t>TRIR</a:t>
            </a:r>
            <a:r>
              <a:rPr lang="fr-FR" sz="900" b="1" dirty="0"/>
              <a:t> Gruppo</a:t>
            </a:r>
          </a:p>
        </p:txBody>
      </p:sp>
    </p:spTree>
    <p:extLst>
      <p:ext uri="{BB962C8B-B14F-4D97-AF65-F5344CB8AC3E}">
        <p14:creationId xmlns:p14="http://schemas.microsoft.com/office/powerpoint/2010/main" val="241461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539552" y="5628900"/>
            <a:ext cx="8009239" cy="593398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152" y="1027184"/>
            <a:ext cx="8218800" cy="635000"/>
          </a:xfrm>
        </p:spPr>
        <p:txBody>
          <a:bodyPr/>
          <a:lstStyle/>
          <a:p>
            <a:r>
              <a:rPr lang="it-IT" sz="2000" dirty="0"/>
              <a:t>UN EVENTO ANNUO CHE UNISCE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noProof="0"/>
              <a:t>Kit di preparazione - Giornata mondiale per la Sicurezza 2018</a:t>
            </a:r>
            <a:endParaRPr lang="it-IT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39552" y="2585042"/>
            <a:ext cx="4680520" cy="2212110"/>
          </a:xfrm>
        </p:spPr>
        <p:txBody>
          <a:bodyPr>
            <a:normAutofit/>
          </a:bodyPr>
          <a:lstStyle/>
          <a:p>
            <a:r>
              <a:rPr lang="it-IT" sz="1800" dirty="0"/>
              <a:t>Venerdì </a:t>
            </a:r>
            <a:r>
              <a:rPr lang="it-IT" b="1" dirty="0">
                <a:solidFill>
                  <a:srgbClr val="FF3300"/>
                </a:solidFill>
              </a:rPr>
              <a:t>27 aprile </a:t>
            </a:r>
            <a:r>
              <a:rPr lang="it-IT" sz="1800" b="1" dirty="0">
                <a:solidFill>
                  <a:srgbClr val="FF3300"/>
                </a:solidFill>
              </a:rPr>
              <a:t>2018</a:t>
            </a:r>
            <a:r>
              <a:rPr lang="it-IT" sz="1800" dirty="0"/>
              <a:t>*: </a:t>
            </a:r>
          </a:p>
          <a:p>
            <a:pPr lvl="1">
              <a:spcBef>
                <a:spcPts val="1200"/>
              </a:spcBef>
            </a:pPr>
            <a:r>
              <a:rPr lang="it-IT" sz="1600" dirty="0"/>
              <a:t>Uno slogan che unisce: </a:t>
            </a:r>
          </a:p>
          <a:p>
            <a:pPr lvl="2"/>
            <a:r>
              <a:rPr lang="it-IT" sz="1400" dirty="0"/>
              <a:t>Celebriamo la sicurezza insieme! </a:t>
            </a:r>
          </a:p>
          <a:p>
            <a:pPr lvl="2"/>
            <a:r>
              <a:rPr lang="it-IT" sz="1400" dirty="0"/>
              <a:t>Grazie per il vostro impegno. </a:t>
            </a:r>
          </a:p>
          <a:p>
            <a:pPr lvl="1"/>
            <a:r>
              <a:rPr lang="it-IT" sz="1600" dirty="0"/>
              <a:t>Un tema: il riconoscimento</a:t>
            </a:r>
          </a:p>
          <a:p>
            <a:pPr lvl="1"/>
            <a:r>
              <a:rPr lang="it-IT" sz="1600" dirty="0"/>
              <a:t>Un’opportunità per promuovere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1556792"/>
            <a:ext cx="5112568" cy="916506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Dal 2008, i collaboratori di Total e delle </a:t>
            </a:r>
            <a:r>
              <a:rPr lang="it-IT" b="1" dirty="0" smtClean="0">
                <a:solidFill>
                  <a:schemeClr val="bg1"/>
                </a:solidFill>
              </a:rPr>
              <a:t>società appaltatrici  </a:t>
            </a:r>
            <a:r>
              <a:rPr lang="it-IT" dirty="0" smtClean="0">
                <a:solidFill>
                  <a:schemeClr val="bg1"/>
                </a:solidFill>
              </a:rPr>
              <a:t>sono </a:t>
            </a:r>
            <a:r>
              <a:rPr lang="it-IT" dirty="0">
                <a:solidFill>
                  <a:schemeClr val="bg1"/>
                </a:solidFill>
              </a:rPr>
              <a:t>invitati a celebrare la sicurezza durante la GMS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4936187"/>
            <a:ext cx="5112568" cy="45198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it-IT" sz="800" i="1" dirty="0"/>
              <a:t>*Questa giornata è fissata al 28 aprile di ogni anno dall’Organizzazione Internazionale del Lavoro (OIL). Quest’anno è di sabato! Il Gruppo ha quindi spostato la data al venerdì 27 aprile 2018, ma può essere adattata a seconda del paese.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36731"/>
            <a:ext cx="1091554" cy="6169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22927" y="5741586"/>
            <a:ext cx="3063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https://safetyplus.total.com/fr</a:t>
            </a:r>
            <a:endParaRPr lang="it-IT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10" y="5628900"/>
            <a:ext cx="593399" cy="59339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68" y="5614163"/>
            <a:ext cx="593399" cy="59339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/>
          <a:srcRect l="34250" t="12182" r="32675" b="6580"/>
          <a:stretch/>
        </p:blipFill>
        <p:spPr>
          <a:xfrm>
            <a:off x="5976514" y="1560240"/>
            <a:ext cx="2771950" cy="382793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424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960" y="1033790"/>
            <a:ext cx="8218800" cy="635000"/>
          </a:xfrm>
        </p:spPr>
        <p:txBody>
          <a:bodyPr/>
          <a:lstStyle/>
          <a:p>
            <a:r>
              <a:rPr lang="it-IT" sz="2000" dirty="0"/>
              <a:t>LE ASPETTATIVE DI TOTAL PER QUESTA GIORNATA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noProof="0"/>
              <a:t>Kit di preparazione - Giornata mondiale per la Sicurezza 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39552" y="3068961"/>
            <a:ext cx="4824536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b="1" dirty="0">
                <a:solidFill>
                  <a:srgbClr val="FF0000"/>
                </a:solidFill>
              </a:rPr>
              <a:t>La Giornata Mondiale della Sicurezza, un rito per: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1400" dirty="0"/>
              <a:t>Mobilitare e unire i team di Total e delle </a:t>
            </a:r>
            <a:r>
              <a:rPr lang="it-IT" sz="1400" dirty="0" smtClean="0"/>
              <a:t>società appaltatrici  </a:t>
            </a:r>
            <a:r>
              <a:rPr lang="it-IT" sz="1400" dirty="0" smtClean="0"/>
              <a:t>per </a:t>
            </a:r>
            <a:r>
              <a:rPr lang="it-IT" sz="1400" dirty="0"/>
              <a:t>la performance di sicurezza,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Condividere un tema chiave della nostra cultura della sicurezza. </a:t>
            </a:r>
            <a:r>
              <a:rPr dirty="0"/>
              <a:t/>
            </a:r>
            <a:br>
              <a:rPr dirty="0"/>
            </a:br>
            <a:r>
              <a:rPr lang="it-IT" sz="1400" dirty="0"/>
              <a:t>Nel 2018: </a:t>
            </a:r>
            <a:r>
              <a:rPr lang="it-IT" sz="1400" b="1" dirty="0"/>
              <a:t>il riconoscimento </a:t>
            </a:r>
            <a:r>
              <a:rPr lang="it-IT" sz="1400" dirty="0"/>
              <a:t>individuale e collettivo,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Ricordare i riflessi attesi da ognuno di noi per raggiungere l’eccellenza,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Dialogare insieme sui rischi connessi alle attività e sui progressi compiuti per la gestione di tali rischi.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78" y="2492896"/>
            <a:ext cx="3112622" cy="31110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8059" y="1837032"/>
            <a:ext cx="4580934" cy="889728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b="1" dirty="0"/>
              <a:t>La sicurezza, un valore</a:t>
            </a:r>
            <a:r>
              <a:t/>
            </a:r>
            <a:br/>
            <a:r>
              <a:rPr lang="it-IT"/>
              <a:t>messo in atto da tutti, ogni giorno</a:t>
            </a:r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580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97" y="2333524"/>
            <a:ext cx="2304256" cy="15361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93253"/>
            <a:ext cx="8218800" cy="635000"/>
          </a:xfrm>
        </p:spPr>
        <p:txBody>
          <a:bodyPr/>
          <a:lstStyle/>
          <a:p>
            <a:r>
              <a:rPr lang="it-IT" sz="2000" dirty="0"/>
              <a:t>COS’È IL RICONOSCIMENTO HSE?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noProof="0"/>
              <a:t>Kit di preparazione - Giornata mondiale per la Sicurezza 2018</a:t>
            </a:r>
            <a:endParaRPr lang="it-IT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59437" y="2636912"/>
            <a:ext cx="4690864" cy="2963181"/>
          </a:xfrm>
        </p:spPr>
        <p:txBody>
          <a:bodyPr>
            <a:noAutofit/>
          </a:bodyPr>
          <a:lstStyle/>
          <a:p>
            <a:r>
              <a:rPr lang="it-IT" sz="1400" dirty="0"/>
              <a:t>Riconoscere comportamenti positivi per la sicurezza, vuol dire: </a:t>
            </a:r>
          </a:p>
          <a:p>
            <a:pPr lvl="1"/>
            <a:r>
              <a:rPr lang="it-IT" sz="1200" dirty="0"/>
              <a:t>Riconoscere lo sforzo realizzato, i modi di fare (le buone pratiche), le iniziative interessanti;</a:t>
            </a:r>
          </a:p>
          <a:p>
            <a:pPr lvl="1"/>
            <a:r>
              <a:rPr lang="it-IT" sz="1200" dirty="0"/>
              <a:t>Dare senso a questi comportamenti;</a:t>
            </a:r>
          </a:p>
          <a:p>
            <a:pPr lvl="1"/>
            <a:r>
              <a:rPr lang="it-IT" sz="1200" dirty="0"/>
              <a:t>Motivare le persone ad adottarli a lungo termine.</a:t>
            </a:r>
          </a:p>
          <a:p>
            <a:pPr marL="285750" lvl="1" indent="-285750" defTabSz="457200">
              <a:spcBef>
                <a:spcPts val="1800"/>
              </a:spcBef>
              <a:buSzPct val="120000"/>
              <a:buFont typeface="Lucida Grande"/>
              <a:buChar char="●"/>
            </a:pPr>
            <a:r>
              <a:rPr lang="it-IT" sz="1400" dirty="0"/>
              <a:t>Ciò contribuisce ad aumentare il livello di rispetto della regola.</a:t>
            </a:r>
          </a:p>
          <a:p>
            <a:pPr>
              <a:spcBef>
                <a:spcPts val="1800"/>
              </a:spcBef>
            </a:pPr>
            <a:r>
              <a:rPr lang="it-IT" sz="1400" dirty="0"/>
              <a:t>Il riconoscimento individuale e collettivo è guidato dal management o tra colleghi.</a:t>
            </a:r>
          </a:p>
          <a:p>
            <a:pPr marL="0" indent="0">
              <a:buNone/>
            </a:pPr>
            <a:endParaRPr lang="it-IT" sz="1400" dirty="0"/>
          </a:p>
        </p:txBody>
      </p:sp>
      <p:sp>
        <p:nvSpPr>
          <p:cNvPr id="6" name="Rectangle 5"/>
          <p:cNvSpPr/>
          <p:nvPr/>
        </p:nvSpPr>
        <p:spPr>
          <a:xfrm>
            <a:off x="457200" y="5733256"/>
            <a:ext cx="8435280" cy="504601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/>
              <a:t>Un libretto sul riconoscimento HSE è disponibile nella Toolbox</a:t>
            </a:r>
            <a:r>
              <a:rPr lang="it-IT"/>
              <a:t> </a:t>
            </a:r>
            <a:r>
              <a:rPr lang="it-IT" sz="1600" dirty="0"/>
              <a:t>HSE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8104" y="3963340"/>
            <a:ext cx="3240360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it-IT" sz="1200" b="1" cap="none" spc="0" dirty="0">
                <a:ln w="0"/>
                <a:solidFill>
                  <a:srgbClr val="E20031"/>
                </a:solidFill>
                <a:effectLst>
                  <a:reflection blurRad="6350" endPos="0" dir="5400000" sy="-90000" algn="bl" rotWithShape="0"/>
                </a:effectLst>
                <a:sym typeface="Wingdings" panose="05000000000000000000" pitchFamily="2" charset="2"/>
              </a:rPr>
              <a:t> I comportamenti HSE da premiare</a:t>
            </a:r>
          </a:p>
          <a:p>
            <a:pPr marL="93663"/>
            <a:r>
              <a:rPr lang="fr-FR" b="1" cap="none" spc="0" dirty="0">
                <a:ln w="0"/>
                <a:solidFill>
                  <a:srgbClr val="E20031"/>
                </a:solidFill>
                <a:effectLst>
                  <a:reflection blurRad="6350" endPos="0" dir="5400000" sy="-90000" algn="bl" rotWithShape="0"/>
                </a:effectLst>
                <a:sym typeface="Wingdings" panose="05000000000000000000" pitchFamily="2" charset="2"/>
              </a:rPr>
              <a:t></a:t>
            </a:r>
            <a:r>
              <a:rPr lang="it-IT"/>
              <a:t>  </a:t>
            </a:r>
            <a:r>
              <a:rPr lang="it-IT" sz="1200" b="0" cap="none" spc="0" dirty="0">
                <a:ln w="0"/>
                <a:effectLst>
                  <a:reflection blurRad="6350" endPos="0" dir="5400000" sy="-90000" algn="bl" rotWithShape="0"/>
                </a:effectLst>
              </a:rPr>
              <a:t>Buone pratiche</a:t>
            </a:r>
          </a:p>
          <a:p>
            <a:pPr marL="93663"/>
            <a:r>
              <a:rPr lang="fr-FR" b="1" dirty="0">
                <a:ln w="0"/>
                <a:solidFill>
                  <a:srgbClr val="E20031"/>
                </a:solidFill>
                <a:effectLst>
                  <a:reflection blurRad="6350" endPos="0" dir="5400000" sy="-90000" algn="bl" rotWithShape="0"/>
                </a:effectLst>
                <a:sym typeface="Wingdings" panose="05000000000000000000" pitchFamily="2" charset="2"/>
              </a:rPr>
              <a:t></a:t>
            </a:r>
            <a:r>
              <a:rPr lang="it-IT"/>
              <a:t>  </a:t>
            </a:r>
            <a:r>
              <a:rPr lang="it-IT" sz="1200" dirty="0">
                <a:ln w="0"/>
                <a:effectLst>
                  <a:reflection blurRad="6350" endPos="0" dir="5400000" sy="-90000" algn="bl" rotWithShape="0"/>
                </a:effectLst>
              </a:rPr>
              <a:t>Rispetto delle regole</a:t>
            </a:r>
          </a:p>
          <a:p>
            <a:pPr marL="93663"/>
            <a:r>
              <a:rPr lang="fr-FR" b="1" dirty="0">
                <a:ln w="0"/>
                <a:solidFill>
                  <a:srgbClr val="E20031"/>
                </a:solidFill>
                <a:effectLst>
                  <a:reflection blurRad="6350" endPos="0" dir="5400000" sy="-90000" algn="bl" rotWithShape="0"/>
                </a:effectLst>
                <a:sym typeface="Wingdings" panose="05000000000000000000" pitchFamily="2" charset="2"/>
              </a:rPr>
              <a:t></a:t>
            </a:r>
            <a:r>
              <a:rPr lang="it-IT"/>
              <a:t>   </a:t>
            </a:r>
            <a:r>
              <a:rPr lang="it-IT" sz="1200" b="0" cap="none" spc="0" dirty="0">
                <a:ln w="0"/>
                <a:effectLst>
                  <a:reflection blurRad="6350" endPos="0" dir="5400000" sy="-90000" algn="bl" rotWithShape="0"/>
                </a:effectLst>
              </a:rPr>
              <a:t>Iniziative individuali e collettive</a:t>
            </a:r>
          </a:p>
          <a:p>
            <a:pPr marL="93663"/>
            <a:r>
              <a:rPr lang="fr-FR" b="1" dirty="0">
                <a:ln w="0"/>
                <a:solidFill>
                  <a:srgbClr val="E20031"/>
                </a:solidFill>
                <a:effectLst>
                  <a:reflection blurRad="6350" endPos="0" dir="5400000" sy="-90000" algn="bl" rotWithShape="0"/>
                </a:effectLst>
                <a:sym typeface="Wingdings" panose="05000000000000000000" pitchFamily="2" charset="2"/>
              </a:rPr>
              <a:t></a:t>
            </a:r>
            <a:r>
              <a:rPr lang="it-IT"/>
              <a:t>  </a:t>
            </a:r>
            <a:r>
              <a:rPr lang="it-IT" sz="1200" dirty="0">
                <a:ln w="0"/>
                <a:effectLst>
                  <a:reflection blurRad="6350" endPos="0" dir="5400000" sy="-90000" algn="bl" rotWithShape="0"/>
                </a:effectLst>
              </a:rPr>
              <a:t>Vigilanza condivisa, benevolenza</a:t>
            </a:r>
          </a:p>
          <a:p>
            <a:pPr marL="93663"/>
            <a:r>
              <a:rPr lang="fr-FR" b="1" dirty="0">
                <a:ln w="0"/>
                <a:solidFill>
                  <a:srgbClr val="E20031"/>
                </a:solidFill>
                <a:effectLst>
                  <a:reflection blurRad="6350" endPos="0" dir="5400000" sy="-90000" algn="bl" rotWithShape="0"/>
                </a:effectLst>
                <a:sym typeface="Wingdings" panose="05000000000000000000" pitchFamily="2" charset="2"/>
              </a:rPr>
              <a:t></a:t>
            </a:r>
            <a:r>
              <a:rPr lang="it-IT"/>
              <a:t>   </a:t>
            </a:r>
            <a:r>
              <a:rPr lang="it-IT" sz="1200" dirty="0">
                <a:ln w="0"/>
                <a:effectLst>
                  <a:reflection blurRad="6350" endPos="0" dir="5400000" sy="-90000" algn="bl" rotWithShape="0"/>
                </a:effectLst>
              </a:rPr>
              <a:t>Feedback di situazioni pericolose</a:t>
            </a:r>
            <a:endParaRPr lang="it-IT" sz="1200" b="0" cap="none" spc="0" dirty="0">
              <a:ln w="0"/>
              <a:effectLst>
                <a:reflection blurRad="6350" endPos="0" dir="5400000" sy="-90000" algn="bl" rotWithShape="0"/>
              </a:effectLst>
            </a:endParaRP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 flipH="1">
            <a:off x="559437" y="1637181"/>
            <a:ext cx="8036047" cy="855715"/>
          </a:xfrm>
          <a:custGeom>
            <a:avLst/>
            <a:gdLst>
              <a:gd name="connsiteX0" fmla="*/ 0 w 8229599"/>
              <a:gd name="connsiteY0" fmla="*/ 579009 h 579009"/>
              <a:gd name="connsiteX1" fmla="*/ 144752 w 8229599"/>
              <a:gd name="connsiteY1" fmla="*/ 0 h 579009"/>
              <a:gd name="connsiteX2" fmla="*/ 8229599 w 8229599"/>
              <a:gd name="connsiteY2" fmla="*/ 0 h 579009"/>
              <a:gd name="connsiteX3" fmla="*/ 8084847 w 8229599"/>
              <a:gd name="connsiteY3" fmla="*/ 579009 h 579009"/>
              <a:gd name="connsiteX4" fmla="*/ 0 w 8229599"/>
              <a:gd name="connsiteY4" fmla="*/ 579009 h 579009"/>
              <a:gd name="connsiteX0" fmla="*/ 0 w 8229599"/>
              <a:gd name="connsiteY0" fmla="*/ 579009 h 586693"/>
              <a:gd name="connsiteX1" fmla="*/ 144752 w 8229599"/>
              <a:gd name="connsiteY1" fmla="*/ 0 h 586693"/>
              <a:gd name="connsiteX2" fmla="*/ 8229599 w 8229599"/>
              <a:gd name="connsiteY2" fmla="*/ 0 h 586693"/>
              <a:gd name="connsiteX3" fmla="*/ 8215476 w 8229599"/>
              <a:gd name="connsiteY3" fmla="*/ 586693 h 586693"/>
              <a:gd name="connsiteX4" fmla="*/ 0 w 8229599"/>
              <a:gd name="connsiteY4" fmla="*/ 579009 h 586693"/>
              <a:gd name="connsiteX0" fmla="*/ 277870 w 8084847"/>
              <a:gd name="connsiteY0" fmla="*/ 579009 h 586693"/>
              <a:gd name="connsiteX1" fmla="*/ 0 w 8084847"/>
              <a:gd name="connsiteY1" fmla="*/ 0 h 586693"/>
              <a:gd name="connsiteX2" fmla="*/ 8084847 w 8084847"/>
              <a:gd name="connsiteY2" fmla="*/ 0 h 586693"/>
              <a:gd name="connsiteX3" fmla="*/ 8070724 w 8084847"/>
              <a:gd name="connsiteY3" fmla="*/ 586693 h 586693"/>
              <a:gd name="connsiteX4" fmla="*/ 277870 w 8084847"/>
              <a:gd name="connsiteY4" fmla="*/ 579009 h 586693"/>
              <a:gd name="connsiteX0" fmla="*/ 277870 w 8070724"/>
              <a:gd name="connsiteY0" fmla="*/ 579009 h 586693"/>
              <a:gd name="connsiteX1" fmla="*/ 0 w 8070724"/>
              <a:gd name="connsiteY1" fmla="*/ 0 h 586693"/>
              <a:gd name="connsiteX2" fmla="*/ 8069479 w 8070724"/>
              <a:gd name="connsiteY2" fmla="*/ 7684 h 586693"/>
              <a:gd name="connsiteX3" fmla="*/ 8070724 w 8070724"/>
              <a:gd name="connsiteY3" fmla="*/ 586693 h 586693"/>
              <a:gd name="connsiteX4" fmla="*/ 277870 w 8070724"/>
              <a:gd name="connsiteY4" fmla="*/ 579009 h 586693"/>
              <a:gd name="connsiteX0" fmla="*/ 277870 w 8070724"/>
              <a:gd name="connsiteY0" fmla="*/ 579009 h 586693"/>
              <a:gd name="connsiteX1" fmla="*/ 0 w 8070724"/>
              <a:gd name="connsiteY1" fmla="*/ 0 h 586693"/>
              <a:gd name="connsiteX2" fmla="*/ 8069479 w 8070724"/>
              <a:gd name="connsiteY2" fmla="*/ 7684 h 586693"/>
              <a:gd name="connsiteX3" fmla="*/ 8070724 w 8070724"/>
              <a:gd name="connsiteY3" fmla="*/ 586693 h 586693"/>
              <a:gd name="connsiteX4" fmla="*/ 277870 w 8070724"/>
              <a:gd name="connsiteY4" fmla="*/ 579009 h 5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0724" h="586693">
                <a:moveTo>
                  <a:pt x="277870" y="579009"/>
                </a:moveTo>
                <a:lnTo>
                  <a:pt x="0" y="0"/>
                </a:lnTo>
                <a:lnTo>
                  <a:pt x="8069479" y="7684"/>
                </a:lnTo>
                <a:lnTo>
                  <a:pt x="8070724" y="586693"/>
                </a:lnTo>
                <a:lnTo>
                  <a:pt x="277870" y="579009"/>
                </a:lnTo>
                <a:close/>
              </a:path>
            </a:pathLst>
          </a:custGeom>
          <a:solidFill>
            <a:srgbClr val="004494"/>
          </a:solidFill>
          <a:ln w="28575">
            <a:noFill/>
            <a:round/>
            <a:headEnd/>
            <a:tailEnd/>
          </a:ln>
        </p:spPr>
        <p:txBody>
          <a:bodyPr vert="horz" wrap="square" lIns="0" tIns="34282" rIns="215950" bIns="5398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Helvetica" panose="020B0604020202020204" pitchFamily="34" charset="0"/>
              </a:rPr>
              <a:t>Il</a:t>
            </a:r>
            <a:r>
              <a:rPr lang="it-IT" sz="1600" b="1" dirty="0">
                <a:solidFill>
                  <a:schemeClr val="bg1"/>
                </a:solidFill>
                <a:latin typeface="Helvetica" panose="020B0604020202020204" pitchFamily="34" charset="0"/>
              </a:rPr>
              <a:t> riconoscimento </a:t>
            </a:r>
            <a:r>
              <a:rPr lang="it-IT" sz="1600" dirty="0">
                <a:solidFill>
                  <a:schemeClr val="bg1"/>
                </a:solidFill>
                <a:latin typeface="Helvetica" panose="020B0604020202020204" pitchFamily="34" charset="0"/>
              </a:rPr>
              <a:t>incoraggia ad attuare azioni significative per la sicurezza e favorisce l’impegno di ognuno per contribuire positivamente alla performance operativa. </a:t>
            </a:r>
            <a:endParaRPr lang="it-IT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858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à coins arrondis 38"/>
          <p:cNvSpPr/>
          <p:nvPr/>
        </p:nvSpPr>
        <p:spPr>
          <a:xfrm>
            <a:off x="1545380" y="5003495"/>
            <a:ext cx="6160367" cy="1220954"/>
          </a:xfrm>
          <a:prstGeom prst="roundRect">
            <a:avLst>
              <a:gd name="adj" fmla="val 10602"/>
            </a:avLst>
          </a:prstGeom>
          <a:solidFill>
            <a:srgbClr val="99CCFF"/>
          </a:solidFill>
          <a:ln>
            <a:solidFill>
              <a:srgbClr val="99CC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à coins arrondis 34"/>
          <p:cNvSpPr/>
          <p:nvPr/>
        </p:nvSpPr>
        <p:spPr>
          <a:xfrm>
            <a:off x="1545380" y="4410829"/>
            <a:ext cx="6160367" cy="1220954"/>
          </a:xfrm>
          <a:prstGeom prst="roundRect">
            <a:avLst>
              <a:gd name="adj" fmla="val 10602"/>
            </a:avLst>
          </a:prstGeom>
          <a:solidFill>
            <a:srgbClr val="8CB3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à coins arrondis 33"/>
          <p:cNvSpPr/>
          <p:nvPr/>
        </p:nvSpPr>
        <p:spPr>
          <a:xfrm>
            <a:off x="1545380" y="3800352"/>
            <a:ext cx="6160367" cy="1220954"/>
          </a:xfrm>
          <a:prstGeom prst="roundRect">
            <a:avLst>
              <a:gd name="adj" fmla="val 10602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à coins arrondis 25"/>
          <p:cNvSpPr/>
          <p:nvPr/>
        </p:nvSpPr>
        <p:spPr>
          <a:xfrm>
            <a:off x="1539283" y="1854139"/>
            <a:ext cx="6168183" cy="2411715"/>
          </a:xfrm>
          <a:prstGeom prst="roundRect">
            <a:avLst>
              <a:gd name="adj" fmla="val 10602"/>
            </a:avLst>
          </a:prstGeom>
          <a:solidFill>
            <a:srgbClr val="DBEA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Kit di preparazione - Giornata mondiale per la Sicurezza 2018</a:t>
            </a:r>
            <a:endParaRPr lang="it-IT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en-GB" smtClean="0"/>
              <a:pPr/>
              <a:t>7</a:t>
            </a:fld>
            <a:endParaRPr lang="it-IT"/>
          </a:p>
        </p:txBody>
      </p:sp>
      <p:sp>
        <p:nvSpPr>
          <p:cNvPr id="21" name="Rectangle à coins arrondis 20"/>
          <p:cNvSpPr/>
          <p:nvPr/>
        </p:nvSpPr>
        <p:spPr>
          <a:xfrm>
            <a:off x="1539283" y="908720"/>
            <a:ext cx="6561109" cy="75284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sz="2000" b="1" cap="all" dirty="0">
                <a:solidFill>
                  <a:srgbClr val="C00000"/>
                </a:solidFill>
                <a:latin typeface="+mj-lt"/>
              </a:rPr>
              <a:t>ELEVATO LIVELLO DI PERFORMANCE SICUREZZA</a:t>
            </a:r>
            <a:endParaRPr lang="it-IT" sz="2000" b="1" cap="all" dirty="0">
              <a:solidFill>
                <a:srgbClr val="C00000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55001" y="4411709"/>
            <a:ext cx="277499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cap="all" dirty="0">
                <a:solidFill>
                  <a:schemeClr val="bg1"/>
                </a:solidFill>
                <a:latin typeface="+mj-lt"/>
              </a:rPr>
              <a:t>IMPEGNO</a:t>
            </a:r>
            <a:endParaRPr lang="it-IT" sz="2000" b="1" cap="all" dirty="0">
              <a:solidFill>
                <a:schemeClr val="bg1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55001" y="5089038"/>
            <a:ext cx="2774990" cy="40011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cap="all" dirty="0">
                <a:solidFill>
                  <a:schemeClr val="bg1"/>
                </a:solidFill>
                <a:latin typeface="+mj-lt"/>
              </a:rPr>
              <a:t>MOTIVAZIONE</a:t>
            </a:r>
            <a:endParaRPr lang="it-IT" sz="2000" b="1" cap="all" dirty="0">
              <a:solidFill>
                <a:schemeClr val="bg1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84184" y="5666582"/>
            <a:ext cx="31504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cap="all" dirty="0">
                <a:solidFill>
                  <a:srgbClr val="C00000"/>
                </a:solidFill>
                <a:latin typeface="+mj-lt"/>
              </a:rPr>
              <a:t>RICONOSCIMENTO</a:t>
            </a:r>
            <a:endParaRPr lang="it-IT" sz="2000" b="1" cap="all" dirty="0">
              <a:solidFill>
                <a:srgbClr val="C00000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59796" y="3606642"/>
            <a:ext cx="310118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/>
              <a:t> </a:t>
            </a:r>
            <a:r>
              <a:rPr lang="it-IT" sz="2000" b="1" cap="all" dirty="0">
                <a:solidFill>
                  <a:srgbClr val="C00000"/>
                </a:solidFill>
                <a:latin typeface="+mj-lt"/>
              </a:rPr>
              <a:t>COMPORTAMENTI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49455" y="3606642"/>
            <a:ext cx="256107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positivi per la sicurezza </a:t>
            </a:r>
            <a:endParaRPr lang="it-IT" dirty="0">
              <a:solidFill>
                <a:srgbClr val="7030A0"/>
              </a:solidFill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1543657" y="2098040"/>
            <a:ext cx="3052841" cy="1348410"/>
            <a:chOff x="154111" y="2872678"/>
            <a:chExt cx="3052841" cy="1348410"/>
          </a:xfrm>
          <a:noFill/>
        </p:grpSpPr>
        <p:sp>
          <p:nvSpPr>
            <p:cNvPr id="42" name="Rectangle à coins arrondis 41"/>
            <p:cNvSpPr/>
            <p:nvPr/>
          </p:nvSpPr>
          <p:spPr>
            <a:xfrm>
              <a:off x="406871" y="2872678"/>
              <a:ext cx="2530624" cy="134841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4111" y="3034815"/>
              <a:ext cx="3052841" cy="95410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000" b="1" cap="all" dirty="0">
                  <a:solidFill>
                    <a:srgbClr val="C00000"/>
                  </a:solidFill>
                  <a:latin typeface="+mj-lt"/>
                </a:rPr>
                <a:t>PROATTIVI</a:t>
              </a:r>
            </a:p>
            <a:p>
              <a:pPr algn="ctr"/>
              <a:r>
                <a:rPr lang="it-IT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iniziative formali</a:t>
              </a:r>
            </a:p>
            <a:p>
              <a:pPr algn="ctr"/>
              <a:r>
                <a:rPr lang="it-IT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iniziative informali</a:t>
              </a:r>
              <a:endParaRPr lang="it-IT" sz="3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4859086" y="2083361"/>
            <a:ext cx="2530624" cy="1348410"/>
            <a:chOff x="395536" y="1124744"/>
            <a:chExt cx="2530624" cy="1348410"/>
          </a:xfrm>
          <a:solidFill>
            <a:schemeClr val="accent1">
              <a:lumMod val="20000"/>
              <a:lumOff val="80000"/>
              <a:alpha val="94000"/>
            </a:schemeClr>
          </a:solidFill>
        </p:grpSpPr>
        <p:sp>
          <p:nvSpPr>
            <p:cNvPr id="43" name="Rectangle à coins arrondis 42"/>
            <p:cNvSpPr/>
            <p:nvPr/>
          </p:nvSpPr>
          <p:spPr>
            <a:xfrm>
              <a:off x="395536" y="1124744"/>
              <a:ext cx="2530624" cy="134841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7544" y="1352109"/>
              <a:ext cx="2458616" cy="9079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000" b="1" cap="all" dirty="0">
                  <a:solidFill>
                    <a:srgbClr val="C00000"/>
                  </a:solidFill>
                  <a:latin typeface="+mj-lt"/>
                </a:rPr>
                <a:t>CONFORMITÀ</a:t>
              </a:r>
            </a:p>
            <a:p>
              <a:pPr algn="ctr"/>
              <a:r>
                <a:rPr lang="it-IT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</a:rPr>
                <a:t>alle regole</a:t>
              </a:r>
              <a:endParaRPr lang="it-IT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it-IT" sz="1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2041" y="2215566"/>
            <a:ext cx="1001009" cy="1001009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4282861" y="2655313"/>
            <a:ext cx="142125" cy="144016"/>
            <a:chOff x="4285859" y="2980285"/>
            <a:chExt cx="142125" cy="144016"/>
          </a:xfrm>
        </p:grpSpPr>
        <p:sp>
          <p:nvSpPr>
            <p:cNvPr id="10" name="Ellipse 9"/>
            <p:cNvSpPr/>
            <p:nvPr/>
          </p:nvSpPr>
          <p:spPr>
            <a:xfrm>
              <a:off x="4285859" y="2980285"/>
              <a:ext cx="142125" cy="144016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323030" y="3025047"/>
              <a:ext cx="67782" cy="60571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96" y="4377798"/>
            <a:ext cx="508044" cy="5080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04" y="5663451"/>
            <a:ext cx="508044" cy="508044"/>
          </a:xfrm>
          <a:prstGeom prst="rect">
            <a:avLst/>
          </a:prstGeom>
          <a:ln>
            <a:noFill/>
          </a:ln>
        </p:spPr>
      </p:pic>
      <p:sp>
        <p:nvSpPr>
          <p:cNvPr id="14" name="Flèche vers le bas 13"/>
          <p:cNvSpPr/>
          <p:nvPr/>
        </p:nvSpPr>
        <p:spPr>
          <a:xfrm rot="10800000">
            <a:off x="5903428" y="1541034"/>
            <a:ext cx="411492" cy="456587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lèche vers le bas 47"/>
          <p:cNvSpPr/>
          <p:nvPr/>
        </p:nvSpPr>
        <p:spPr>
          <a:xfrm rot="10800000">
            <a:off x="2855983" y="1541034"/>
            <a:ext cx="411492" cy="456587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0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5" grpId="0" animBg="1"/>
      <p:bldP spid="34" grpId="0" animBg="1"/>
      <p:bldP spid="26" grpId="0" animBg="1"/>
      <p:bldP spid="21" grpId="0" animBg="1"/>
      <p:bldP spid="22" grpId="0"/>
      <p:bldP spid="23" grpId="0"/>
      <p:bldP spid="24" grpId="0"/>
      <p:bldP spid="33" grpId="0"/>
      <p:bldP spid="36" grpId="0"/>
      <p:bldP spid="14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en-GB" smtClean="0"/>
              <a:pPr/>
              <a:t>8</a:t>
            </a:fld>
            <a:endParaRPr lang="it-IT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13735" y="1074123"/>
            <a:ext cx="7848417" cy="778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it-IT" sz="2000" b="1" cap="all" dirty="0">
                <a:solidFill>
                  <a:schemeClr val="accent4"/>
                </a:solidFill>
                <a:latin typeface="+mj-lt"/>
              </a:rPr>
              <a:t>IL RICONOSCIMENTO HSE DA TOTAL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922578" y="2515754"/>
            <a:ext cx="3000059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b="1" dirty="0"/>
              <a:t>Esistono già </a:t>
            </a:r>
            <a:r>
              <a:rPr lang="it-IT" sz="1400" dirty="0"/>
              <a:t>dei sistemi di riconoscimento presso siti e filiali del Gruppo per premiare l’impegno dei collaboratori. </a:t>
            </a: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 flipH="1">
            <a:off x="429433" y="3396481"/>
            <a:ext cx="5398915" cy="2553865"/>
          </a:xfrm>
          <a:custGeom>
            <a:avLst/>
            <a:gdLst>
              <a:gd name="connsiteX0" fmla="*/ 0 w 8229599"/>
              <a:gd name="connsiteY0" fmla="*/ 579009 h 579009"/>
              <a:gd name="connsiteX1" fmla="*/ 144752 w 8229599"/>
              <a:gd name="connsiteY1" fmla="*/ 0 h 579009"/>
              <a:gd name="connsiteX2" fmla="*/ 8229599 w 8229599"/>
              <a:gd name="connsiteY2" fmla="*/ 0 h 579009"/>
              <a:gd name="connsiteX3" fmla="*/ 8084847 w 8229599"/>
              <a:gd name="connsiteY3" fmla="*/ 579009 h 579009"/>
              <a:gd name="connsiteX4" fmla="*/ 0 w 8229599"/>
              <a:gd name="connsiteY4" fmla="*/ 579009 h 579009"/>
              <a:gd name="connsiteX0" fmla="*/ 0 w 8229599"/>
              <a:gd name="connsiteY0" fmla="*/ 579009 h 586693"/>
              <a:gd name="connsiteX1" fmla="*/ 144752 w 8229599"/>
              <a:gd name="connsiteY1" fmla="*/ 0 h 586693"/>
              <a:gd name="connsiteX2" fmla="*/ 8229599 w 8229599"/>
              <a:gd name="connsiteY2" fmla="*/ 0 h 586693"/>
              <a:gd name="connsiteX3" fmla="*/ 8215476 w 8229599"/>
              <a:gd name="connsiteY3" fmla="*/ 586693 h 586693"/>
              <a:gd name="connsiteX4" fmla="*/ 0 w 8229599"/>
              <a:gd name="connsiteY4" fmla="*/ 579009 h 586693"/>
              <a:gd name="connsiteX0" fmla="*/ 277870 w 8084847"/>
              <a:gd name="connsiteY0" fmla="*/ 579009 h 586693"/>
              <a:gd name="connsiteX1" fmla="*/ 0 w 8084847"/>
              <a:gd name="connsiteY1" fmla="*/ 0 h 586693"/>
              <a:gd name="connsiteX2" fmla="*/ 8084847 w 8084847"/>
              <a:gd name="connsiteY2" fmla="*/ 0 h 586693"/>
              <a:gd name="connsiteX3" fmla="*/ 8070724 w 8084847"/>
              <a:gd name="connsiteY3" fmla="*/ 586693 h 586693"/>
              <a:gd name="connsiteX4" fmla="*/ 277870 w 8084847"/>
              <a:gd name="connsiteY4" fmla="*/ 579009 h 586693"/>
              <a:gd name="connsiteX0" fmla="*/ 277870 w 8070724"/>
              <a:gd name="connsiteY0" fmla="*/ 579009 h 586693"/>
              <a:gd name="connsiteX1" fmla="*/ 0 w 8070724"/>
              <a:gd name="connsiteY1" fmla="*/ 0 h 586693"/>
              <a:gd name="connsiteX2" fmla="*/ 8069479 w 8070724"/>
              <a:gd name="connsiteY2" fmla="*/ 7684 h 586693"/>
              <a:gd name="connsiteX3" fmla="*/ 8070724 w 8070724"/>
              <a:gd name="connsiteY3" fmla="*/ 586693 h 586693"/>
              <a:gd name="connsiteX4" fmla="*/ 277870 w 8070724"/>
              <a:gd name="connsiteY4" fmla="*/ 579009 h 586693"/>
              <a:gd name="connsiteX0" fmla="*/ 277870 w 8070724"/>
              <a:gd name="connsiteY0" fmla="*/ 579009 h 586693"/>
              <a:gd name="connsiteX1" fmla="*/ 0 w 8070724"/>
              <a:gd name="connsiteY1" fmla="*/ 0 h 586693"/>
              <a:gd name="connsiteX2" fmla="*/ 8069479 w 8070724"/>
              <a:gd name="connsiteY2" fmla="*/ 7684 h 586693"/>
              <a:gd name="connsiteX3" fmla="*/ 8070724 w 8070724"/>
              <a:gd name="connsiteY3" fmla="*/ 586693 h 586693"/>
              <a:gd name="connsiteX4" fmla="*/ 277870 w 8070724"/>
              <a:gd name="connsiteY4" fmla="*/ 579009 h 5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0724" h="586693">
                <a:moveTo>
                  <a:pt x="277870" y="579009"/>
                </a:moveTo>
                <a:lnTo>
                  <a:pt x="0" y="0"/>
                </a:lnTo>
                <a:lnTo>
                  <a:pt x="8069479" y="7684"/>
                </a:lnTo>
                <a:lnTo>
                  <a:pt x="8070724" y="586693"/>
                </a:lnTo>
                <a:lnTo>
                  <a:pt x="277870" y="579009"/>
                </a:lnTo>
                <a:close/>
              </a:path>
            </a:pathLst>
          </a:custGeom>
          <a:solidFill>
            <a:srgbClr val="E20031"/>
          </a:solidFill>
          <a:ln w="28575">
            <a:noFill/>
            <a:round/>
            <a:headEnd/>
            <a:tailEnd/>
          </a:ln>
        </p:spPr>
        <p:txBody>
          <a:bodyPr vert="horz" wrap="square" lIns="0" tIns="34282" rIns="215950" bIns="5398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Helvetica" panose="020B0604020202020204" pitchFamily="34" charset="0"/>
              </a:rPr>
              <a:t> Il Gruppo auspica ormai generalizzare il riconoscimento in modo sistematico e periodico a livello locale,  di ramo e Gruppo, sostenendo al contempo il ruolo chiave del management locale.</a:t>
            </a:r>
          </a:p>
          <a:p>
            <a:pPr algn="ctr"/>
            <a:endParaRPr lang="it-IT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Helvetica" panose="020B0604020202020204" pitchFamily="34" charset="0"/>
              </a:rPr>
              <a:t>Localmente: </a:t>
            </a:r>
            <a:r>
              <a:t/>
            </a:r>
            <a:br/>
            <a:r>
              <a:rPr lang="it-IT" sz="1600" b="1" dirty="0">
                <a:solidFill>
                  <a:schemeClr val="bg1"/>
                </a:solidFill>
                <a:latin typeface="Helvetica" panose="020B0604020202020204" pitchFamily="34" charset="0"/>
              </a:rPr>
              <a:t>L’impiegato o la Stop Card del mese</a:t>
            </a:r>
            <a:r>
              <a:t/>
            </a:r>
            <a:br/>
            <a:r>
              <a:rPr lang="it-IT" sz="1600" b="1" dirty="0">
                <a:solidFill>
                  <a:schemeClr val="bg1"/>
                </a:solidFill>
                <a:latin typeface="Helvetica" panose="020B0604020202020204" pitchFamily="34" charset="0"/>
              </a:rPr>
              <a:t>Il servizio o il team del mese </a:t>
            </a:r>
            <a:endParaRPr lang="it-IT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Espace réservé du texte 4"/>
          <p:cNvSpPr txBox="1">
            <a:spLocks/>
          </p:cNvSpPr>
          <p:nvPr/>
        </p:nvSpPr>
        <p:spPr>
          <a:xfrm>
            <a:off x="519167" y="1844925"/>
            <a:ext cx="2828697" cy="639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Ogni giorno, nei </a:t>
            </a:r>
            <a:r>
              <a:rPr lang="it-IT" sz="1400" b="1" dirty="0"/>
              <a:t>750 siti e filiali </a:t>
            </a:r>
            <a:r>
              <a:rPr lang="it-IT" sz="1400" dirty="0"/>
              <a:t>del Gruppo si intraprendono e si mettono atto iniziative in questo campo.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331415"/>
            <a:ext cx="2467371" cy="157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1658342"/>
            <a:ext cx="2467371" cy="16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57200" y="6381328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it-IT" sz="1050"/>
              <a:t>Kit di preparazione - Giornata mondiale per la Sicurezza 2018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658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à coins arrondis 67"/>
          <p:cNvSpPr/>
          <p:nvPr/>
        </p:nvSpPr>
        <p:spPr>
          <a:xfrm>
            <a:off x="6444208" y="2103604"/>
            <a:ext cx="2298310" cy="3579544"/>
          </a:xfrm>
          <a:prstGeom prst="roundRect">
            <a:avLst>
              <a:gd name="adj" fmla="val 5892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1980327" y="2103604"/>
            <a:ext cx="3972935" cy="3579544"/>
          </a:xfrm>
          <a:prstGeom prst="roundRect">
            <a:avLst>
              <a:gd name="adj" fmla="val 39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en-GB" smtClean="0"/>
              <a:pPr/>
              <a:t>9</a:t>
            </a:fld>
            <a:endParaRPr lang="it-IT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4859" y="1037493"/>
            <a:ext cx="4906563" cy="380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it-IT" sz="2000" b="1" cap="all" spc="-30" dirty="0">
                <a:solidFill>
                  <a:schemeClr val="accent4"/>
                </a:solidFill>
                <a:latin typeface="+mj-lt"/>
              </a:rPr>
              <a:t>PROCESSO DI RICONOSCIMENTO</a:t>
            </a:r>
            <a:r>
              <a:t/>
            </a:r>
            <a:br/>
            <a:r>
              <a:t/>
            </a:r>
            <a:br/>
            <a:endParaRPr lang="it-IT" sz="2400" b="1" cap="all" dirty="0">
              <a:solidFill>
                <a:schemeClr val="accent4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57200" y="6381328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Kit di preparazione - Giornata mondiale per la Sicurezza 2018</a:t>
            </a:r>
            <a:endParaRPr lang="it-IT" dirty="0"/>
          </a:p>
        </p:txBody>
      </p:sp>
      <p:pic>
        <p:nvPicPr>
          <p:cNvPr id="80" name="Image 79" descr="Logo Safety +-01 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77072"/>
            <a:ext cx="1428011" cy="807137"/>
          </a:xfrm>
          <a:prstGeom prst="rect">
            <a:avLst/>
          </a:prstGeom>
          <a:ln>
            <a:noFill/>
          </a:ln>
        </p:spPr>
      </p:pic>
      <p:sp>
        <p:nvSpPr>
          <p:cNvPr id="61" name="ZoneTexte 60"/>
          <p:cNvSpPr txBox="1"/>
          <p:nvPr/>
        </p:nvSpPr>
        <p:spPr>
          <a:xfrm>
            <a:off x="221497" y="4860996"/>
            <a:ext cx="1365778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it-IT" sz="1000" i="1" dirty="0">
                <a:solidFill>
                  <a:srgbClr val="216A9F"/>
                </a:solidFill>
              </a:rPr>
              <a:t>oppure </a:t>
            </a:r>
          </a:p>
          <a:p>
            <a:pPr algn="ctr">
              <a:lnSpc>
                <a:spcPts val="800"/>
              </a:lnSpc>
            </a:pPr>
            <a:endParaRPr lang="it-IT" sz="900" b="1" dirty="0"/>
          </a:p>
          <a:p>
            <a:pPr algn="ctr">
              <a:lnSpc>
                <a:spcPts val="800"/>
              </a:lnSpc>
            </a:pPr>
            <a:endParaRPr lang="it-IT" sz="900" b="1" dirty="0"/>
          </a:p>
          <a:p>
            <a:pPr algn="ctr">
              <a:lnSpc>
                <a:spcPts val="1000"/>
              </a:lnSpc>
            </a:pPr>
            <a:r>
              <a:rPr lang="it-IT" sz="1000" b="1" dirty="0">
                <a:solidFill>
                  <a:srgbClr val="216A9F"/>
                </a:solidFill>
              </a:rPr>
              <a:t>Sistema locale</a:t>
            </a:r>
          </a:p>
          <a:p>
            <a:pPr algn="ctr">
              <a:lnSpc>
                <a:spcPts val="800"/>
              </a:lnSpc>
            </a:pPr>
            <a:endParaRPr lang="it-IT" sz="800" b="1" dirty="0"/>
          </a:p>
          <a:p>
            <a:pPr algn="ctr">
              <a:lnSpc>
                <a:spcPts val="800"/>
              </a:lnSpc>
            </a:pPr>
            <a:endParaRPr lang="it-IT" sz="800" b="1" dirty="0"/>
          </a:p>
          <a:p>
            <a:pPr algn="ctr">
              <a:lnSpc>
                <a:spcPts val="800"/>
              </a:lnSpc>
            </a:pPr>
            <a:endParaRPr lang="it-IT" sz="800" b="1" dirty="0"/>
          </a:p>
        </p:txBody>
      </p:sp>
      <p:pic>
        <p:nvPicPr>
          <p:cNvPr id="84" name="Image 83" descr="20171211_Total_Me¦üdailles_FR-01.png"/>
          <p:cNvPicPr>
            <a:picLocks noChangeAspect="1"/>
          </p:cNvPicPr>
          <p:nvPr/>
        </p:nvPicPr>
        <p:blipFill rotWithShape="1">
          <a:blip r:embed="rId4"/>
          <a:srcRect l="31036" t="28780" r="34809" b="28354"/>
          <a:stretch/>
        </p:blipFill>
        <p:spPr>
          <a:xfrm>
            <a:off x="2398427" y="3280122"/>
            <a:ext cx="1052622" cy="1238378"/>
          </a:xfrm>
          <a:prstGeom prst="rect">
            <a:avLst/>
          </a:prstGeom>
        </p:spPr>
      </p:pic>
      <p:sp>
        <p:nvSpPr>
          <p:cNvPr id="89" name="ZoneTexte 88"/>
          <p:cNvSpPr txBox="1"/>
          <p:nvPr/>
        </p:nvSpPr>
        <p:spPr>
          <a:xfrm>
            <a:off x="1706173" y="2780928"/>
            <a:ext cx="2373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E20031"/>
                </a:solidFill>
              </a:rPr>
              <a:t>Premio locale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3915064" y="5126500"/>
            <a:ext cx="2373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ym typeface="Wingdings" panose="05000000000000000000" pitchFamily="2" charset="2"/>
              </a:rPr>
              <a:t>Periodicamente</a:t>
            </a:r>
            <a:endParaRPr lang="it-IT" sz="1200" b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3854626" y="2793219"/>
            <a:ext cx="2373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E20031"/>
                </a:solidFill>
              </a:rPr>
              <a:t>Onorificenza</a:t>
            </a:r>
          </a:p>
        </p:txBody>
      </p:sp>
      <p:pic>
        <p:nvPicPr>
          <p:cNvPr id="92" name="Image 91" descr="20171211_Total_Me¦üdailles_FR-02.png"/>
          <p:cNvPicPr>
            <a:picLocks noChangeAspect="1"/>
          </p:cNvPicPr>
          <p:nvPr/>
        </p:nvPicPr>
        <p:blipFill rotWithShape="1">
          <a:blip r:embed="rId5"/>
          <a:srcRect l="34074" t="29203" r="29112" b="25506"/>
          <a:stretch/>
        </p:blipFill>
        <p:spPr>
          <a:xfrm>
            <a:off x="4243892" y="3608588"/>
            <a:ext cx="884333" cy="1020385"/>
          </a:xfrm>
          <a:prstGeom prst="rect">
            <a:avLst/>
          </a:prstGeom>
        </p:spPr>
      </p:pic>
      <p:pic>
        <p:nvPicPr>
          <p:cNvPr id="93" name="Image 92" descr="20171211_Total_Me¦üdailles_FR-03.png"/>
          <p:cNvPicPr>
            <a:picLocks noChangeAspect="1"/>
          </p:cNvPicPr>
          <p:nvPr/>
        </p:nvPicPr>
        <p:blipFill rotWithShape="1">
          <a:blip r:embed="rId6"/>
          <a:srcRect l="32999" t="29664" r="30206" b="28064"/>
          <a:stretch/>
        </p:blipFill>
        <p:spPr>
          <a:xfrm>
            <a:off x="5002506" y="3212976"/>
            <a:ext cx="864161" cy="930634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6427146" y="2784708"/>
            <a:ext cx="2373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E20031"/>
                </a:solidFill>
              </a:rPr>
              <a:t>Award</a:t>
            </a:r>
          </a:p>
        </p:txBody>
      </p:sp>
      <p:pic>
        <p:nvPicPr>
          <p:cNvPr id="88" name="Image 87" descr="20171211_Total_Me¦üdailles_FR-04.png"/>
          <p:cNvPicPr>
            <a:picLocks noChangeAspect="1"/>
          </p:cNvPicPr>
          <p:nvPr/>
        </p:nvPicPr>
        <p:blipFill rotWithShape="1">
          <a:blip r:embed="rId7"/>
          <a:srcRect l="31529" t="32517" r="33018" b="25437"/>
          <a:stretch/>
        </p:blipFill>
        <p:spPr>
          <a:xfrm>
            <a:off x="6554231" y="3266359"/>
            <a:ext cx="1062938" cy="1181044"/>
          </a:xfrm>
          <a:prstGeom prst="rect">
            <a:avLst/>
          </a:prstGeom>
        </p:spPr>
      </p:pic>
      <p:pic>
        <p:nvPicPr>
          <p:cNvPr id="90" name="Image 89" descr="20171211_Total_Me¦üdailles_FR-05.png"/>
          <p:cNvPicPr>
            <a:picLocks noChangeAspect="1"/>
          </p:cNvPicPr>
          <p:nvPr/>
        </p:nvPicPr>
        <p:blipFill rotWithShape="1">
          <a:blip r:embed="rId8"/>
          <a:srcRect l="33205" t="32672" r="32258" b="21814"/>
          <a:stretch/>
        </p:blipFill>
        <p:spPr>
          <a:xfrm>
            <a:off x="7613768" y="3203524"/>
            <a:ext cx="1047207" cy="1293608"/>
          </a:xfrm>
          <a:prstGeom prst="rect">
            <a:avLst/>
          </a:prstGeom>
        </p:spPr>
      </p:pic>
      <p:sp>
        <p:nvSpPr>
          <p:cNvPr id="67" name="ZoneTexte 66"/>
          <p:cNvSpPr txBox="1"/>
          <p:nvPr/>
        </p:nvSpPr>
        <p:spPr>
          <a:xfrm>
            <a:off x="7023291" y="5127575"/>
            <a:ext cx="237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Ogni </a:t>
            </a:r>
            <a:r>
              <a:t/>
            </a:r>
            <a:br/>
            <a:r>
              <a:rPr lang="it-IT" sz="1200" b="1" dirty="0"/>
              <a:t>anno</a:t>
            </a: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20">
            <a:off x="8714520" y="1622004"/>
            <a:ext cx="410048" cy="556729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027" flipH="1">
            <a:off x="6032131" y="1689480"/>
            <a:ext cx="513125" cy="490910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6347974" y="1271531"/>
            <a:ext cx="259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E20031"/>
                </a:solidFill>
                <a:sym typeface="Wingdings" panose="05000000000000000000" pitchFamily="2" charset="2"/>
              </a:rPr>
              <a:t>Raccolta delle azioni via Safety+ o qualunque altro sistema </a:t>
            </a:r>
            <a:r>
              <a:rPr lang="it-IT" sz="1200" b="1" dirty="0">
                <a:sym typeface="Wingdings" panose="05000000000000000000" pitchFamily="2" charset="2"/>
              </a:rPr>
              <a:t>di feedback di azioni</a:t>
            </a:r>
            <a:endParaRPr lang="it-IT" sz="1200" b="1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5014" y="3082856"/>
            <a:ext cx="476875" cy="647461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1680834" y="2132856"/>
            <a:ext cx="469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ym typeface="Wingdings" panose="05000000000000000000" pitchFamily="2" charset="2"/>
              </a:rPr>
              <a:t>Scelta</a:t>
            </a:r>
            <a:r>
              <a:t/>
            </a:r>
            <a:br/>
            <a:r>
              <a:rPr lang="it-IT" sz="1400" b="1" dirty="0">
                <a:sym typeface="Wingdings" panose="05000000000000000000" pitchFamily="2" charset="2"/>
              </a:rPr>
              <a:t>Sito/Filiale/Stabilimento</a:t>
            </a:r>
            <a:endParaRPr lang="it-IT" sz="1400" b="1" dirty="0"/>
          </a:p>
        </p:txBody>
      </p:sp>
      <p:sp>
        <p:nvSpPr>
          <p:cNvPr id="94" name="ZoneTexte 93"/>
          <p:cNvSpPr txBox="1"/>
          <p:nvPr/>
        </p:nvSpPr>
        <p:spPr>
          <a:xfrm>
            <a:off x="6366786" y="2132856"/>
            <a:ext cx="2527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ym typeface="Wingdings" panose="05000000000000000000" pitchFamily="2" charset="2"/>
              </a:rPr>
              <a:t>Scelta</a:t>
            </a:r>
            <a:r>
              <a:t/>
            </a:r>
            <a:br/>
            <a:r>
              <a:rPr lang="it-IT" sz="1400" b="1" dirty="0">
                <a:sym typeface="Wingdings" panose="05000000000000000000" pitchFamily="2" charset="2"/>
              </a:rPr>
              <a:t>rami e COMEX</a:t>
            </a:r>
            <a:endParaRPr lang="it-IT" sz="1400" b="1" dirty="0"/>
          </a:p>
        </p:txBody>
      </p:sp>
      <p:sp>
        <p:nvSpPr>
          <p:cNvPr id="95" name="ZoneTexte 94"/>
          <p:cNvSpPr txBox="1"/>
          <p:nvPr/>
        </p:nvSpPr>
        <p:spPr>
          <a:xfrm>
            <a:off x="1980327" y="5877272"/>
            <a:ext cx="6762191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ym typeface="Wingdings" panose="05000000000000000000" pitchFamily="2" charset="2"/>
              </a:rPr>
              <a:t>Safety+: raccolta e visibilità delle azioni e del riconoscimento</a:t>
            </a:r>
            <a:endParaRPr lang="it-IT" sz="1400" b="1" dirty="0"/>
          </a:p>
        </p:txBody>
      </p:sp>
      <p:sp>
        <p:nvSpPr>
          <p:cNvPr id="98" name="ZoneTexte 97"/>
          <p:cNvSpPr txBox="1"/>
          <p:nvPr/>
        </p:nvSpPr>
        <p:spPr>
          <a:xfrm>
            <a:off x="1950521" y="4653136"/>
            <a:ext cx="194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4494"/>
                </a:solidFill>
              </a:rPr>
              <a:t>Dipendente o Stop Card</a:t>
            </a:r>
          </a:p>
          <a:p>
            <a:pPr algn="ctr"/>
            <a:r>
              <a:rPr lang="it-IT" sz="1200" b="1" dirty="0">
                <a:solidFill>
                  <a:srgbClr val="004494"/>
                </a:solidFill>
              </a:rPr>
              <a:t>Servizio o team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4246130" y="4662017"/>
            <a:ext cx="1732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4494"/>
                </a:solidFill>
                <a:sym typeface="Wingdings" panose="05000000000000000000" pitchFamily="2" charset="2"/>
              </a:rPr>
              <a:t>Individuale/Collettivo</a:t>
            </a:r>
            <a:endParaRPr lang="it-IT" sz="1200" b="1" dirty="0">
              <a:solidFill>
                <a:srgbClr val="004494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180">
            <a:off x="3532013" y="3713233"/>
            <a:ext cx="651420" cy="651420"/>
          </a:xfrm>
          <a:prstGeom prst="rect">
            <a:avLst/>
          </a:prstGeom>
        </p:spPr>
      </p:pic>
      <p:sp>
        <p:nvSpPr>
          <p:cNvPr id="102" name="ZoneTexte 101"/>
          <p:cNvSpPr txBox="1"/>
          <p:nvPr/>
        </p:nvSpPr>
        <p:spPr>
          <a:xfrm>
            <a:off x="2685578" y="4194427"/>
            <a:ext cx="2373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« Push »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792932" y="5127575"/>
            <a:ext cx="237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Ogni </a:t>
            </a:r>
            <a:r>
              <a:t/>
            </a:r>
            <a:br/>
            <a:r>
              <a:rPr lang="it-IT" sz="1200" b="1" dirty="0"/>
              <a:t>trimestre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727306" y="5119083"/>
            <a:ext cx="2373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ym typeface="Wingdings" panose="05000000000000000000" pitchFamily="2" charset="2"/>
              </a:rPr>
              <a:t>Ogni mese</a:t>
            </a:r>
            <a:endParaRPr lang="it-IT" sz="12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6309320" y="4662017"/>
            <a:ext cx="2653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4494"/>
                </a:solidFill>
                <a:sym typeface="Wingdings" panose="05000000000000000000" pitchFamily="2" charset="2"/>
              </a:rPr>
              <a:t>Individuale/Collettivo</a:t>
            </a:r>
            <a:endParaRPr lang="it-IT" sz="1200" b="1" dirty="0">
              <a:solidFill>
                <a:srgbClr val="004494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435204" y="3718365"/>
            <a:ext cx="1269280" cy="199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it-IT" sz="1050" i="1" dirty="0">
                <a:solidFill>
                  <a:srgbClr val="0070C0"/>
                </a:solidFill>
              </a:rPr>
              <a:t>oppure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68864" y="2103604"/>
            <a:ext cx="1257080" cy="3579544"/>
          </a:xfrm>
          <a:prstGeom prst="roundRect">
            <a:avLst/>
          </a:prstGeom>
          <a:noFill/>
          <a:ln w="22225">
            <a:solidFill>
              <a:schemeClr val="bg1">
                <a:lumMod val="75000"/>
                <a:alpha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086" y="3866394"/>
            <a:ext cx="380610" cy="205904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385488" y="2348880"/>
            <a:ext cx="1032697" cy="1278574"/>
            <a:chOff x="365045" y="2204864"/>
            <a:chExt cx="1032697" cy="1278574"/>
          </a:xfrm>
        </p:grpSpPr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448" y="2643386"/>
              <a:ext cx="395247" cy="395247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965" y="2204864"/>
              <a:ext cx="347857" cy="347857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365045" y="3083328"/>
              <a:ext cx="1032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it-IT" sz="1600" b="1" dirty="0">
                  <a:solidFill>
                    <a:srgbClr val="216A9F"/>
                  </a:solidFill>
                </a:rPr>
                <a:t>Azioni locali</a:t>
              </a:r>
            </a:p>
          </p:txBody>
        </p:sp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77" y="2544967"/>
              <a:ext cx="451668" cy="451668"/>
            </a:xfrm>
            <a:prstGeom prst="rect">
              <a:avLst/>
            </a:prstGeom>
          </p:spPr>
        </p:pic>
      </p:grp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1205297" y="3882873"/>
            <a:ext cx="1142149" cy="3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711338"/>
      </p:ext>
    </p:extLst>
  </p:cSld>
  <p:clrMapOvr>
    <a:masterClrMapping/>
  </p:clrMapOvr>
</p:sld>
</file>

<file path=ppt/theme/theme1.xml><?xml version="1.0" encoding="utf-8"?>
<a:theme xmlns:a="http://schemas.openxmlformats.org/drawingml/2006/main" name="PPT+JMS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JMS" id="{1396A8D8-B8A8-4A47-8867-53F00DC4297E}" vid="{56C64748-EA70-FE47-A0CF-C415AAC3EFD3}"/>
    </a:ext>
  </a:extLst>
</a:theme>
</file>

<file path=ppt/theme/theme2.xml><?xml version="1.0" encoding="utf-8"?>
<a:theme xmlns:a="http://schemas.openxmlformats.org/drawingml/2006/main" name="en_total_model_blu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_total_model_blue.pptx" id="{08589A1A-068F-4B13-8382-5D22C4FAC943}" vid="{417EC9F5-204E-4D14-BE0A-EB7451AFDDFE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en_total_model_blue</Template>
  <TotalTime>0</TotalTime>
  <Words>1359</Words>
  <Application>Microsoft Office PowerPoint</Application>
  <PresentationFormat>Affichage à l'écran (4:3)</PresentationFormat>
  <Paragraphs>242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Lucida Grande</vt:lpstr>
      <vt:lpstr>Arial</vt:lpstr>
      <vt:lpstr>Calibri</vt:lpstr>
      <vt:lpstr>Helvetica</vt:lpstr>
      <vt:lpstr>Museo 700</vt:lpstr>
      <vt:lpstr>Wingdings</vt:lpstr>
      <vt:lpstr>PPT+JMS</vt:lpstr>
      <vt:lpstr>en_total_model_blue</vt:lpstr>
      <vt:lpstr>Présentation PowerPoint</vt:lpstr>
      <vt:lpstr>Présentation PowerPoint</vt:lpstr>
      <vt:lpstr>LA NOSTRA PERFORMANCE DI SICUREZZA AL LAVORO</vt:lpstr>
      <vt:lpstr>UN EVENTO ANNUO CHE UNISCE</vt:lpstr>
      <vt:lpstr>LE ASPETTATIVE DI TOTAL PER QUESTA GIORNATA</vt:lpstr>
      <vt:lpstr>COS’È IL RICONOSCIMENTO HSE?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mondiale de la sécurité : ensemble, célèbrons la sécurité !</dc:title>
  <dc:creator>Virginie CHOUAN</dc:creator>
  <cp:lastModifiedBy>Virginie CHOUAN</cp:lastModifiedBy>
  <cp:revision>173</cp:revision>
  <dcterms:created xsi:type="dcterms:W3CDTF">2018-02-15T08:36:55Z</dcterms:created>
  <dcterms:modified xsi:type="dcterms:W3CDTF">2018-03-23T09:02:18Z</dcterms:modified>
</cp:coreProperties>
</file>