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153" d="100"/>
          <a:sy n="153" d="100"/>
        </p:scale>
        <p:origin x="1928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181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 60">
            <a:extLst>
              <a:ext uri="{FF2B5EF4-FFF2-40B4-BE49-F238E27FC236}">
                <a16:creationId xmlns:a16="http://schemas.microsoft.com/office/drawing/2014/main" id="{A975E28D-A5F0-F142-8913-33F9AE9D2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4" y="1257201"/>
            <a:ext cx="3789023" cy="3463669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720910"/>
            <a:ext cx="3075305" cy="402590"/>
          </a:xfrm>
          <a:custGeom>
            <a:avLst/>
            <a:gdLst/>
            <a:ahLst/>
            <a:cxnLst/>
            <a:rect l="l" t="t" r="r" b="b"/>
            <a:pathLst>
              <a:path w="3075305" h="402590">
                <a:moveTo>
                  <a:pt x="0" y="402285"/>
                </a:moveTo>
                <a:lnTo>
                  <a:pt x="3075038" y="397128"/>
                </a:lnTo>
                <a:lnTo>
                  <a:pt x="3075038" y="0"/>
                </a:lnTo>
                <a:lnTo>
                  <a:pt x="801776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71076" y="769086"/>
            <a:ext cx="2208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</a:t>
            </a:r>
            <a:r>
              <a:rPr sz="800" spc="-4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fatality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to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confined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space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occurred within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in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the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last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years.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11709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Confined</a:t>
            </a:r>
            <a:r>
              <a:rPr sz="1950" spc="75" dirty="0"/>
              <a:t> </a:t>
            </a:r>
            <a:r>
              <a:rPr sz="1950" spc="-10" dirty="0"/>
              <a:t>spaces</a:t>
            </a:r>
            <a:endParaRPr sz="1950"/>
          </a:p>
        </p:txBody>
      </p:sp>
      <p:sp>
        <p:nvSpPr>
          <p:cNvPr id="45" name="object 45"/>
          <p:cNvSpPr txBox="1"/>
          <p:nvPr/>
        </p:nvSpPr>
        <p:spPr>
          <a:xfrm>
            <a:off x="3765285" y="192814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 dirty="0">
              <a:latin typeface="Roboto"/>
              <a:cs typeface="Roboto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9CFB8830-3D52-4046-882F-E47782F6D6A6}"/>
              </a:ext>
            </a:extLst>
          </p:cNvPr>
          <p:cNvGrpSpPr/>
          <p:nvPr/>
        </p:nvGrpSpPr>
        <p:grpSpPr>
          <a:xfrm>
            <a:off x="415264" y="1555533"/>
            <a:ext cx="244805" cy="244805"/>
            <a:chOff x="959671" y="2044762"/>
            <a:chExt cx="244805" cy="244805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E62F1330-81B6-AA4E-8AAC-B8FADBD2987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object 19">
              <a:extLst>
                <a:ext uri="{FF2B5EF4-FFF2-40B4-BE49-F238E27FC236}">
                  <a16:creationId xmlns:a16="http://schemas.microsoft.com/office/drawing/2014/main" id="{5F6BB126-0AD8-D542-BBDC-70DF3D34FE47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DE34F150-E2B5-4D4E-967A-A713D1BD069E}"/>
              </a:ext>
            </a:extLst>
          </p:cNvPr>
          <p:cNvGrpSpPr/>
          <p:nvPr/>
        </p:nvGrpSpPr>
        <p:grpSpPr>
          <a:xfrm>
            <a:off x="1574825" y="1544149"/>
            <a:ext cx="244805" cy="244805"/>
            <a:chOff x="959671" y="2044762"/>
            <a:chExt cx="244805" cy="244805"/>
          </a:xfrm>
        </p:grpSpPr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DEEEC2EA-1D8D-7447-9DE5-3B504ABF508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bject 19">
              <a:extLst>
                <a:ext uri="{FF2B5EF4-FFF2-40B4-BE49-F238E27FC236}">
                  <a16:creationId xmlns:a16="http://schemas.microsoft.com/office/drawing/2014/main" id="{9E506960-C779-D24C-995D-04763D7B5AC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F4745BD5-D413-E144-BBC0-A75F920DA8BC}"/>
              </a:ext>
            </a:extLst>
          </p:cNvPr>
          <p:cNvGrpSpPr/>
          <p:nvPr/>
        </p:nvGrpSpPr>
        <p:grpSpPr>
          <a:xfrm>
            <a:off x="2330820" y="1718836"/>
            <a:ext cx="244805" cy="244805"/>
            <a:chOff x="959671" y="2044762"/>
            <a:chExt cx="244805" cy="244805"/>
          </a:xfrm>
        </p:grpSpPr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A1DBAE3E-1D85-1D46-8C1D-BACCE7AC2E4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object 19">
              <a:extLst>
                <a:ext uri="{FF2B5EF4-FFF2-40B4-BE49-F238E27FC236}">
                  <a16:creationId xmlns:a16="http://schemas.microsoft.com/office/drawing/2014/main" id="{9F503C7F-ECB8-F145-A568-42E0A679BEE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462E928B-CBEF-7545-A030-8C500856A10B}"/>
              </a:ext>
            </a:extLst>
          </p:cNvPr>
          <p:cNvGrpSpPr/>
          <p:nvPr/>
        </p:nvGrpSpPr>
        <p:grpSpPr>
          <a:xfrm>
            <a:off x="3284206" y="2866632"/>
            <a:ext cx="244805" cy="244805"/>
            <a:chOff x="959671" y="2044762"/>
            <a:chExt cx="244805" cy="244805"/>
          </a:xfrm>
        </p:grpSpPr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30EC011B-B88B-3540-8C93-A149957FBC1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bject 19">
              <a:extLst>
                <a:ext uri="{FF2B5EF4-FFF2-40B4-BE49-F238E27FC236}">
                  <a16:creationId xmlns:a16="http://schemas.microsoft.com/office/drawing/2014/main" id="{2D14AD3F-158E-AE47-9B72-FC090155319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81D0F649-76A0-374F-A702-00C6E78B9D31}"/>
              </a:ext>
            </a:extLst>
          </p:cNvPr>
          <p:cNvGrpSpPr/>
          <p:nvPr/>
        </p:nvGrpSpPr>
        <p:grpSpPr>
          <a:xfrm>
            <a:off x="3153419" y="2155437"/>
            <a:ext cx="244805" cy="244805"/>
            <a:chOff x="959671" y="2044762"/>
            <a:chExt cx="244805" cy="244805"/>
          </a:xfrm>
        </p:grpSpPr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DCD8692C-C8AE-D747-85A3-FB953A9EF80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bject 19">
              <a:extLst>
                <a:ext uri="{FF2B5EF4-FFF2-40B4-BE49-F238E27FC236}">
                  <a16:creationId xmlns:a16="http://schemas.microsoft.com/office/drawing/2014/main" id="{047584CF-4918-E047-9287-B6C467706E0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FB576B61-27D3-2248-BB07-F55F19C08445}"/>
              </a:ext>
            </a:extLst>
          </p:cNvPr>
          <p:cNvGrpSpPr/>
          <p:nvPr/>
        </p:nvGrpSpPr>
        <p:grpSpPr>
          <a:xfrm>
            <a:off x="1694158" y="2411485"/>
            <a:ext cx="244805" cy="244805"/>
            <a:chOff x="959671" y="2044762"/>
            <a:chExt cx="244805" cy="244805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2E603339-F24C-8841-9B02-33470454C53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bject 19">
              <a:extLst>
                <a:ext uri="{FF2B5EF4-FFF2-40B4-BE49-F238E27FC236}">
                  <a16:creationId xmlns:a16="http://schemas.microsoft.com/office/drawing/2014/main" id="{DC199A7C-03BA-EB49-AB69-B70FDA8B62D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8CA2290-511E-2D49-A57A-52CA24F684BD}"/>
              </a:ext>
            </a:extLst>
          </p:cNvPr>
          <p:cNvGrpSpPr/>
          <p:nvPr/>
        </p:nvGrpSpPr>
        <p:grpSpPr>
          <a:xfrm>
            <a:off x="584686" y="2466349"/>
            <a:ext cx="244805" cy="244805"/>
            <a:chOff x="959671" y="2044762"/>
            <a:chExt cx="244805" cy="244805"/>
          </a:xfrm>
        </p:grpSpPr>
        <p:sp>
          <p:nvSpPr>
            <p:cNvPr id="78" name="Ellipse 77">
              <a:extLst>
                <a:ext uri="{FF2B5EF4-FFF2-40B4-BE49-F238E27FC236}">
                  <a16:creationId xmlns:a16="http://schemas.microsoft.com/office/drawing/2014/main" id="{CE89FAF0-2527-B542-BC9D-0886BB92C4B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bject 19">
              <a:extLst>
                <a:ext uri="{FF2B5EF4-FFF2-40B4-BE49-F238E27FC236}">
                  <a16:creationId xmlns:a16="http://schemas.microsoft.com/office/drawing/2014/main" id="{72C39C42-6C2F-CA4D-B97F-26452ACB8F6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B49E11D2-1039-824C-B6C3-7A0B0B53DC52}"/>
              </a:ext>
            </a:extLst>
          </p:cNvPr>
          <p:cNvGrpSpPr/>
          <p:nvPr/>
        </p:nvGrpSpPr>
        <p:grpSpPr>
          <a:xfrm>
            <a:off x="293487" y="2466349"/>
            <a:ext cx="244805" cy="244805"/>
            <a:chOff x="959671" y="2044762"/>
            <a:chExt cx="244805" cy="244805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4E2459F3-497D-6E42-97ED-772FFD72426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bject 19">
              <a:extLst>
                <a:ext uri="{FF2B5EF4-FFF2-40B4-BE49-F238E27FC236}">
                  <a16:creationId xmlns:a16="http://schemas.microsoft.com/office/drawing/2014/main" id="{2A36CBD0-7DBD-AF45-A3E8-51DC64E5AA8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e 82">
            <a:extLst>
              <a:ext uri="{FF2B5EF4-FFF2-40B4-BE49-F238E27FC236}">
                <a16:creationId xmlns:a16="http://schemas.microsoft.com/office/drawing/2014/main" id="{7CF1E84E-ED3B-C54E-81DF-0625337680D2}"/>
              </a:ext>
            </a:extLst>
          </p:cNvPr>
          <p:cNvGrpSpPr/>
          <p:nvPr/>
        </p:nvGrpSpPr>
        <p:grpSpPr>
          <a:xfrm>
            <a:off x="445887" y="3112525"/>
            <a:ext cx="244805" cy="244805"/>
            <a:chOff x="959671" y="2044762"/>
            <a:chExt cx="244805" cy="244805"/>
          </a:xfrm>
        </p:grpSpPr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7809B4C3-AB11-C44D-AD20-439729D73E2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bject 19">
              <a:extLst>
                <a:ext uri="{FF2B5EF4-FFF2-40B4-BE49-F238E27FC236}">
                  <a16:creationId xmlns:a16="http://schemas.microsoft.com/office/drawing/2014/main" id="{E4EF7480-280C-4441-8995-F47745EE000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0FCF35BB-7061-0C4F-8EEF-D2342D88E7F9}"/>
              </a:ext>
            </a:extLst>
          </p:cNvPr>
          <p:cNvGrpSpPr/>
          <p:nvPr/>
        </p:nvGrpSpPr>
        <p:grpSpPr>
          <a:xfrm>
            <a:off x="1506591" y="3094237"/>
            <a:ext cx="244805" cy="244805"/>
            <a:chOff x="959671" y="2044762"/>
            <a:chExt cx="244805" cy="244805"/>
          </a:xfrm>
        </p:grpSpPr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4A8EFDBE-E23B-CD4B-89F2-4157607FE60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object 19">
              <a:extLst>
                <a:ext uri="{FF2B5EF4-FFF2-40B4-BE49-F238E27FC236}">
                  <a16:creationId xmlns:a16="http://schemas.microsoft.com/office/drawing/2014/main" id="{B169914C-28BB-7A43-B5F3-DC3FF46FDFA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D1FDE226-7661-5145-A473-15C48EF4BA4B}"/>
              </a:ext>
            </a:extLst>
          </p:cNvPr>
          <p:cNvGrpSpPr/>
          <p:nvPr/>
        </p:nvGrpSpPr>
        <p:grpSpPr>
          <a:xfrm>
            <a:off x="1305423" y="4112269"/>
            <a:ext cx="244805" cy="244805"/>
            <a:chOff x="959671" y="2044762"/>
            <a:chExt cx="244805" cy="244805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A4D3F5D2-F591-8B43-B1A2-716774E6915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object 19">
              <a:extLst>
                <a:ext uri="{FF2B5EF4-FFF2-40B4-BE49-F238E27FC236}">
                  <a16:creationId xmlns:a16="http://schemas.microsoft.com/office/drawing/2014/main" id="{6A917764-3279-9747-A693-4D1A80A8B6F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3119B879-6114-0F45-ADF7-DF212EA4F8B5}"/>
              </a:ext>
            </a:extLst>
          </p:cNvPr>
          <p:cNvGrpSpPr/>
          <p:nvPr/>
        </p:nvGrpSpPr>
        <p:grpSpPr>
          <a:xfrm>
            <a:off x="2585583" y="4130557"/>
            <a:ext cx="244805" cy="244805"/>
            <a:chOff x="959671" y="2044762"/>
            <a:chExt cx="244805" cy="244805"/>
          </a:xfrm>
        </p:grpSpPr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6B7E93A1-EB35-8D4F-BF6F-2BACE0E55B4B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object 19">
              <a:extLst>
                <a:ext uri="{FF2B5EF4-FFF2-40B4-BE49-F238E27FC236}">
                  <a16:creationId xmlns:a16="http://schemas.microsoft.com/office/drawing/2014/main" id="{75339AFA-3535-9B43-9B41-72EEA7FDCD31}"/>
                </a:ext>
              </a:extLst>
            </p:cNvPr>
            <p:cNvSpPr txBox="1"/>
            <p:nvPr/>
          </p:nvSpPr>
          <p:spPr>
            <a:xfrm>
              <a:off x="972069" y="2057036"/>
              <a:ext cx="198571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6" name="Image 55">
            <a:extLst>
              <a:ext uri="{FF2B5EF4-FFF2-40B4-BE49-F238E27FC236}">
                <a16:creationId xmlns:a16="http://schemas.microsoft.com/office/drawing/2014/main" id="{4379291C-E8C1-D848-B073-D9011945B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708427"/>
            <a:ext cx="358327" cy="381901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12A9CC5F-DCB8-554A-AA5B-1DAB23F72EA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F1C8962B-83DB-E54F-8F88-49DBDBC889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803" y="3245059"/>
            <a:ext cx="3650615" cy="432434"/>
          </a:xfrm>
          <a:custGeom>
            <a:avLst/>
            <a:gdLst/>
            <a:ahLst/>
            <a:cxnLst/>
            <a:rect l="l" t="t" r="r" b="b"/>
            <a:pathLst>
              <a:path w="3650615" h="432435">
                <a:moveTo>
                  <a:pt x="3470402" y="0"/>
                </a:moveTo>
                <a:lnTo>
                  <a:pt x="179997" y="0"/>
                </a:lnTo>
                <a:lnTo>
                  <a:pt x="132144" y="6430"/>
                </a:lnTo>
                <a:lnTo>
                  <a:pt x="89146" y="24576"/>
                </a:lnTo>
                <a:lnTo>
                  <a:pt x="52717" y="52722"/>
                </a:lnTo>
                <a:lnTo>
                  <a:pt x="24573" y="89152"/>
                </a:lnTo>
                <a:lnTo>
                  <a:pt x="6429" y="132149"/>
                </a:lnTo>
                <a:lnTo>
                  <a:pt x="0" y="179997"/>
                </a:lnTo>
                <a:lnTo>
                  <a:pt x="0" y="252006"/>
                </a:lnTo>
                <a:lnTo>
                  <a:pt x="6429" y="299854"/>
                </a:lnTo>
                <a:lnTo>
                  <a:pt x="24573" y="342851"/>
                </a:lnTo>
                <a:lnTo>
                  <a:pt x="52717" y="379280"/>
                </a:lnTo>
                <a:lnTo>
                  <a:pt x="89146" y="407426"/>
                </a:lnTo>
                <a:lnTo>
                  <a:pt x="132144" y="425573"/>
                </a:lnTo>
                <a:lnTo>
                  <a:pt x="179997" y="432003"/>
                </a:lnTo>
                <a:lnTo>
                  <a:pt x="3470402" y="432003"/>
                </a:lnTo>
                <a:lnTo>
                  <a:pt x="3518250" y="425573"/>
                </a:lnTo>
                <a:lnTo>
                  <a:pt x="3561246" y="407426"/>
                </a:lnTo>
                <a:lnTo>
                  <a:pt x="3597676" y="379280"/>
                </a:lnTo>
                <a:lnTo>
                  <a:pt x="3625822" y="342851"/>
                </a:lnTo>
                <a:lnTo>
                  <a:pt x="3643968" y="299854"/>
                </a:lnTo>
                <a:lnTo>
                  <a:pt x="3650399" y="252006"/>
                </a:lnTo>
                <a:lnTo>
                  <a:pt x="3650399" y="179997"/>
                </a:lnTo>
                <a:lnTo>
                  <a:pt x="3643968" y="132149"/>
                </a:lnTo>
                <a:lnTo>
                  <a:pt x="3625822" y="89152"/>
                </a:lnTo>
                <a:lnTo>
                  <a:pt x="3597676" y="52722"/>
                </a:lnTo>
                <a:lnTo>
                  <a:pt x="3561246" y="24576"/>
                </a:lnTo>
                <a:lnTo>
                  <a:pt x="3518250" y="6430"/>
                </a:lnTo>
                <a:lnTo>
                  <a:pt x="3470402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6794" y="1535060"/>
            <a:ext cx="3650615" cy="432434"/>
          </a:xfrm>
          <a:custGeom>
            <a:avLst/>
            <a:gdLst/>
            <a:ahLst/>
            <a:cxnLst/>
            <a:rect l="l" t="t" r="r" b="b"/>
            <a:pathLst>
              <a:path w="3650615" h="432435">
                <a:moveTo>
                  <a:pt x="3452406" y="0"/>
                </a:moveTo>
                <a:lnTo>
                  <a:pt x="198005" y="0"/>
                </a:lnTo>
                <a:lnTo>
                  <a:pt x="152607" y="8860"/>
                </a:lnTo>
                <a:lnTo>
                  <a:pt x="110931" y="26150"/>
                </a:lnTo>
                <a:lnTo>
                  <a:pt x="74166" y="50684"/>
                </a:lnTo>
                <a:lnTo>
                  <a:pt x="43502" y="81275"/>
                </a:lnTo>
                <a:lnTo>
                  <a:pt x="20127" y="116738"/>
                </a:lnTo>
                <a:lnTo>
                  <a:pt x="5229" y="155887"/>
                </a:lnTo>
                <a:lnTo>
                  <a:pt x="0" y="197535"/>
                </a:lnTo>
                <a:lnTo>
                  <a:pt x="0" y="234467"/>
                </a:lnTo>
                <a:lnTo>
                  <a:pt x="8882" y="279759"/>
                </a:lnTo>
                <a:lnTo>
                  <a:pt x="26213" y="321337"/>
                </a:lnTo>
                <a:lnTo>
                  <a:pt x="50804" y="358014"/>
                </a:lnTo>
                <a:lnTo>
                  <a:pt x="81467" y="388605"/>
                </a:lnTo>
                <a:lnTo>
                  <a:pt x="117014" y="411924"/>
                </a:lnTo>
                <a:lnTo>
                  <a:pt x="156256" y="426785"/>
                </a:lnTo>
                <a:lnTo>
                  <a:pt x="198005" y="432003"/>
                </a:lnTo>
                <a:lnTo>
                  <a:pt x="3452406" y="432003"/>
                </a:lnTo>
                <a:lnTo>
                  <a:pt x="3497803" y="423142"/>
                </a:lnTo>
                <a:lnTo>
                  <a:pt x="3539477" y="405852"/>
                </a:lnTo>
                <a:lnTo>
                  <a:pt x="3576239" y="381318"/>
                </a:lnTo>
                <a:lnTo>
                  <a:pt x="3606901" y="350727"/>
                </a:lnTo>
                <a:lnTo>
                  <a:pt x="3630274" y="315264"/>
                </a:lnTo>
                <a:lnTo>
                  <a:pt x="3645169" y="276115"/>
                </a:lnTo>
                <a:lnTo>
                  <a:pt x="3650399" y="234467"/>
                </a:lnTo>
                <a:lnTo>
                  <a:pt x="3650399" y="197535"/>
                </a:lnTo>
                <a:lnTo>
                  <a:pt x="3641521" y="152243"/>
                </a:lnTo>
                <a:lnTo>
                  <a:pt x="3624194" y="110665"/>
                </a:lnTo>
                <a:lnTo>
                  <a:pt x="3599605" y="73988"/>
                </a:lnTo>
                <a:lnTo>
                  <a:pt x="3568943" y="43397"/>
                </a:lnTo>
                <a:lnTo>
                  <a:pt x="3533397" y="20078"/>
                </a:lnTo>
                <a:lnTo>
                  <a:pt x="3494155" y="5217"/>
                </a:lnTo>
                <a:lnTo>
                  <a:pt x="3452406" y="0"/>
                </a:lnTo>
                <a:close/>
              </a:path>
            </a:pathLst>
          </a:custGeom>
          <a:solidFill>
            <a:srgbClr val="009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6794" y="4055060"/>
            <a:ext cx="3650615" cy="342265"/>
          </a:xfrm>
          <a:custGeom>
            <a:avLst/>
            <a:gdLst/>
            <a:ahLst/>
            <a:cxnLst/>
            <a:rect l="l" t="t" r="r" b="b"/>
            <a:pathLst>
              <a:path w="3650615" h="342264">
                <a:moveTo>
                  <a:pt x="3479406" y="0"/>
                </a:moveTo>
                <a:lnTo>
                  <a:pt x="171005" y="0"/>
                </a:lnTo>
                <a:lnTo>
                  <a:pt x="125547" y="6108"/>
                </a:lnTo>
                <a:lnTo>
                  <a:pt x="84698" y="23345"/>
                </a:lnTo>
                <a:lnTo>
                  <a:pt x="50088" y="50084"/>
                </a:lnTo>
                <a:lnTo>
                  <a:pt x="23348" y="84693"/>
                </a:lnTo>
                <a:lnTo>
                  <a:pt x="6108" y="125543"/>
                </a:lnTo>
                <a:lnTo>
                  <a:pt x="0" y="171005"/>
                </a:lnTo>
                <a:lnTo>
                  <a:pt x="6108" y="216462"/>
                </a:lnTo>
                <a:lnTo>
                  <a:pt x="23348" y="257309"/>
                </a:lnTo>
                <a:lnTo>
                  <a:pt x="50088" y="291915"/>
                </a:lnTo>
                <a:lnTo>
                  <a:pt x="84698" y="318652"/>
                </a:lnTo>
                <a:lnTo>
                  <a:pt x="125547" y="335890"/>
                </a:lnTo>
                <a:lnTo>
                  <a:pt x="171005" y="341998"/>
                </a:lnTo>
                <a:lnTo>
                  <a:pt x="3479406" y="341998"/>
                </a:lnTo>
                <a:lnTo>
                  <a:pt x="3524863" y="335890"/>
                </a:lnTo>
                <a:lnTo>
                  <a:pt x="3565709" y="318652"/>
                </a:lnTo>
                <a:lnTo>
                  <a:pt x="3600316" y="291915"/>
                </a:lnTo>
                <a:lnTo>
                  <a:pt x="3627053" y="257309"/>
                </a:lnTo>
                <a:lnTo>
                  <a:pt x="3644291" y="216462"/>
                </a:lnTo>
                <a:lnTo>
                  <a:pt x="3650399" y="171005"/>
                </a:lnTo>
                <a:lnTo>
                  <a:pt x="3644291" y="125543"/>
                </a:lnTo>
                <a:lnTo>
                  <a:pt x="3627053" y="84693"/>
                </a:lnTo>
                <a:lnTo>
                  <a:pt x="3600316" y="50084"/>
                </a:lnTo>
                <a:lnTo>
                  <a:pt x="3565709" y="23345"/>
                </a:lnTo>
                <a:lnTo>
                  <a:pt x="3524863" y="6108"/>
                </a:lnTo>
                <a:lnTo>
                  <a:pt x="3479406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-3172" y="0"/>
            <a:ext cx="4038600" cy="5766435"/>
            <a:chOff x="-3172" y="0"/>
            <a:chExt cx="4038600" cy="5766435"/>
          </a:xfrm>
        </p:grpSpPr>
        <p:sp>
          <p:nvSpPr>
            <p:cNvPr id="6" name="object 6"/>
            <p:cNvSpPr/>
            <p:nvPr/>
          </p:nvSpPr>
          <p:spPr>
            <a:xfrm>
              <a:off x="176803" y="2651058"/>
              <a:ext cx="3650615" cy="252095"/>
            </a:xfrm>
            <a:custGeom>
              <a:avLst/>
              <a:gdLst/>
              <a:ahLst/>
              <a:cxnLst/>
              <a:rect l="l" t="t" r="r" b="b"/>
              <a:pathLst>
                <a:path w="3650615" h="252094">
                  <a:moveTo>
                    <a:pt x="3524402" y="0"/>
                  </a:moveTo>
                  <a:lnTo>
                    <a:pt x="125996" y="0"/>
                  </a:lnTo>
                  <a:lnTo>
                    <a:pt x="76954" y="9901"/>
                  </a:lnTo>
                  <a:lnTo>
                    <a:pt x="36904" y="36904"/>
                  </a:lnTo>
                  <a:lnTo>
                    <a:pt x="9901" y="76954"/>
                  </a:lnTo>
                  <a:lnTo>
                    <a:pt x="0" y="125996"/>
                  </a:lnTo>
                  <a:lnTo>
                    <a:pt x="9901" y="175046"/>
                  </a:lnTo>
                  <a:lnTo>
                    <a:pt x="36904" y="215099"/>
                  </a:lnTo>
                  <a:lnTo>
                    <a:pt x="76954" y="242104"/>
                  </a:lnTo>
                  <a:lnTo>
                    <a:pt x="125996" y="252006"/>
                  </a:lnTo>
                  <a:lnTo>
                    <a:pt x="3524402" y="252006"/>
                  </a:lnTo>
                  <a:lnTo>
                    <a:pt x="3573444" y="242104"/>
                  </a:lnTo>
                  <a:lnTo>
                    <a:pt x="3613494" y="215099"/>
                  </a:lnTo>
                  <a:lnTo>
                    <a:pt x="3640497" y="175046"/>
                  </a:lnTo>
                  <a:lnTo>
                    <a:pt x="3650399" y="125996"/>
                  </a:lnTo>
                  <a:lnTo>
                    <a:pt x="3640497" y="76954"/>
                  </a:lnTo>
                  <a:lnTo>
                    <a:pt x="3613494" y="36904"/>
                  </a:lnTo>
                  <a:lnTo>
                    <a:pt x="3573444" y="9901"/>
                  </a:lnTo>
                  <a:lnTo>
                    <a:pt x="3524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172" y="0"/>
              <a:ext cx="4038345" cy="5766346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316099" y="1323859"/>
            <a:ext cx="20066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3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"Safety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green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light"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out?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6099" y="2342907"/>
            <a:ext cx="21634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atmosphere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monitored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(or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regularly)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during the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confined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space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work?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6099" y="2700844"/>
            <a:ext cx="24098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entry watch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assigned 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ensured at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all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times?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6099" y="3746816"/>
            <a:ext cx="2190750" cy="611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020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 the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confined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space ventilated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(natural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mechanical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ventilation)?</a:t>
            </a:r>
            <a:endParaRPr sz="80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When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required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by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permit,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adapted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respiratory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protection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used?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16099" y="4455781"/>
            <a:ext cx="22980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rescue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plan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known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ready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initiated?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5855" y="3356977"/>
            <a:ext cx="1200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9830" y="3780039"/>
            <a:ext cx="210185" cy="856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  <a:spcBef>
                <a:spcPts val="12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6099" y="1552939"/>
            <a:ext cx="2235200" cy="71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Use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the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checklist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"Work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on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de-energized</a:t>
            </a:r>
            <a:r>
              <a:rPr sz="800" spc="-2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systems"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for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each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energy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and answer: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do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all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applicable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points</a:t>
            </a:r>
            <a:r>
              <a:rPr sz="800" spc="-2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comply?</a:t>
            </a:r>
            <a:endParaRPr sz="800">
              <a:latin typeface="Roboto"/>
              <a:cs typeface="Roboto"/>
            </a:endParaRPr>
          </a:p>
          <a:p>
            <a:pPr marL="12700" marR="49530">
              <a:lnSpc>
                <a:spcPct val="100000"/>
              </a:lnSpc>
              <a:spcBef>
                <a:spcPts val="645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atmosphere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been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prior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to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entry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confined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space?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2274" y="1295919"/>
            <a:ext cx="12065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200" dirty="0">
                <a:solidFill>
                  <a:srgbClr val="FFFFFF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16099" y="2936900"/>
            <a:ext cx="2438400" cy="71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the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number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of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entrants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monitored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regularly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checked)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at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all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times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while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working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in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confined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space?</a:t>
            </a:r>
            <a:endParaRPr sz="800">
              <a:latin typeface="Roboto"/>
              <a:cs typeface="Roboto"/>
            </a:endParaRPr>
          </a:p>
          <a:p>
            <a:pPr marL="12700" marR="56515">
              <a:lnSpc>
                <a:spcPct val="100000"/>
              </a:lnSpc>
              <a:spcBef>
                <a:spcPts val="645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Is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communication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between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entry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watch and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entrants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established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and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regularly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tested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(e.g.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oral,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visual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radio)?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7320" y="2033992"/>
            <a:ext cx="131445" cy="114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19" name="object 19"/>
          <p:cNvSpPr txBox="1"/>
          <p:nvPr/>
        </p:nvSpPr>
        <p:spPr>
          <a:xfrm rot="19920000">
            <a:off x="285423" y="1050121"/>
            <a:ext cx="20620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YES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20" name="object 20"/>
          <p:cNvSpPr txBox="1"/>
          <p:nvPr/>
        </p:nvSpPr>
        <p:spPr>
          <a:xfrm rot="19920000">
            <a:off x="524150" y="1058242"/>
            <a:ext cx="175338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21" name="object 21"/>
          <p:cNvSpPr txBox="1"/>
          <p:nvPr/>
        </p:nvSpPr>
        <p:spPr>
          <a:xfrm rot="19920000">
            <a:off x="762995" y="1053341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73630" y="918530"/>
            <a:ext cx="3656965" cy="4020185"/>
            <a:chOff x="173630" y="918530"/>
            <a:chExt cx="3656965" cy="4020185"/>
          </a:xfrm>
        </p:grpSpPr>
        <p:sp>
          <p:nvSpPr>
            <p:cNvPr id="23" name="object 23"/>
            <p:cNvSpPr/>
            <p:nvPr/>
          </p:nvSpPr>
          <p:spPr>
            <a:xfrm>
              <a:off x="288627" y="921705"/>
              <a:ext cx="3455670" cy="0"/>
            </a:xfrm>
            <a:custGeom>
              <a:avLst/>
              <a:gdLst/>
              <a:ahLst/>
              <a:cxnLst/>
              <a:rect l="l" t="t" r="r" b="b"/>
              <a:pathLst>
                <a:path w="3455670">
                  <a:moveTo>
                    <a:pt x="0" y="0"/>
                  </a:moveTo>
                  <a:lnTo>
                    <a:pt x="3455174" y="0"/>
                  </a:lnTo>
                </a:path>
              </a:pathLst>
            </a:custGeom>
            <a:ln w="6350">
              <a:solidFill>
                <a:srgbClr val="3448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6805" y="4747040"/>
              <a:ext cx="3650615" cy="188595"/>
            </a:xfrm>
            <a:custGeom>
              <a:avLst/>
              <a:gdLst/>
              <a:ahLst/>
              <a:cxnLst/>
              <a:rect l="l" t="t" r="r" b="b"/>
              <a:pathLst>
                <a:path w="3650615" h="188595">
                  <a:moveTo>
                    <a:pt x="94056" y="0"/>
                  </a:moveTo>
                  <a:lnTo>
                    <a:pt x="57446" y="7391"/>
                  </a:lnTo>
                  <a:lnTo>
                    <a:pt x="27549" y="27549"/>
                  </a:lnTo>
                  <a:lnTo>
                    <a:pt x="7391" y="57446"/>
                  </a:lnTo>
                  <a:lnTo>
                    <a:pt x="0" y="94056"/>
                  </a:lnTo>
                  <a:lnTo>
                    <a:pt x="7391" y="130673"/>
                  </a:lnTo>
                  <a:lnTo>
                    <a:pt x="27549" y="160574"/>
                  </a:lnTo>
                  <a:lnTo>
                    <a:pt x="57446" y="180733"/>
                  </a:lnTo>
                  <a:lnTo>
                    <a:pt x="94056" y="188125"/>
                  </a:lnTo>
                  <a:lnTo>
                    <a:pt x="3556330" y="188125"/>
                  </a:lnTo>
                  <a:lnTo>
                    <a:pt x="3592947" y="180733"/>
                  </a:lnTo>
                  <a:lnTo>
                    <a:pt x="3622848" y="160574"/>
                  </a:lnTo>
                  <a:lnTo>
                    <a:pt x="3643007" y="130673"/>
                  </a:lnTo>
                  <a:lnTo>
                    <a:pt x="3650399" y="94056"/>
                  </a:lnTo>
                  <a:lnTo>
                    <a:pt x="3643007" y="57446"/>
                  </a:lnTo>
                  <a:lnTo>
                    <a:pt x="3622848" y="27549"/>
                  </a:lnTo>
                  <a:lnTo>
                    <a:pt x="3592947" y="7391"/>
                  </a:lnTo>
                  <a:lnTo>
                    <a:pt x="3556330" y="0"/>
                  </a:lnTo>
                  <a:lnTo>
                    <a:pt x="94056" y="0"/>
                  </a:lnTo>
                  <a:close/>
                </a:path>
              </a:pathLst>
            </a:custGeom>
            <a:ln w="6350">
              <a:solidFill>
                <a:srgbClr val="34484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63099" y="181137"/>
            <a:ext cx="17506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Confined</a:t>
            </a:r>
            <a:r>
              <a:rPr spc="120" dirty="0"/>
              <a:t> </a:t>
            </a:r>
            <a:r>
              <a:rPr spc="-10" dirty="0"/>
              <a:t>spaces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75927" y="478406"/>
            <a:ext cx="3484245" cy="69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spc="1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 observed</a:t>
            </a:r>
            <a:r>
              <a:rPr sz="850" spc="30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Permit No.</a:t>
            </a:r>
            <a:r>
              <a:rPr sz="850" spc="24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Roboto-Medium"/>
              <a:cs typeface="Roboto-Medium"/>
            </a:endParaRPr>
          </a:p>
          <a:p>
            <a:pPr marL="1052830">
              <a:lnSpc>
                <a:spcPct val="100000"/>
              </a:lnSpc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TO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BE</a:t>
            </a:r>
            <a:r>
              <a:rPr sz="900" spc="1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CHECKED</a:t>
            </a:r>
            <a:endParaRPr sz="900">
              <a:latin typeface="Gotham Rounded"/>
              <a:cs typeface="Gotham Rounde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5927" y="5250546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sz="850" spc="2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5927" y="4766741"/>
            <a:ext cx="3481070" cy="43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Compliance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rate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(Nb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YES/applicable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points):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6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81067" y="5186316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49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65285" y="192814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September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4D9BCBB4-DA8F-3F4D-991A-80A566535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778F7B-381B-4443-8DA5-054422D118A1}"/>
</file>

<file path=customXml/itemProps2.xml><?xml version="1.0" encoding="utf-8"?>
<ds:datastoreItem xmlns:ds="http://schemas.openxmlformats.org/officeDocument/2006/customXml" ds:itemID="{83D2C1AC-04BB-4340-A2AC-FD81AF35E440}"/>
</file>

<file path=customXml/itemProps3.xml><?xml version="1.0" encoding="utf-8"?>
<ds:datastoreItem xmlns:ds="http://schemas.openxmlformats.org/officeDocument/2006/customXml" ds:itemID="{541A6365-672A-445E-99D5-2D0C084A59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239</Words>
  <Application>Microsoft Macintosh PowerPoint</Application>
  <PresentationFormat>Personnalisé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Confined spaces</vt:lpstr>
      <vt:lpstr>Confined spaces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Confined spaces</dc:title>
  <cp:lastModifiedBy>Florence Lissarrague</cp:lastModifiedBy>
  <cp:revision>5</cp:revision>
  <dcterms:created xsi:type="dcterms:W3CDTF">2022-06-24T13:20:01Z</dcterms:created>
  <dcterms:modified xsi:type="dcterms:W3CDTF">2022-06-24T13:31:16Z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