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4025900" cy="5765800"/>
  <p:notesSz cx="4025900" cy="57658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>
        <p:scale>
          <a:sx n="195" d="100"/>
          <a:sy n="195" d="100"/>
        </p:scale>
        <p:origin x="2608" y="1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2418" y="1787398"/>
            <a:ext cx="3427412" cy="1210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04837" y="3228848"/>
            <a:ext cx="2822575" cy="144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1612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76608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177" y="3171"/>
            <a:ext cx="4025900" cy="5753735"/>
          </a:xfrm>
          <a:custGeom>
            <a:avLst/>
            <a:gdLst/>
            <a:ahLst/>
            <a:cxnLst/>
            <a:rect l="l" t="t" r="r" b="b"/>
            <a:pathLst>
              <a:path w="4025900" h="5753735">
                <a:moveTo>
                  <a:pt x="287997" y="0"/>
                </a:moveTo>
                <a:lnTo>
                  <a:pt x="241283" y="3769"/>
                </a:lnTo>
                <a:lnTo>
                  <a:pt x="196969" y="14682"/>
                </a:lnTo>
                <a:lnTo>
                  <a:pt x="155647" y="32146"/>
                </a:lnTo>
                <a:lnTo>
                  <a:pt x="117910" y="55567"/>
                </a:lnTo>
                <a:lnTo>
                  <a:pt x="84353" y="84353"/>
                </a:lnTo>
                <a:lnTo>
                  <a:pt x="55567" y="117910"/>
                </a:lnTo>
                <a:lnTo>
                  <a:pt x="32146" y="155647"/>
                </a:lnTo>
                <a:lnTo>
                  <a:pt x="14682" y="196969"/>
                </a:lnTo>
                <a:lnTo>
                  <a:pt x="3769" y="241283"/>
                </a:lnTo>
                <a:lnTo>
                  <a:pt x="0" y="287997"/>
                </a:lnTo>
                <a:lnTo>
                  <a:pt x="0" y="5465648"/>
                </a:lnTo>
                <a:lnTo>
                  <a:pt x="3769" y="5512362"/>
                </a:lnTo>
                <a:lnTo>
                  <a:pt x="14682" y="5556677"/>
                </a:lnTo>
                <a:lnTo>
                  <a:pt x="32146" y="5597998"/>
                </a:lnTo>
                <a:lnTo>
                  <a:pt x="55567" y="5635735"/>
                </a:lnTo>
                <a:lnTo>
                  <a:pt x="84353" y="5669292"/>
                </a:lnTo>
                <a:lnTo>
                  <a:pt x="117910" y="5698078"/>
                </a:lnTo>
                <a:lnTo>
                  <a:pt x="155647" y="5721499"/>
                </a:lnTo>
                <a:lnTo>
                  <a:pt x="196969" y="5738963"/>
                </a:lnTo>
                <a:lnTo>
                  <a:pt x="241283" y="5749876"/>
                </a:lnTo>
                <a:lnTo>
                  <a:pt x="287997" y="5753646"/>
                </a:lnTo>
                <a:lnTo>
                  <a:pt x="3737648" y="5753646"/>
                </a:lnTo>
                <a:lnTo>
                  <a:pt x="3784362" y="5749876"/>
                </a:lnTo>
                <a:lnTo>
                  <a:pt x="3828676" y="5738963"/>
                </a:lnTo>
                <a:lnTo>
                  <a:pt x="3869998" y="5721499"/>
                </a:lnTo>
                <a:lnTo>
                  <a:pt x="3907735" y="5698078"/>
                </a:lnTo>
                <a:lnTo>
                  <a:pt x="3941292" y="5669292"/>
                </a:lnTo>
                <a:lnTo>
                  <a:pt x="3970078" y="5635735"/>
                </a:lnTo>
                <a:lnTo>
                  <a:pt x="3993499" y="5597998"/>
                </a:lnTo>
                <a:lnTo>
                  <a:pt x="4010963" y="5556677"/>
                </a:lnTo>
                <a:lnTo>
                  <a:pt x="4021876" y="5512362"/>
                </a:lnTo>
                <a:lnTo>
                  <a:pt x="4025646" y="5465648"/>
                </a:lnTo>
                <a:lnTo>
                  <a:pt x="4025646" y="287997"/>
                </a:lnTo>
                <a:lnTo>
                  <a:pt x="4021876" y="241283"/>
                </a:lnTo>
                <a:lnTo>
                  <a:pt x="4010963" y="196969"/>
                </a:lnTo>
                <a:lnTo>
                  <a:pt x="3993499" y="155647"/>
                </a:lnTo>
                <a:lnTo>
                  <a:pt x="3970078" y="117910"/>
                </a:lnTo>
                <a:lnTo>
                  <a:pt x="3941292" y="84353"/>
                </a:lnTo>
                <a:lnTo>
                  <a:pt x="3907735" y="55567"/>
                </a:lnTo>
                <a:lnTo>
                  <a:pt x="3869998" y="32146"/>
                </a:lnTo>
                <a:lnTo>
                  <a:pt x="3828676" y="14682"/>
                </a:lnTo>
                <a:lnTo>
                  <a:pt x="3784362" y="3769"/>
                </a:lnTo>
                <a:lnTo>
                  <a:pt x="3737648" y="0"/>
                </a:lnTo>
                <a:lnTo>
                  <a:pt x="287997" y="0"/>
                </a:lnTo>
                <a:close/>
              </a:path>
            </a:pathLst>
          </a:custGeom>
          <a:ln w="12700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3099" y="193333"/>
            <a:ext cx="3506050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57A4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3129" y="1293596"/>
            <a:ext cx="3345990" cy="3088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6/24/22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40"/>
          <p:cNvSpPr txBox="1">
            <a:spLocks noGrp="1"/>
          </p:cNvSpPr>
          <p:nvPr>
            <p:ph type="title"/>
          </p:nvPr>
        </p:nvSpPr>
        <p:spPr>
          <a:xfrm>
            <a:off x="444500" y="270221"/>
            <a:ext cx="2199005" cy="3263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50" dirty="0"/>
              <a:t>Espaces</a:t>
            </a:r>
            <a:r>
              <a:rPr sz="1950" spc="55" dirty="0"/>
              <a:t> </a:t>
            </a:r>
            <a:r>
              <a:rPr sz="1950" spc="-10" dirty="0"/>
              <a:t>confinés</a:t>
            </a:r>
            <a:endParaRPr sz="1950"/>
          </a:p>
        </p:txBody>
      </p:sp>
      <p:sp>
        <p:nvSpPr>
          <p:cNvPr id="41" name="object 41"/>
          <p:cNvSpPr txBox="1"/>
          <p:nvPr/>
        </p:nvSpPr>
        <p:spPr>
          <a:xfrm>
            <a:off x="3765285" y="192577"/>
            <a:ext cx="107314" cy="537845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spc="-10" dirty="0">
                <a:solidFill>
                  <a:srgbClr val="34484B"/>
                </a:solidFill>
                <a:latin typeface="Roboto"/>
                <a:cs typeface="Roboto"/>
              </a:rPr>
              <a:t>Septembre</a:t>
            </a:r>
            <a:r>
              <a:rPr sz="550" spc="5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550" spc="-20" dirty="0">
                <a:solidFill>
                  <a:srgbClr val="34484B"/>
                </a:solidFill>
                <a:latin typeface="Roboto"/>
                <a:cs typeface="Roboto"/>
              </a:rPr>
              <a:t>2021</a:t>
            </a:r>
            <a:endParaRPr sz="550">
              <a:latin typeface="Roboto"/>
              <a:cs typeface="Roboto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9000" y="720902"/>
            <a:ext cx="3003550" cy="478790"/>
          </a:xfrm>
          <a:custGeom>
            <a:avLst/>
            <a:gdLst/>
            <a:ahLst/>
            <a:cxnLst/>
            <a:rect l="l" t="t" r="r" b="b"/>
            <a:pathLst>
              <a:path w="3003550" h="478790">
                <a:moveTo>
                  <a:pt x="0" y="474294"/>
                </a:moveTo>
                <a:lnTo>
                  <a:pt x="3003042" y="478320"/>
                </a:lnTo>
                <a:lnTo>
                  <a:pt x="3003042" y="0"/>
                </a:lnTo>
                <a:lnTo>
                  <a:pt x="774776" y="0"/>
                </a:lnTo>
              </a:path>
            </a:pathLst>
          </a:custGeom>
          <a:ln w="6350">
            <a:solidFill>
              <a:srgbClr val="E305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771076" y="769086"/>
            <a:ext cx="21551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solidFill>
                  <a:srgbClr val="E30513"/>
                </a:solidFill>
                <a:latin typeface="Gotham Rounded"/>
                <a:cs typeface="Gotham Rounded"/>
              </a:rPr>
              <a:t>1</a:t>
            </a:r>
            <a:r>
              <a:rPr sz="800" spc="-35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 Rounded"/>
                <a:cs typeface="Gotham Rounded"/>
              </a:rPr>
              <a:t>décès</a:t>
            </a:r>
            <a:r>
              <a:rPr sz="800" spc="-25" dirty="0">
                <a:solidFill>
                  <a:srgbClr val="E30513"/>
                </a:solidFill>
                <a:latin typeface="Gotham Rounded"/>
                <a:cs typeface="Gotham Rounded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lié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aux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travaux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en</a:t>
            </a:r>
            <a:r>
              <a:rPr sz="800" spc="-2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espaces</a:t>
            </a:r>
            <a:r>
              <a:rPr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confinés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est</a:t>
            </a:r>
            <a:r>
              <a:rPr sz="800" spc="-4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survenu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dans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la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Compagnie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au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cours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des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dirty="0">
                <a:solidFill>
                  <a:srgbClr val="E30513"/>
                </a:solidFill>
                <a:latin typeface="GothamRounded-Book"/>
                <a:cs typeface="GothamRounded-Book"/>
              </a:rPr>
              <a:t>10</a:t>
            </a:r>
            <a:r>
              <a:rPr sz="800" spc="-35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dernières</a:t>
            </a:r>
            <a:r>
              <a:rPr sz="800" spc="-3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30513"/>
                </a:solidFill>
                <a:latin typeface="GothamRounded-Book"/>
                <a:cs typeface="GothamRounded-Book"/>
              </a:rPr>
              <a:t>années.</a:t>
            </a:r>
            <a:endParaRPr sz="800">
              <a:latin typeface="GothamRounded-Book"/>
              <a:cs typeface="GothamRounded-Book"/>
            </a:endParaRPr>
          </a:p>
        </p:txBody>
      </p:sp>
      <p:pic>
        <p:nvPicPr>
          <p:cNvPr id="54" name="Image 53">
            <a:extLst>
              <a:ext uri="{FF2B5EF4-FFF2-40B4-BE49-F238E27FC236}">
                <a16:creationId xmlns:a16="http://schemas.microsoft.com/office/drawing/2014/main" id="{B0F44EAA-37DE-CC43-A2DE-21589577CC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950" y="1348440"/>
            <a:ext cx="3790950" cy="3411855"/>
          </a:xfrm>
          <a:prstGeom prst="rect">
            <a:avLst/>
          </a:prstGeom>
        </p:spPr>
      </p:pic>
      <p:grpSp>
        <p:nvGrpSpPr>
          <p:cNvPr id="55" name="Groupe 54">
            <a:extLst>
              <a:ext uri="{FF2B5EF4-FFF2-40B4-BE49-F238E27FC236}">
                <a16:creationId xmlns:a16="http://schemas.microsoft.com/office/drawing/2014/main" id="{AD0C3079-F025-294B-A535-213B0CB12982}"/>
              </a:ext>
            </a:extLst>
          </p:cNvPr>
          <p:cNvGrpSpPr/>
          <p:nvPr/>
        </p:nvGrpSpPr>
        <p:grpSpPr>
          <a:xfrm>
            <a:off x="375660" y="1498779"/>
            <a:ext cx="244805" cy="244805"/>
            <a:chOff x="959671" y="2044762"/>
            <a:chExt cx="244805" cy="244805"/>
          </a:xfrm>
        </p:grpSpPr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13FB008C-EE70-3B48-8A17-D5BA8C67C3A3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object 19">
              <a:extLst>
                <a:ext uri="{FF2B5EF4-FFF2-40B4-BE49-F238E27FC236}">
                  <a16:creationId xmlns:a16="http://schemas.microsoft.com/office/drawing/2014/main" id="{D9C6B766-5156-B44F-A78A-92D10ACB18D2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E6920198-14CD-EE4D-A043-683DB72C8006}"/>
              </a:ext>
            </a:extLst>
          </p:cNvPr>
          <p:cNvGrpSpPr/>
          <p:nvPr/>
        </p:nvGrpSpPr>
        <p:grpSpPr>
          <a:xfrm>
            <a:off x="1643272" y="1475790"/>
            <a:ext cx="244805" cy="244805"/>
            <a:chOff x="959671" y="2044762"/>
            <a:chExt cx="244805" cy="244805"/>
          </a:xfrm>
        </p:grpSpPr>
        <p:sp>
          <p:nvSpPr>
            <p:cNvPr id="59" name="Ellipse 58">
              <a:extLst>
                <a:ext uri="{FF2B5EF4-FFF2-40B4-BE49-F238E27FC236}">
                  <a16:creationId xmlns:a16="http://schemas.microsoft.com/office/drawing/2014/main" id="{1EA48EC7-FB03-A34F-96E3-A6F3EF21F32D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object 19">
              <a:extLst>
                <a:ext uri="{FF2B5EF4-FFF2-40B4-BE49-F238E27FC236}">
                  <a16:creationId xmlns:a16="http://schemas.microsoft.com/office/drawing/2014/main" id="{83A12BE9-540B-2D4F-8879-849F69D78961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38001B54-8427-AF40-AF5D-CF3F2D04C8B5}"/>
              </a:ext>
            </a:extLst>
          </p:cNvPr>
          <p:cNvGrpSpPr/>
          <p:nvPr/>
        </p:nvGrpSpPr>
        <p:grpSpPr>
          <a:xfrm>
            <a:off x="2353176" y="1686124"/>
            <a:ext cx="244805" cy="244805"/>
            <a:chOff x="959671" y="2044762"/>
            <a:chExt cx="244805" cy="244805"/>
          </a:xfrm>
        </p:grpSpPr>
        <p:sp>
          <p:nvSpPr>
            <p:cNvPr id="62" name="Ellipse 61">
              <a:extLst>
                <a:ext uri="{FF2B5EF4-FFF2-40B4-BE49-F238E27FC236}">
                  <a16:creationId xmlns:a16="http://schemas.microsoft.com/office/drawing/2014/main" id="{68458221-54E3-784D-A780-CF6C6CA1E924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object 19">
              <a:extLst>
                <a:ext uri="{FF2B5EF4-FFF2-40B4-BE49-F238E27FC236}">
                  <a16:creationId xmlns:a16="http://schemas.microsoft.com/office/drawing/2014/main" id="{CAB50C31-CF62-CB46-9918-FC33A3F67BDA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4" name="Groupe 63">
            <a:extLst>
              <a:ext uri="{FF2B5EF4-FFF2-40B4-BE49-F238E27FC236}">
                <a16:creationId xmlns:a16="http://schemas.microsoft.com/office/drawing/2014/main" id="{113990CB-FAD3-0F43-B650-B826D7EBF5A6}"/>
              </a:ext>
            </a:extLst>
          </p:cNvPr>
          <p:cNvGrpSpPr/>
          <p:nvPr/>
        </p:nvGrpSpPr>
        <p:grpSpPr>
          <a:xfrm>
            <a:off x="3397597" y="2849432"/>
            <a:ext cx="244805" cy="244805"/>
            <a:chOff x="959671" y="2044762"/>
            <a:chExt cx="244805" cy="244805"/>
          </a:xfrm>
        </p:grpSpPr>
        <p:sp>
          <p:nvSpPr>
            <p:cNvPr id="65" name="Ellipse 64">
              <a:extLst>
                <a:ext uri="{FF2B5EF4-FFF2-40B4-BE49-F238E27FC236}">
                  <a16:creationId xmlns:a16="http://schemas.microsoft.com/office/drawing/2014/main" id="{A04ADB78-48ED-C04C-9A5F-4180DC2BCD9A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6" name="object 19">
              <a:extLst>
                <a:ext uri="{FF2B5EF4-FFF2-40B4-BE49-F238E27FC236}">
                  <a16:creationId xmlns:a16="http://schemas.microsoft.com/office/drawing/2014/main" id="{49DA033E-54B5-9F4E-8853-1A371F76C5B9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7" name="Groupe 66">
            <a:extLst>
              <a:ext uri="{FF2B5EF4-FFF2-40B4-BE49-F238E27FC236}">
                <a16:creationId xmlns:a16="http://schemas.microsoft.com/office/drawing/2014/main" id="{571DF471-9E19-8441-9BB4-B7DBBD8BEF5F}"/>
              </a:ext>
            </a:extLst>
          </p:cNvPr>
          <p:cNvGrpSpPr/>
          <p:nvPr/>
        </p:nvGrpSpPr>
        <p:grpSpPr>
          <a:xfrm>
            <a:off x="3254406" y="2190416"/>
            <a:ext cx="244805" cy="244805"/>
            <a:chOff x="959671" y="2044762"/>
            <a:chExt cx="244805" cy="244805"/>
          </a:xfrm>
        </p:grpSpPr>
        <p:sp>
          <p:nvSpPr>
            <p:cNvPr id="68" name="Ellipse 67">
              <a:extLst>
                <a:ext uri="{FF2B5EF4-FFF2-40B4-BE49-F238E27FC236}">
                  <a16:creationId xmlns:a16="http://schemas.microsoft.com/office/drawing/2014/main" id="{68946BBC-F0A0-BB4B-B288-6C5B0A3BD9A3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object 19">
              <a:extLst>
                <a:ext uri="{FF2B5EF4-FFF2-40B4-BE49-F238E27FC236}">
                  <a16:creationId xmlns:a16="http://schemas.microsoft.com/office/drawing/2014/main" id="{BD716ED8-9B4A-D040-9B55-16AA46052F15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0" name="Groupe 69">
            <a:extLst>
              <a:ext uri="{FF2B5EF4-FFF2-40B4-BE49-F238E27FC236}">
                <a16:creationId xmlns:a16="http://schemas.microsoft.com/office/drawing/2014/main" id="{1AF38D99-A093-354C-B177-6C1FBB3A97F0}"/>
              </a:ext>
            </a:extLst>
          </p:cNvPr>
          <p:cNvGrpSpPr/>
          <p:nvPr/>
        </p:nvGrpSpPr>
        <p:grpSpPr>
          <a:xfrm>
            <a:off x="1694158" y="2411485"/>
            <a:ext cx="244805" cy="244805"/>
            <a:chOff x="959671" y="2044762"/>
            <a:chExt cx="244805" cy="244805"/>
          </a:xfrm>
        </p:grpSpPr>
        <p:sp>
          <p:nvSpPr>
            <p:cNvPr id="71" name="Ellipse 70">
              <a:extLst>
                <a:ext uri="{FF2B5EF4-FFF2-40B4-BE49-F238E27FC236}">
                  <a16:creationId xmlns:a16="http://schemas.microsoft.com/office/drawing/2014/main" id="{A0389C80-F13B-FE4C-B244-50FDA093B018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object 19">
              <a:extLst>
                <a:ext uri="{FF2B5EF4-FFF2-40B4-BE49-F238E27FC236}">
                  <a16:creationId xmlns:a16="http://schemas.microsoft.com/office/drawing/2014/main" id="{BD2F2619-7352-9145-B11D-DBD592EB8933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3" name="Groupe 72">
            <a:extLst>
              <a:ext uri="{FF2B5EF4-FFF2-40B4-BE49-F238E27FC236}">
                <a16:creationId xmlns:a16="http://schemas.microsoft.com/office/drawing/2014/main" id="{BAE160E7-A91A-4349-A006-DC72651D8431}"/>
              </a:ext>
            </a:extLst>
          </p:cNvPr>
          <p:cNvGrpSpPr/>
          <p:nvPr/>
        </p:nvGrpSpPr>
        <p:grpSpPr>
          <a:xfrm>
            <a:off x="584686" y="2466349"/>
            <a:ext cx="244805" cy="244805"/>
            <a:chOff x="959671" y="2044762"/>
            <a:chExt cx="244805" cy="244805"/>
          </a:xfrm>
        </p:grpSpPr>
        <p:sp>
          <p:nvSpPr>
            <p:cNvPr id="74" name="Ellipse 73">
              <a:extLst>
                <a:ext uri="{FF2B5EF4-FFF2-40B4-BE49-F238E27FC236}">
                  <a16:creationId xmlns:a16="http://schemas.microsoft.com/office/drawing/2014/main" id="{29AF4EFF-2007-4A49-B0AA-E49F4D206FB0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5" name="object 19">
              <a:extLst>
                <a:ext uri="{FF2B5EF4-FFF2-40B4-BE49-F238E27FC236}">
                  <a16:creationId xmlns:a16="http://schemas.microsoft.com/office/drawing/2014/main" id="{EB462D03-135D-D944-9F66-AA7E9003E9BB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6" name="Groupe 75">
            <a:extLst>
              <a:ext uri="{FF2B5EF4-FFF2-40B4-BE49-F238E27FC236}">
                <a16:creationId xmlns:a16="http://schemas.microsoft.com/office/drawing/2014/main" id="{F66BC6B9-A169-E444-9400-34B1818DF8E1}"/>
              </a:ext>
            </a:extLst>
          </p:cNvPr>
          <p:cNvGrpSpPr/>
          <p:nvPr/>
        </p:nvGrpSpPr>
        <p:grpSpPr>
          <a:xfrm>
            <a:off x="293487" y="2466349"/>
            <a:ext cx="244805" cy="244805"/>
            <a:chOff x="959671" y="2044762"/>
            <a:chExt cx="244805" cy="244805"/>
          </a:xfrm>
        </p:grpSpPr>
        <p:sp>
          <p:nvSpPr>
            <p:cNvPr id="77" name="Ellipse 76">
              <a:extLst>
                <a:ext uri="{FF2B5EF4-FFF2-40B4-BE49-F238E27FC236}">
                  <a16:creationId xmlns:a16="http://schemas.microsoft.com/office/drawing/2014/main" id="{EBE06087-621A-7145-97C7-4C803A0EA177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object 19">
              <a:extLst>
                <a:ext uri="{FF2B5EF4-FFF2-40B4-BE49-F238E27FC236}">
                  <a16:creationId xmlns:a16="http://schemas.microsoft.com/office/drawing/2014/main" id="{C228BF41-B44C-A544-8A54-701FB8B4755F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9" name="Groupe 78">
            <a:extLst>
              <a:ext uri="{FF2B5EF4-FFF2-40B4-BE49-F238E27FC236}">
                <a16:creationId xmlns:a16="http://schemas.microsoft.com/office/drawing/2014/main" id="{8AFC0916-DEEF-BB49-85EC-F74C28A25FB4}"/>
              </a:ext>
            </a:extLst>
          </p:cNvPr>
          <p:cNvGrpSpPr/>
          <p:nvPr/>
        </p:nvGrpSpPr>
        <p:grpSpPr>
          <a:xfrm>
            <a:off x="498062" y="3092215"/>
            <a:ext cx="244805" cy="244805"/>
            <a:chOff x="959671" y="2044762"/>
            <a:chExt cx="244805" cy="244805"/>
          </a:xfrm>
        </p:grpSpPr>
        <p:sp>
          <p:nvSpPr>
            <p:cNvPr id="80" name="Ellipse 79">
              <a:extLst>
                <a:ext uri="{FF2B5EF4-FFF2-40B4-BE49-F238E27FC236}">
                  <a16:creationId xmlns:a16="http://schemas.microsoft.com/office/drawing/2014/main" id="{7B4B7497-EC67-DF40-B971-A984E4E370BC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1" name="object 19">
              <a:extLst>
                <a:ext uri="{FF2B5EF4-FFF2-40B4-BE49-F238E27FC236}">
                  <a16:creationId xmlns:a16="http://schemas.microsoft.com/office/drawing/2014/main" id="{42D37FCE-1B56-A54E-8EDC-682425A8CA12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2" name="Groupe 81">
            <a:extLst>
              <a:ext uri="{FF2B5EF4-FFF2-40B4-BE49-F238E27FC236}">
                <a16:creationId xmlns:a16="http://schemas.microsoft.com/office/drawing/2014/main" id="{F2F2F968-C226-B241-AEDB-E429DF3522CE}"/>
              </a:ext>
            </a:extLst>
          </p:cNvPr>
          <p:cNvGrpSpPr/>
          <p:nvPr/>
        </p:nvGrpSpPr>
        <p:grpSpPr>
          <a:xfrm>
            <a:off x="1568686" y="3077484"/>
            <a:ext cx="244805" cy="244805"/>
            <a:chOff x="959671" y="2044762"/>
            <a:chExt cx="244805" cy="244805"/>
          </a:xfrm>
        </p:grpSpPr>
        <p:sp>
          <p:nvSpPr>
            <p:cNvPr id="83" name="Ellipse 82">
              <a:extLst>
                <a:ext uri="{FF2B5EF4-FFF2-40B4-BE49-F238E27FC236}">
                  <a16:creationId xmlns:a16="http://schemas.microsoft.com/office/drawing/2014/main" id="{5DBFC746-757E-C14A-A35C-08F476E58933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4" name="object 19">
              <a:extLst>
                <a:ext uri="{FF2B5EF4-FFF2-40B4-BE49-F238E27FC236}">
                  <a16:creationId xmlns:a16="http://schemas.microsoft.com/office/drawing/2014/main" id="{C6C7B9B2-6EC5-C548-AE18-E70A2AEE06AE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5" name="Groupe 84">
            <a:extLst>
              <a:ext uri="{FF2B5EF4-FFF2-40B4-BE49-F238E27FC236}">
                <a16:creationId xmlns:a16="http://schemas.microsoft.com/office/drawing/2014/main" id="{CEC45C18-F247-864F-8EB0-178C28BC6D2B}"/>
              </a:ext>
            </a:extLst>
          </p:cNvPr>
          <p:cNvGrpSpPr/>
          <p:nvPr/>
        </p:nvGrpSpPr>
        <p:grpSpPr>
          <a:xfrm>
            <a:off x="1414122" y="4152570"/>
            <a:ext cx="244805" cy="244805"/>
            <a:chOff x="959671" y="2044762"/>
            <a:chExt cx="244805" cy="244805"/>
          </a:xfrm>
        </p:grpSpPr>
        <p:sp>
          <p:nvSpPr>
            <p:cNvPr id="86" name="Ellipse 85">
              <a:extLst>
                <a:ext uri="{FF2B5EF4-FFF2-40B4-BE49-F238E27FC236}">
                  <a16:creationId xmlns:a16="http://schemas.microsoft.com/office/drawing/2014/main" id="{3A2B7535-CA57-7845-9EDC-31BE37A164D8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object 19">
              <a:extLst>
                <a:ext uri="{FF2B5EF4-FFF2-40B4-BE49-F238E27FC236}">
                  <a16:creationId xmlns:a16="http://schemas.microsoft.com/office/drawing/2014/main" id="{339B3BD5-38A3-464A-BF95-EFFD21FD71ED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88" name="Groupe 87">
            <a:extLst>
              <a:ext uri="{FF2B5EF4-FFF2-40B4-BE49-F238E27FC236}">
                <a16:creationId xmlns:a16="http://schemas.microsoft.com/office/drawing/2014/main" id="{55FF4C7F-AD1A-B14E-8C80-5521E93AFC7C}"/>
              </a:ext>
            </a:extLst>
          </p:cNvPr>
          <p:cNvGrpSpPr/>
          <p:nvPr/>
        </p:nvGrpSpPr>
        <p:grpSpPr>
          <a:xfrm>
            <a:off x="2665661" y="4197773"/>
            <a:ext cx="244805" cy="244805"/>
            <a:chOff x="959671" y="2044762"/>
            <a:chExt cx="244805" cy="244805"/>
          </a:xfrm>
        </p:grpSpPr>
        <p:sp>
          <p:nvSpPr>
            <p:cNvPr id="89" name="Ellipse 88">
              <a:extLst>
                <a:ext uri="{FF2B5EF4-FFF2-40B4-BE49-F238E27FC236}">
                  <a16:creationId xmlns:a16="http://schemas.microsoft.com/office/drawing/2014/main" id="{5636C056-A63E-B948-A11C-27E6F9A34A7F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0" name="object 19">
              <a:extLst>
                <a:ext uri="{FF2B5EF4-FFF2-40B4-BE49-F238E27FC236}">
                  <a16:creationId xmlns:a16="http://schemas.microsoft.com/office/drawing/2014/main" id="{E3E9FA63-D125-5946-AA93-ED5E930287AA}"/>
                </a:ext>
              </a:extLst>
            </p:cNvPr>
            <p:cNvSpPr txBox="1"/>
            <p:nvPr/>
          </p:nvSpPr>
          <p:spPr>
            <a:xfrm>
              <a:off x="972069" y="2057036"/>
              <a:ext cx="198571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95" name="Image 94">
            <a:extLst>
              <a:ext uri="{FF2B5EF4-FFF2-40B4-BE49-F238E27FC236}">
                <a16:creationId xmlns:a16="http://schemas.microsoft.com/office/drawing/2014/main" id="{0C2C5DAF-0B36-C148-A200-1FD84FF5F077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59" y="4683300"/>
            <a:ext cx="1048412" cy="813836"/>
          </a:xfrm>
          <a:prstGeom prst="rect">
            <a:avLst/>
          </a:prstGeom>
        </p:spPr>
      </p:pic>
      <p:pic>
        <p:nvPicPr>
          <p:cNvPr id="96" name="Image 95">
            <a:extLst>
              <a:ext uri="{FF2B5EF4-FFF2-40B4-BE49-F238E27FC236}">
                <a16:creationId xmlns:a16="http://schemas.microsoft.com/office/drawing/2014/main" id="{19FFE11A-F718-E344-87D9-31DB368380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120" y="4985171"/>
            <a:ext cx="433984" cy="433984"/>
          </a:xfrm>
          <a:prstGeom prst="rect">
            <a:avLst/>
          </a:prstGeom>
        </p:spPr>
      </p:pic>
      <p:pic>
        <p:nvPicPr>
          <p:cNvPr id="97" name="Image 96">
            <a:extLst>
              <a:ext uri="{FF2B5EF4-FFF2-40B4-BE49-F238E27FC236}">
                <a16:creationId xmlns:a16="http://schemas.microsoft.com/office/drawing/2014/main" id="{7831BAA7-81D6-A547-8A09-42B61B8104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28" y="755495"/>
            <a:ext cx="358327" cy="3819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0003" y="1243796"/>
            <a:ext cx="3650615" cy="252095"/>
          </a:xfrm>
          <a:custGeom>
            <a:avLst/>
            <a:gdLst/>
            <a:ahLst/>
            <a:cxnLst/>
            <a:rect l="l" t="t" r="r" b="b"/>
            <a:pathLst>
              <a:path w="3650615" h="252094">
                <a:moveTo>
                  <a:pt x="3524402" y="0"/>
                </a:moveTo>
                <a:lnTo>
                  <a:pt x="125996" y="0"/>
                </a:lnTo>
                <a:lnTo>
                  <a:pt x="76954" y="9901"/>
                </a:lnTo>
                <a:lnTo>
                  <a:pt x="36904" y="36904"/>
                </a:lnTo>
                <a:lnTo>
                  <a:pt x="9901" y="76954"/>
                </a:lnTo>
                <a:lnTo>
                  <a:pt x="0" y="125996"/>
                </a:lnTo>
                <a:lnTo>
                  <a:pt x="9901" y="175046"/>
                </a:lnTo>
                <a:lnTo>
                  <a:pt x="36904" y="215099"/>
                </a:lnTo>
                <a:lnTo>
                  <a:pt x="76954" y="242104"/>
                </a:lnTo>
                <a:lnTo>
                  <a:pt x="125996" y="252006"/>
                </a:lnTo>
                <a:lnTo>
                  <a:pt x="3524402" y="252006"/>
                </a:lnTo>
                <a:lnTo>
                  <a:pt x="3573444" y="242104"/>
                </a:lnTo>
                <a:lnTo>
                  <a:pt x="3613494" y="215099"/>
                </a:lnTo>
                <a:lnTo>
                  <a:pt x="3640497" y="175046"/>
                </a:lnTo>
                <a:lnTo>
                  <a:pt x="3650399" y="125996"/>
                </a:lnTo>
                <a:lnTo>
                  <a:pt x="3640497" y="76954"/>
                </a:lnTo>
                <a:lnTo>
                  <a:pt x="3613494" y="36904"/>
                </a:lnTo>
                <a:lnTo>
                  <a:pt x="3573444" y="9901"/>
                </a:lnTo>
                <a:lnTo>
                  <a:pt x="3524402" y="0"/>
                </a:lnTo>
                <a:close/>
              </a:path>
            </a:pathLst>
          </a:custGeom>
          <a:solidFill>
            <a:srgbClr val="EAF6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9994" y="3331796"/>
            <a:ext cx="3650615" cy="432434"/>
          </a:xfrm>
          <a:custGeom>
            <a:avLst/>
            <a:gdLst/>
            <a:ahLst/>
            <a:cxnLst/>
            <a:rect l="l" t="t" r="r" b="b"/>
            <a:pathLst>
              <a:path w="3650615" h="432435">
                <a:moveTo>
                  <a:pt x="3452406" y="0"/>
                </a:moveTo>
                <a:lnTo>
                  <a:pt x="198005" y="0"/>
                </a:lnTo>
                <a:lnTo>
                  <a:pt x="155734" y="5737"/>
                </a:lnTo>
                <a:lnTo>
                  <a:pt x="115274" y="21813"/>
                </a:lnTo>
                <a:lnTo>
                  <a:pt x="78336" y="46520"/>
                </a:lnTo>
                <a:lnTo>
                  <a:pt x="46629" y="78152"/>
                </a:lnTo>
                <a:lnTo>
                  <a:pt x="21864" y="115003"/>
                </a:lnTo>
                <a:lnTo>
                  <a:pt x="5751" y="155366"/>
                </a:lnTo>
                <a:lnTo>
                  <a:pt x="0" y="197535"/>
                </a:lnTo>
                <a:lnTo>
                  <a:pt x="0" y="234467"/>
                </a:lnTo>
                <a:lnTo>
                  <a:pt x="5751" y="276636"/>
                </a:lnTo>
                <a:lnTo>
                  <a:pt x="21864" y="316999"/>
                </a:lnTo>
                <a:lnTo>
                  <a:pt x="46629" y="353850"/>
                </a:lnTo>
                <a:lnTo>
                  <a:pt x="78336" y="385482"/>
                </a:lnTo>
                <a:lnTo>
                  <a:pt x="115274" y="410189"/>
                </a:lnTo>
                <a:lnTo>
                  <a:pt x="155734" y="426265"/>
                </a:lnTo>
                <a:lnTo>
                  <a:pt x="198005" y="432003"/>
                </a:lnTo>
                <a:lnTo>
                  <a:pt x="3452406" y="432003"/>
                </a:lnTo>
                <a:lnTo>
                  <a:pt x="3494677" y="426265"/>
                </a:lnTo>
                <a:lnTo>
                  <a:pt x="3535137" y="410189"/>
                </a:lnTo>
                <a:lnTo>
                  <a:pt x="3572075" y="385482"/>
                </a:lnTo>
                <a:lnTo>
                  <a:pt x="3603782" y="353850"/>
                </a:lnTo>
                <a:lnTo>
                  <a:pt x="3628547" y="316999"/>
                </a:lnTo>
                <a:lnTo>
                  <a:pt x="3644660" y="276636"/>
                </a:lnTo>
                <a:lnTo>
                  <a:pt x="3650411" y="234467"/>
                </a:lnTo>
                <a:lnTo>
                  <a:pt x="3650411" y="197535"/>
                </a:lnTo>
                <a:lnTo>
                  <a:pt x="3644660" y="155366"/>
                </a:lnTo>
                <a:lnTo>
                  <a:pt x="3628547" y="115003"/>
                </a:lnTo>
                <a:lnTo>
                  <a:pt x="3603782" y="78152"/>
                </a:lnTo>
                <a:lnTo>
                  <a:pt x="3572075" y="46520"/>
                </a:lnTo>
                <a:lnTo>
                  <a:pt x="3535137" y="21813"/>
                </a:lnTo>
                <a:lnTo>
                  <a:pt x="3494677" y="5737"/>
                </a:lnTo>
                <a:lnTo>
                  <a:pt x="3452406" y="0"/>
                </a:lnTo>
                <a:close/>
              </a:path>
            </a:pathLst>
          </a:custGeom>
          <a:solidFill>
            <a:srgbClr val="EAF6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9998" y="4087795"/>
            <a:ext cx="3650615" cy="324485"/>
          </a:xfrm>
          <a:custGeom>
            <a:avLst/>
            <a:gdLst/>
            <a:ahLst/>
            <a:cxnLst/>
            <a:rect l="l" t="t" r="r" b="b"/>
            <a:pathLst>
              <a:path w="3650615" h="324485">
                <a:moveTo>
                  <a:pt x="3488397" y="0"/>
                </a:moveTo>
                <a:lnTo>
                  <a:pt x="162001" y="0"/>
                </a:lnTo>
                <a:lnTo>
                  <a:pt x="118934" y="5786"/>
                </a:lnTo>
                <a:lnTo>
                  <a:pt x="80235" y="22117"/>
                </a:lnTo>
                <a:lnTo>
                  <a:pt x="47448" y="47448"/>
                </a:lnTo>
                <a:lnTo>
                  <a:pt x="22117" y="80235"/>
                </a:lnTo>
                <a:lnTo>
                  <a:pt x="5786" y="118934"/>
                </a:lnTo>
                <a:lnTo>
                  <a:pt x="0" y="162001"/>
                </a:lnTo>
                <a:lnTo>
                  <a:pt x="5786" y="205067"/>
                </a:lnTo>
                <a:lnTo>
                  <a:pt x="22117" y="243766"/>
                </a:lnTo>
                <a:lnTo>
                  <a:pt x="47448" y="276553"/>
                </a:lnTo>
                <a:lnTo>
                  <a:pt x="80235" y="301884"/>
                </a:lnTo>
                <a:lnTo>
                  <a:pt x="118934" y="318215"/>
                </a:lnTo>
                <a:lnTo>
                  <a:pt x="162001" y="324002"/>
                </a:lnTo>
                <a:lnTo>
                  <a:pt x="3488397" y="324002"/>
                </a:lnTo>
                <a:lnTo>
                  <a:pt x="3531464" y="318215"/>
                </a:lnTo>
                <a:lnTo>
                  <a:pt x="3570163" y="301884"/>
                </a:lnTo>
                <a:lnTo>
                  <a:pt x="3602950" y="276553"/>
                </a:lnTo>
                <a:lnTo>
                  <a:pt x="3628281" y="243766"/>
                </a:lnTo>
                <a:lnTo>
                  <a:pt x="3644612" y="205067"/>
                </a:lnTo>
                <a:lnTo>
                  <a:pt x="3650399" y="162001"/>
                </a:lnTo>
                <a:lnTo>
                  <a:pt x="3644612" y="118934"/>
                </a:lnTo>
                <a:lnTo>
                  <a:pt x="3628281" y="80235"/>
                </a:lnTo>
                <a:lnTo>
                  <a:pt x="3602950" y="47448"/>
                </a:lnTo>
                <a:lnTo>
                  <a:pt x="3570163" y="22117"/>
                </a:lnTo>
                <a:lnTo>
                  <a:pt x="3531464" y="5786"/>
                </a:lnTo>
                <a:lnTo>
                  <a:pt x="3488397" y="0"/>
                </a:lnTo>
                <a:close/>
              </a:path>
            </a:pathLst>
          </a:custGeom>
          <a:solidFill>
            <a:srgbClr val="EAF6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79998" y="2575796"/>
            <a:ext cx="3650615" cy="324485"/>
          </a:xfrm>
          <a:custGeom>
            <a:avLst/>
            <a:gdLst/>
            <a:ahLst/>
            <a:cxnLst/>
            <a:rect l="l" t="t" r="r" b="b"/>
            <a:pathLst>
              <a:path w="3650615" h="324485">
                <a:moveTo>
                  <a:pt x="3488397" y="0"/>
                </a:moveTo>
                <a:lnTo>
                  <a:pt x="162001" y="0"/>
                </a:lnTo>
                <a:lnTo>
                  <a:pt x="118934" y="5786"/>
                </a:lnTo>
                <a:lnTo>
                  <a:pt x="80235" y="22117"/>
                </a:lnTo>
                <a:lnTo>
                  <a:pt x="47448" y="47448"/>
                </a:lnTo>
                <a:lnTo>
                  <a:pt x="22117" y="80235"/>
                </a:lnTo>
                <a:lnTo>
                  <a:pt x="5786" y="118934"/>
                </a:lnTo>
                <a:lnTo>
                  <a:pt x="0" y="162001"/>
                </a:lnTo>
                <a:lnTo>
                  <a:pt x="5786" y="205067"/>
                </a:lnTo>
                <a:lnTo>
                  <a:pt x="22117" y="243766"/>
                </a:lnTo>
                <a:lnTo>
                  <a:pt x="47448" y="276553"/>
                </a:lnTo>
                <a:lnTo>
                  <a:pt x="80235" y="301884"/>
                </a:lnTo>
                <a:lnTo>
                  <a:pt x="118934" y="318215"/>
                </a:lnTo>
                <a:lnTo>
                  <a:pt x="162001" y="324002"/>
                </a:lnTo>
                <a:lnTo>
                  <a:pt x="3488397" y="324002"/>
                </a:lnTo>
                <a:lnTo>
                  <a:pt x="3531464" y="318215"/>
                </a:lnTo>
                <a:lnTo>
                  <a:pt x="3570163" y="301884"/>
                </a:lnTo>
                <a:lnTo>
                  <a:pt x="3602950" y="276553"/>
                </a:lnTo>
                <a:lnTo>
                  <a:pt x="3628281" y="243766"/>
                </a:lnTo>
                <a:lnTo>
                  <a:pt x="3644612" y="205067"/>
                </a:lnTo>
                <a:lnTo>
                  <a:pt x="3650399" y="162001"/>
                </a:lnTo>
                <a:lnTo>
                  <a:pt x="3644612" y="118934"/>
                </a:lnTo>
                <a:lnTo>
                  <a:pt x="3628281" y="80235"/>
                </a:lnTo>
                <a:lnTo>
                  <a:pt x="3602950" y="47448"/>
                </a:lnTo>
                <a:lnTo>
                  <a:pt x="3570163" y="22117"/>
                </a:lnTo>
                <a:lnTo>
                  <a:pt x="3531464" y="5786"/>
                </a:lnTo>
                <a:lnTo>
                  <a:pt x="3488397" y="0"/>
                </a:lnTo>
                <a:close/>
              </a:path>
            </a:pathLst>
          </a:custGeom>
          <a:solidFill>
            <a:srgbClr val="EAF6FE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179998" y="1495797"/>
            <a:ext cx="3650615" cy="756285"/>
            <a:chOff x="179998" y="1495797"/>
            <a:chExt cx="3650615" cy="756285"/>
          </a:xfrm>
        </p:grpSpPr>
        <p:sp>
          <p:nvSpPr>
            <p:cNvPr id="7" name="object 7"/>
            <p:cNvSpPr/>
            <p:nvPr/>
          </p:nvSpPr>
          <p:spPr>
            <a:xfrm>
              <a:off x="180003" y="1495797"/>
              <a:ext cx="3650615" cy="432434"/>
            </a:xfrm>
            <a:custGeom>
              <a:avLst/>
              <a:gdLst/>
              <a:ahLst/>
              <a:cxnLst/>
              <a:rect l="l" t="t" r="r" b="b"/>
              <a:pathLst>
                <a:path w="3650615" h="432435">
                  <a:moveTo>
                    <a:pt x="3470402" y="0"/>
                  </a:moveTo>
                  <a:lnTo>
                    <a:pt x="179997" y="0"/>
                  </a:lnTo>
                  <a:lnTo>
                    <a:pt x="132144" y="6430"/>
                  </a:lnTo>
                  <a:lnTo>
                    <a:pt x="89146" y="24576"/>
                  </a:lnTo>
                  <a:lnTo>
                    <a:pt x="52717" y="52722"/>
                  </a:lnTo>
                  <a:lnTo>
                    <a:pt x="24573" y="89152"/>
                  </a:lnTo>
                  <a:lnTo>
                    <a:pt x="6429" y="132149"/>
                  </a:lnTo>
                  <a:lnTo>
                    <a:pt x="0" y="179997"/>
                  </a:lnTo>
                  <a:lnTo>
                    <a:pt x="0" y="252006"/>
                  </a:lnTo>
                  <a:lnTo>
                    <a:pt x="6429" y="299854"/>
                  </a:lnTo>
                  <a:lnTo>
                    <a:pt x="24573" y="342851"/>
                  </a:lnTo>
                  <a:lnTo>
                    <a:pt x="52717" y="379280"/>
                  </a:lnTo>
                  <a:lnTo>
                    <a:pt x="89146" y="407426"/>
                  </a:lnTo>
                  <a:lnTo>
                    <a:pt x="132144" y="425573"/>
                  </a:lnTo>
                  <a:lnTo>
                    <a:pt x="179997" y="432003"/>
                  </a:lnTo>
                  <a:lnTo>
                    <a:pt x="3470402" y="432003"/>
                  </a:lnTo>
                  <a:lnTo>
                    <a:pt x="3518250" y="425573"/>
                  </a:lnTo>
                  <a:lnTo>
                    <a:pt x="3561246" y="407426"/>
                  </a:lnTo>
                  <a:lnTo>
                    <a:pt x="3597676" y="379280"/>
                  </a:lnTo>
                  <a:lnTo>
                    <a:pt x="3625822" y="342851"/>
                  </a:lnTo>
                  <a:lnTo>
                    <a:pt x="3643968" y="299854"/>
                  </a:lnTo>
                  <a:lnTo>
                    <a:pt x="3650399" y="252006"/>
                  </a:lnTo>
                  <a:lnTo>
                    <a:pt x="3650399" y="179997"/>
                  </a:lnTo>
                  <a:lnTo>
                    <a:pt x="3643968" y="132149"/>
                  </a:lnTo>
                  <a:lnTo>
                    <a:pt x="3625822" y="89152"/>
                  </a:lnTo>
                  <a:lnTo>
                    <a:pt x="3597676" y="52722"/>
                  </a:lnTo>
                  <a:lnTo>
                    <a:pt x="3561246" y="24576"/>
                  </a:lnTo>
                  <a:lnTo>
                    <a:pt x="3518250" y="6430"/>
                  </a:lnTo>
                  <a:lnTo>
                    <a:pt x="3470402" y="0"/>
                  </a:lnTo>
                  <a:close/>
                </a:path>
              </a:pathLst>
            </a:custGeom>
            <a:solidFill>
              <a:srgbClr val="009E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79998" y="1927796"/>
              <a:ext cx="3650615" cy="324485"/>
            </a:xfrm>
            <a:custGeom>
              <a:avLst/>
              <a:gdLst/>
              <a:ahLst/>
              <a:cxnLst/>
              <a:rect l="l" t="t" r="r" b="b"/>
              <a:pathLst>
                <a:path w="3650615" h="324485">
                  <a:moveTo>
                    <a:pt x="3488397" y="0"/>
                  </a:moveTo>
                  <a:lnTo>
                    <a:pt x="162001" y="0"/>
                  </a:lnTo>
                  <a:lnTo>
                    <a:pt x="118934" y="5786"/>
                  </a:lnTo>
                  <a:lnTo>
                    <a:pt x="80235" y="22117"/>
                  </a:lnTo>
                  <a:lnTo>
                    <a:pt x="47448" y="47448"/>
                  </a:lnTo>
                  <a:lnTo>
                    <a:pt x="22117" y="80235"/>
                  </a:lnTo>
                  <a:lnTo>
                    <a:pt x="5786" y="118934"/>
                  </a:lnTo>
                  <a:lnTo>
                    <a:pt x="0" y="162001"/>
                  </a:lnTo>
                  <a:lnTo>
                    <a:pt x="5786" y="205067"/>
                  </a:lnTo>
                  <a:lnTo>
                    <a:pt x="22117" y="243766"/>
                  </a:lnTo>
                  <a:lnTo>
                    <a:pt x="47448" y="276553"/>
                  </a:lnTo>
                  <a:lnTo>
                    <a:pt x="80235" y="301884"/>
                  </a:lnTo>
                  <a:lnTo>
                    <a:pt x="118934" y="318215"/>
                  </a:lnTo>
                  <a:lnTo>
                    <a:pt x="162001" y="324002"/>
                  </a:lnTo>
                  <a:lnTo>
                    <a:pt x="3488397" y="324002"/>
                  </a:lnTo>
                  <a:lnTo>
                    <a:pt x="3531464" y="318215"/>
                  </a:lnTo>
                  <a:lnTo>
                    <a:pt x="3570163" y="301884"/>
                  </a:lnTo>
                  <a:lnTo>
                    <a:pt x="3602950" y="276553"/>
                  </a:lnTo>
                  <a:lnTo>
                    <a:pt x="3628281" y="243766"/>
                  </a:lnTo>
                  <a:lnTo>
                    <a:pt x="3644612" y="205067"/>
                  </a:lnTo>
                  <a:lnTo>
                    <a:pt x="3650399" y="162001"/>
                  </a:lnTo>
                  <a:lnTo>
                    <a:pt x="3644612" y="118934"/>
                  </a:lnTo>
                  <a:lnTo>
                    <a:pt x="3628281" y="80235"/>
                  </a:lnTo>
                  <a:lnTo>
                    <a:pt x="3602950" y="47448"/>
                  </a:lnTo>
                  <a:lnTo>
                    <a:pt x="3570163" y="22117"/>
                  </a:lnTo>
                  <a:lnTo>
                    <a:pt x="3531464" y="5786"/>
                  </a:lnTo>
                  <a:lnTo>
                    <a:pt x="3488397" y="0"/>
                  </a:lnTo>
                  <a:close/>
                </a:path>
              </a:pathLst>
            </a:custGeom>
            <a:solidFill>
              <a:srgbClr val="EAF6F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8651" y="1630795"/>
              <a:ext cx="162001" cy="16200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7399" y="1630795"/>
              <a:ext cx="162001" cy="16200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6146" y="1630795"/>
              <a:ext cx="162001" cy="162001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8651" y="2008795"/>
              <a:ext cx="162001" cy="162001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7399" y="2008795"/>
              <a:ext cx="162001" cy="162001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6146" y="2008795"/>
              <a:ext cx="162001" cy="162001"/>
            </a:xfrm>
            <a:prstGeom prst="rect">
              <a:avLst/>
            </a:prstGeom>
          </p:spPr>
        </p:pic>
      </p:grp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8651" y="2332794"/>
            <a:ext cx="162001" cy="162001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399" y="2332794"/>
            <a:ext cx="162001" cy="162001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6146" y="2332794"/>
            <a:ext cx="162001" cy="162001"/>
          </a:xfrm>
          <a:prstGeom prst="rect">
            <a:avLst/>
          </a:prstGeom>
        </p:spPr>
      </p:pic>
      <p:pic>
        <p:nvPicPr>
          <p:cNvPr id="18" name="object 1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8651" y="2656794"/>
            <a:ext cx="162001" cy="162001"/>
          </a:xfrm>
          <a:prstGeom prst="rect">
            <a:avLst/>
          </a:prstGeom>
        </p:spPr>
      </p:pic>
      <p:pic>
        <p:nvPicPr>
          <p:cNvPr id="19" name="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399" y="2656794"/>
            <a:ext cx="162001" cy="162001"/>
          </a:xfrm>
          <a:prstGeom prst="rect">
            <a:avLst/>
          </a:prstGeom>
        </p:spPr>
      </p:pic>
      <p:pic>
        <p:nvPicPr>
          <p:cNvPr id="20" name="object 2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6146" y="2656794"/>
            <a:ext cx="162001" cy="162001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1826" y="3034794"/>
            <a:ext cx="162001" cy="162001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0574" y="3034794"/>
            <a:ext cx="162001" cy="162001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9321" y="3034794"/>
            <a:ext cx="162001" cy="162001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8651" y="3844795"/>
            <a:ext cx="162001" cy="162001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399" y="3844795"/>
            <a:ext cx="162001" cy="162001"/>
          </a:xfrm>
          <a:prstGeom prst="rect">
            <a:avLst/>
          </a:prstGeom>
        </p:spPr>
      </p:pic>
      <p:pic>
        <p:nvPicPr>
          <p:cNvPr id="26" name="object 2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6146" y="3844795"/>
            <a:ext cx="162001" cy="162001"/>
          </a:xfrm>
          <a:prstGeom prst="rect">
            <a:avLst/>
          </a:prstGeom>
        </p:spPr>
      </p:pic>
      <p:pic>
        <p:nvPicPr>
          <p:cNvPr id="27" name="object 2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1826" y="4168795"/>
            <a:ext cx="162001" cy="162001"/>
          </a:xfrm>
          <a:prstGeom prst="rect">
            <a:avLst/>
          </a:prstGeom>
        </p:spPr>
      </p:pic>
      <p:pic>
        <p:nvPicPr>
          <p:cNvPr id="28" name="object 2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30574" y="4168795"/>
            <a:ext cx="162001" cy="162001"/>
          </a:xfrm>
          <a:prstGeom prst="rect">
            <a:avLst/>
          </a:prstGeom>
        </p:spPr>
      </p:pic>
      <p:pic>
        <p:nvPicPr>
          <p:cNvPr id="29" name="object 2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9321" y="4168795"/>
            <a:ext cx="162001" cy="162001"/>
          </a:xfrm>
          <a:prstGeom prst="rect">
            <a:avLst/>
          </a:prstGeom>
        </p:spPr>
      </p:pic>
      <p:pic>
        <p:nvPicPr>
          <p:cNvPr id="30" name="object 3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8651" y="4465794"/>
            <a:ext cx="162001" cy="162001"/>
          </a:xfrm>
          <a:prstGeom prst="rect">
            <a:avLst/>
          </a:prstGeom>
        </p:spPr>
      </p:pic>
      <p:pic>
        <p:nvPicPr>
          <p:cNvPr id="31" name="object 3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399" y="4465794"/>
            <a:ext cx="162001" cy="162001"/>
          </a:xfrm>
          <a:prstGeom prst="rect">
            <a:avLst/>
          </a:prstGeom>
        </p:spPr>
      </p:pic>
      <p:pic>
        <p:nvPicPr>
          <p:cNvPr id="32" name="object 3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6146" y="4465794"/>
            <a:ext cx="162001" cy="162001"/>
          </a:xfrm>
          <a:prstGeom prst="rect">
            <a:avLst/>
          </a:prstGeom>
        </p:spPr>
      </p:pic>
      <p:sp>
        <p:nvSpPr>
          <p:cNvPr id="33" name="object 33"/>
          <p:cNvSpPr txBox="1"/>
          <p:nvPr/>
        </p:nvSpPr>
        <p:spPr>
          <a:xfrm>
            <a:off x="1319300" y="4470439"/>
            <a:ext cx="236156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plan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sauvetage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est-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il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connu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et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prêt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à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être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activé</a:t>
            </a:r>
            <a:r>
              <a:rPr sz="800" spc="-1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</p:txBody>
      </p:sp>
      <p:pic>
        <p:nvPicPr>
          <p:cNvPr id="34" name="object 3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8651" y="1288794"/>
            <a:ext cx="162001" cy="162001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7399" y="1288794"/>
            <a:ext cx="162001" cy="162001"/>
          </a:xfrm>
          <a:prstGeom prst="rect">
            <a:avLst/>
          </a:prstGeom>
        </p:spPr>
      </p:pic>
      <p:pic>
        <p:nvPicPr>
          <p:cNvPr id="36" name="object 3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6146" y="1288794"/>
            <a:ext cx="162001" cy="162001"/>
          </a:xfrm>
          <a:prstGeom prst="rect">
            <a:avLst/>
          </a:prstGeom>
        </p:spPr>
      </p:pic>
      <p:sp>
        <p:nvSpPr>
          <p:cNvPr id="37" name="object 37"/>
          <p:cNvSpPr txBox="1"/>
          <p:nvPr/>
        </p:nvSpPr>
        <p:spPr>
          <a:xfrm>
            <a:off x="1060521" y="1263960"/>
            <a:ext cx="132080" cy="1956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4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1</a:t>
            </a:r>
            <a:endParaRPr sz="1200">
              <a:latin typeface="Gotham Rounded"/>
              <a:cs typeface="Gotham Rounded"/>
            </a:endParaRPr>
          </a:p>
          <a:p>
            <a:pPr marL="17145">
              <a:lnSpc>
                <a:spcPct val="100000"/>
              </a:lnSpc>
              <a:spcBef>
                <a:spcPts val="126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2</a:t>
            </a:r>
            <a:endParaRPr sz="1200">
              <a:latin typeface="Gotham Rounded"/>
              <a:cs typeface="Gotham Rounded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050">
              <a:latin typeface="Gotham Rounded"/>
              <a:cs typeface="Gotham Rounded"/>
            </a:endParaRPr>
          </a:p>
          <a:p>
            <a:pPr marL="17780">
              <a:lnSpc>
                <a:spcPct val="100000"/>
              </a:lnSpc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3</a:t>
            </a:r>
            <a:endParaRPr sz="120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  <a:spcBef>
                <a:spcPts val="1115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4</a:t>
            </a:r>
            <a:endParaRPr sz="1200">
              <a:latin typeface="Gotham Rounded"/>
              <a:cs typeface="Gotham Rounded"/>
            </a:endParaRPr>
          </a:p>
          <a:p>
            <a:pPr marL="17145">
              <a:lnSpc>
                <a:spcPct val="100000"/>
              </a:lnSpc>
              <a:spcBef>
                <a:spcPts val="111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5</a:t>
            </a:r>
            <a:endParaRPr sz="1200">
              <a:latin typeface="Gotham Rounded"/>
              <a:cs typeface="Gotham Rounded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050">
              <a:latin typeface="Gotham Rounded"/>
              <a:cs typeface="Gotham Rounded"/>
            </a:endParaRPr>
          </a:p>
          <a:p>
            <a:pPr marL="17780">
              <a:lnSpc>
                <a:spcPct val="100000"/>
              </a:lnSpc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6</a:t>
            </a:r>
            <a:endParaRPr sz="1200">
              <a:latin typeface="Gotham Rounded"/>
              <a:cs typeface="Gotham Rounded"/>
            </a:endParaRPr>
          </a:p>
        </p:txBody>
      </p:sp>
      <p:pic>
        <p:nvPicPr>
          <p:cNvPr id="38" name="object 3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1826" y="3466795"/>
            <a:ext cx="162001" cy="162001"/>
          </a:xfrm>
          <a:prstGeom prst="rect">
            <a:avLst/>
          </a:prstGeom>
        </p:spPr>
      </p:pic>
      <p:pic>
        <p:nvPicPr>
          <p:cNvPr id="39" name="object 3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30574" y="3466795"/>
            <a:ext cx="162001" cy="162001"/>
          </a:xfrm>
          <a:prstGeom prst="rect">
            <a:avLst/>
          </a:prstGeom>
        </p:spPr>
      </p:pic>
      <p:pic>
        <p:nvPicPr>
          <p:cNvPr id="40" name="object 4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9321" y="3466795"/>
            <a:ext cx="162001" cy="162001"/>
          </a:xfrm>
          <a:prstGeom prst="rect">
            <a:avLst/>
          </a:prstGeom>
        </p:spPr>
      </p:pic>
      <p:sp>
        <p:nvSpPr>
          <p:cNvPr id="41" name="object 41"/>
          <p:cNvSpPr txBox="1"/>
          <p:nvPr/>
        </p:nvSpPr>
        <p:spPr>
          <a:xfrm>
            <a:off x="1319300" y="1293596"/>
            <a:ext cx="2369820" cy="3088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vérification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«</a:t>
            </a:r>
            <a:r>
              <a:rPr sz="800" spc="-1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Feu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vert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sécurité</a:t>
            </a:r>
            <a:r>
              <a:rPr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»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a-t-elle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été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réalisée</a:t>
            </a:r>
            <a:r>
              <a:rPr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2700" marR="189865">
              <a:lnSpc>
                <a:spcPct val="100000"/>
              </a:lnSpc>
              <a:spcBef>
                <a:spcPts val="770"/>
              </a:spcBef>
            </a:pP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Appliquer</a:t>
            </a:r>
            <a:r>
              <a:rPr sz="800" spc="-1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la</a:t>
            </a:r>
            <a:r>
              <a:rPr sz="8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check-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list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«</a:t>
            </a:r>
            <a:r>
              <a:rPr sz="800" spc="-1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Travaux</a:t>
            </a:r>
            <a:r>
              <a:rPr sz="8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sur</a:t>
            </a:r>
            <a:r>
              <a:rPr sz="800" spc="-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systèmes</a:t>
            </a:r>
            <a:r>
              <a:rPr sz="800" spc="5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dé-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énergisés</a:t>
            </a:r>
            <a:r>
              <a:rPr sz="800" spc="-9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»</a:t>
            </a:r>
            <a:r>
              <a:rPr sz="800" spc="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pour</a:t>
            </a:r>
            <a:r>
              <a:rPr sz="800" spc="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chaque énergie</a:t>
            </a:r>
            <a:r>
              <a:rPr sz="800" spc="1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et</a:t>
            </a:r>
            <a:r>
              <a:rPr sz="800" spc="1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répondre</a:t>
            </a:r>
            <a:r>
              <a:rPr sz="800" spc="-9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FFFFFF"/>
                </a:solidFill>
                <a:latin typeface="Roboto"/>
                <a:cs typeface="Roboto"/>
              </a:rPr>
              <a:t>:</a:t>
            </a:r>
            <a:r>
              <a:rPr sz="800" spc="50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tous</a:t>
            </a:r>
            <a:r>
              <a:rPr sz="800" spc="-1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FFFFFF"/>
                </a:solidFill>
                <a:latin typeface="Roboto"/>
                <a:cs typeface="Roboto"/>
              </a:rPr>
              <a:t>les points applicables sont-ils </a:t>
            </a:r>
            <a:r>
              <a:rPr sz="800" spc="-10" dirty="0">
                <a:solidFill>
                  <a:srgbClr val="FFFFFF"/>
                </a:solidFill>
                <a:latin typeface="Roboto"/>
                <a:cs typeface="Roboto"/>
              </a:rPr>
              <a:t>conformes</a:t>
            </a:r>
            <a:r>
              <a:rPr sz="800" spc="-95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FFFFFF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2700" marR="137795">
              <a:lnSpc>
                <a:spcPct val="100000"/>
              </a:lnSpc>
              <a:spcBef>
                <a:spcPts val="575"/>
              </a:spcBef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Une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vérification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d’atmosphère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a-t-elle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été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réalisée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avant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l’entrée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dans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l’espace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confiné</a:t>
            </a:r>
            <a:r>
              <a:rPr sz="800" spc="-1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2700" marR="35560">
              <a:lnSpc>
                <a:spcPct val="100000"/>
              </a:lnSpc>
              <a:spcBef>
                <a:spcPts val="635"/>
              </a:spcBef>
            </a:pPr>
            <a:r>
              <a:rPr sz="800" spc="-40" dirty="0">
                <a:solidFill>
                  <a:srgbClr val="34484B"/>
                </a:solidFill>
                <a:latin typeface="Roboto"/>
                <a:cs typeface="Roboto"/>
              </a:rPr>
              <a:t>L’atmosphère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est-elle</a:t>
            </a:r>
            <a:r>
              <a:rPr sz="800" spc="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surveillée</a:t>
            </a:r>
            <a:r>
              <a:rPr sz="800" spc="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(ou</a:t>
            </a:r>
            <a:r>
              <a:rPr sz="800" spc="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régulièrement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testée)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pendant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toute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la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présence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en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espace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confiné</a:t>
            </a:r>
            <a:r>
              <a:rPr sz="800" spc="-1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2700" marR="451484">
              <a:lnSpc>
                <a:spcPct val="100000"/>
              </a:lnSpc>
              <a:spcBef>
                <a:spcPts val="630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La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surveillance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à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l’entrée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est-elle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déterminée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et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assurée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en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tout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temps</a:t>
            </a:r>
            <a:r>
              <a:rPr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2700" marR="215265">
              <a:lnSpc>
                <a:spcPct val="100000"/>
              </a:lnSpc>
              <a:spcBef>
                <a:spcPts val="575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nombre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personnes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présentes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dans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l’espace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confiné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est-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il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suivi 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à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tout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moment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du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travail</a:t>
            </a:r>
            <a:endParaRPr sz="8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dans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l’espace</a:t>
            </a:r>
            <a:r>
              <a:rPr sz="800" spc="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confiné</a:t>
            </a:r>
            <a:r>
              <a:rPr sz="800" spc="-1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2700" marR="77470">
              <a:lnSpc>
                <a:spcPct val="100000"/>
              </a:lnSpc>
              <a:spcBef>
                <a:spcPts val="525"/>
              </a:spcBef>
            </a:pPr>
            <a:r>
              <a:rPr sz="800" dirty="0">
                <a:solidFill>
                  <a:srgbClr val="3C3C3B"/>
                </a:solidFill>
                <a:latin typeface="HelveticaNeueLTStd-Roman"/>
                <a:cs typeface="HelveticaNeueLTStd-Roman"/>
              </a:rPr>
              <a:t>L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a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communication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entre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le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personnel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 de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surveillance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l’entrée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et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les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entrants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est-elle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en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place</a:t>
            </a:r>
            <a:endParaRPr sz="8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et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régulièrement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testée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(p.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ex.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orale,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visuelle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ou</a:t>
            </a:r>
            <a:r>
              <a:rPr sz="800" spc="-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radio)</a:t>
            </a:r>
            <a:r>
              <a:rPr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2700" marR="210185">
              <a:lnSpc>
                <a:spcPct val="100000"/>
              </a:lnSpc>
              <a:spcBef>
                <a:spcPts val="575"/>
              </a:spcBef>
            </a:pPr>
            <a:r>
              <a:rPr sz="800" spc="-40" dirty="0">
                <a:solidFill>
                  <a:srgbClr val="34484B"/>
                </a:solidFill>
                <a:latin typeface="Roboto"/>
                <a:cs typeface="Roboto"/>
              </a:rPr>
              <a:t>L’espace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confiné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est-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il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ventilé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(ventilation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naturelle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ou</a:t>
            </a:r>
            <a:r>
              <a:rPr sz="800" spc="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mécanique)</a:t>
            </a:r>
            <a:r>
              <a:rPr sz="800" spc="-114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  <a:p>
            <a:pPr marL="12700" marR="267335">
              <a:lnSpc>
                <a:spcPct val="100000"/>
              </a:lnSpc>
              <a:spcBef>
                <a:spcPts val="630"/>
              </a:spcBef>
            </a:pP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Si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requise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par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le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permis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de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travail,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une</a:t>
            </a:r>
            <a:r>
              <a:rPr sz="800" spc="-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protection</a:t>
            </a:r>
            <a:r>
              <a:rPr sz="800" spc="5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respiratoire</a:t>
            </a:r>
            <a:r>
              <a:rPr sz="800" spc="1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adaptée</a:t>
            </a:r>
            <a:r>
              <a:rPr sz="800" spc="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34484B"/>
                </a:solidFill>
                <a:latin typeface="Roboto"/>
                <a:cs typeface="Roboto"/>
              </a:rPr>
              <a:t>est-elle</a:t>
            </a:r>
            <a:r>
              <a:rPr sz="800" spc="2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utilisée</a:t>
            </a:r>
            <a:r>
              <a:rPr sz="800" spc="-11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023030" y="3443655"/>
            <a:ext cx="210185" cy="1207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8419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7</a:t>
            </a:r>
            <a:endParaRPr sz="1200">
              <a:latin typeface="Gotham Rounded"/>
              <a:cs typeface="Gotham Rounded"/>
            </a:endParaRPr>
          </a:p>
          <a:p>
            <a:pPr>
              <a:lnSpc>
                <a:spcPct val="100000"/>
              </a:lnSpc>
              <a:spcBef>
                <a:spcPts val="65"/>
              </a:spcBef>
            </a:pPr>
            <a:endParaRPr sz="1050">
              <a:latin typeface="Gotham Rounded"/>
              <a:cs typeface="Gotham Rounded"/>
            </a:endParaRPr>
          </a:p>
          <a:p>
            <a:pPr marL="54610">
              <a:lnSpc>
                <a:spcPct val="100000"/>
              </a:lnSpc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8</a:t>
            </a:r>
            <a:endParaRPr sz="1200">
              <a:latin typeface="Gotham Rounded"/>
              <a:cs typeface="Gotham Rounded"/>
            </a:endParaRPr>
          </a:p>
          <a:p>
            <a:pPr marL="55244">
              <a:lnSpc>
                <a:spcPct val="100000"/>
              </a:lnSpc>
              <a:spcBef>
                <a:spcPts val="1110"/>
              </a:spcBef>
            </a:pPr>
            <a:r>
              <a:rPr sz="1200" dirty="0">
                <a:solidFill>
                  <a:srgbClr val="0057A4"/>
                </a:solidFill>
                <a:latin typeface="Gotham Rounded"/>
                <a:cs typeface="Gotham Rounded"/>
              </a:rPr>
              <a:t>9</a:t>
            </a:r>
            <a:endParaRPr sz="1200">
              <a:latin typeface="Gotham Rounded"/>
              <a:cs typeface="Gotham Rounded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1200" spc="-25" dirty="0">
                <a:solidFill>
                  <a:srgbClr val="0057A4"/>
                </a:solidFill>
                <a:latin typeface="Gotham Rounded"/>
                <a:cs typeface="Gotham Rounded"/>
              </a:rPr>
              <a:t>10</a:t>
            </a:r>
            <a:endParaRPr sz="1200">
              <a:latin typeface="Gotham Rounded"/>
              <a:cs typeface="Gotham Rounded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288627" y="921705"/>
            <a:ext cx="3455670" cy="0"/>
          </a:xfrm>
          <a:custGeom>
            <a:avLst/>
            <a:gdLst/>
            <a:ahLst/>
            <a:cxnLst/>
            <a:rect l="l" t="t" r="r" b="b"/>
            <a:pathLst>
              <a:path w="3455670">
                <a:moveTo>
                  <a:pt x="0" y="0"/>
                </a:moveTo>
                <a:lnTo>
                  <a:pt x="3455174" y="0"/>
                </a:lnTo>
              </a:path>
            </a:pathLst>
          </a:custGeom>
          <a:ln w="6350">
            <a:solidFill>
              <a:srgbClr val="3448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>
            <a:spLocks noGrp="1"/>
          </p:cNvSpPr>
          <p:nvPr>
            <p:ph type="title"/>
          </p:nvPr>
        </p:nvSpPr>
        <p:spPr>
          <a:xfrm>
            <a:off x="263099" y="193333"/>
            <a:ext cx="1818639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Espaces</a:t>
            </a:r>
            <a:r>
              <a:rPr spc="95" dirty="0"/>
              <a:t> </a:t>
            </a:r>
            <a:r>
              <a:rPr spc="-10" dirty="0"/>
              <a:t>confinés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275927" y="478407"/>
            <a:ext cx="3487420" cy="688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61795" algn="l"/>
                <a:tab pos="1811655" algn="l"/>
                <a:tab pos="272288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Lieu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	Date</a:t>
            </a:r>
            <a:r>
              <a:rPr sz="850" spc="31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2105660" algn="l"/>
                <a:tab pos="347408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Entreprise observée</a:t>
            </a:r>
            <a:r>
              <a:rPr sz="850" spc="13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spc="50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N° permis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00">
              <a:latin typeface="Roboto-Medium"/>
              <a:cs typeface="Roboto-Medium"/>
            </a:endParaRPr>
          </a:p>
          <a:p>
            <a:pPr marL="1056005">
              <a:lnSpc>
                <a:spcPct val="100000"/>
              </a:lnSpc>
            </a:pP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POINTS</a:t>
            </a:r>
            <a:r>
              <a:rPr sz="900" spc="20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dirty="0">
                <a:solidFill>
                  <a:srgbClr val="0057A4"/>
                </a:solidFill>
                <a:latin typeface="Gotham Rounded"/>
                <a:cs typeface="Gotham Rounded"/>
              </a:rPr>
              <a:t>À</a:t>
            </a:r>
            <a:r>
              <a:rPr sz="900" spc="25" dirty="0">
                <a:solidFill>
                  <a:srgbClr val="0057A4"/>
                </a:solidFill>
                <a:latin typeface="Gotham Rounded"/>
                <a:cs typeface="Gotham Rounded"/>
              </a:rPr>
              <a:t> </a:t>
            </a:r>
            <a:r>
              <a:rPr sz="900" spc="-10" dirty="0">
                <a:solidFill>
                  <a:srgbClr val="0057A4"/>
                </a:solidFill>
                <a:latin typeface="Gotham Rounded"/>
                <a:cs typeface="Gotham Rounded"/>
              </a:rPr>
              <a:t>VÉRIFIER</a:t>
            </a:r>
            <a:endParaRPr sz="900">
              <a:latin typeface="Gotham Rounded"/>
              <a:cs typeface="Gotham Rounded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785485" y="201077"/>
            <a:ext cx="107314" cy="537845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spc="-10" dirty="0">
                <a:solidFill>
                  <a:srgbClr val="34484B"/>
                </a:solidFill>
                <a:latin typeface="Roboto"/>
                <a:cs typeface="Roboto"/>
              </a:rPr>
              <a:t>Septembre</a:t>
            </a:r>
            <a:r>
              <a:rPr sz="550" spc="5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550" spc="-20" dirty="0">
                <a:solidFill>
                  <a:srgbClr val="34484B"/>
                </a:solidFill>
                <a:latin typeface="Roboto"/>
                <a:cs typeface="Roboto"/>
              </a:rPr>
              <a:t>2021</a:t>
            </a:r>
            <a:endParaRPr sz="550">
              <a:latin typeface="Roboto"/>
              <a:cs typeface="Roboto"/>
            </a:endParaRPr>
          </a:p>
        </p:txBody>
      </p:sp>
      <p:sp>
        <p:nvSpPr>
          <p:cNvPr id="48" name="object 48"/>
          <p:cNvSpPr txBox="1"/>
          <p:nvPr/>
        </p:nvSpPr>
        <p:spPr>
          <a:xfrm rot="19920000">
            <a:off x="270007" y="1064364"/>
            <a:ext cx="201631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"/>
                <a:cs typeface="Gotham Rounded"/>
              </a:rPr>
              <a:t>OUI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49" name="object 49"/>
          <p:cNvSpPr txBox="1"/>
          <p:nvPr/>
        </p:nvSpPr>
        <p:spPr>
          <a:xfrm rot="19920000">
            <a:off x="515875" y="1054168"/>
            <a:ext cx="241140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25" dirty="0">
                <a:solidFill>
                  <a:srgbClr val="E30513"/>
                </a:solidFill>
                <a:latin typeface="Gotham Rounded"/>
                <a:cs typeface="Gotham Rounded"/>
              </a:rPr>
              <a:t>NON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50" name="object 50"/>
          <p:cNvSpPr txBox="1"/>
          <p:nvPr/>
        </p:nvSpPr>
        <p:spPr>
          <a:xfrm rot="19920000">
            <a:off x="786872" y="1066345"/>
            <a:ext cx="194256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60" dirty="0">
                <a:solidFill>
                  <a:srgbClr val="E30513"/>
                </a:solidFill>
                <a:latin typeface="Gotham Rounded"/>
                <a:cs typeface="Gotham Rounded"/>
              </a:rPr>
              <a:t>N/A</a:t>
            </a:r>
            <a:endParaRPr sz="700">
              <a:latin typeface="Gotham Rounded"/>
              <a:cs typeface="Gotham Rounded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176805" y="4747040"/>
            <a:ext cx="3650615" cy="188595"/>
          </a:xfrm>
          <a:custGeom>
            <a:avLst/>
            <a:gdLst/>
            <a:ahLst/>
            <a:cxnLst/>
            <a:rect l="l" t="t" r="r" b="b"/>
            <a:pathLst>
              <a:path w="3650615" h="188595">
                <a:moveTo>
                  <a:pt x="94056" y="0"/>
                </a:moveTo>
                <a:lnTo>
                  <a:pt x="57446" y="7391"/>
                </a:lnTo>
                <a:lnTo>
                  <a:pt x="27549" y="27549"/>
                </a:lnTo>
                <a:lnTo>
                  <a:pt x="7391" y="57446"/>
                </a:lnTo>
                <a:lnTo>
                  <a:pt x="0" y="94056"/>
                </a:lnTo>
                <a:lnTo>
                  <a:pt x="7391" y="130673"/>
                </a:lnTo>
                <a:lnTo>
                  <a:pt x="27549" y="160574"/>
                </a:lnTo>
                <a:lnTo>
                  <a:pt x="57446" y="180733"/>
                </a:lnTo>
                <a:lnTo>
                  <a:pt x="94056" y="188125"/>
                </a:lnTo>
                <a:lnTo>
                  <a:pt x="3556330" y="188125"/>
                </a:lnTo>
                <a:lnTo>
                  <a:pt x="3592947" y="180733"/>
                </a:lnTo>
                <a:lnTo>
                  <a:pt x="3622848" y="160574"/>
                </a:lnTo>
                <a:lnTo>
                  <a:pt x="3643007" y="130673"/>
                </a:lnTo>
                <a:lnTo>
                  <a:pt x="3650399" y="94056"/>
                </a:lnTo>
                <a:lnTo>
                  <a:pt x="3643007" y="57446"/>
                </a:lnTo>
                <a:lnTo>
                  <a:pt x="3622848" y="27549"/>
                </a:lnTo>
                <a:lnTo>
                  <a:pt x="3592947" y="7391"/>
                </a:lnTo>
                <a:lnTo>
                  <a:pt x="3556330" y="0"/>
                </a:lnTo>
                <a:lnTo>
                  <a:pt x="94056" y="0"/>
                </a:lnTo>
                <a:close/>
              </a:path>
            </a:pathLst>
          </a:custGeom>
          <a:ln w="6350">
            <a:solidFill>
              <a:srgbClr val="3448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275927" y="5250546"/>
            <a:ext cx="166751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5417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Nom</a:t>
            </a:r>
            <a:r>
              <a:rPr sz="850" spc="24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275927" y="4766743"/>
            <a:ext cx="3481070" cy="436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  <a:tabLst>
                <a:tab pos="2583180" algn="l"/>
                <a:tab pos="3121660" algn="l"/>
                <a:tab pos="3357879" algn="l"/>
              </a:tabLst>
            </a:pP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Taux de </a:t>
            </a:r>
            <a:r>
              <a:rPr sz="800" spc="-10" dirty="0">
                <a:solidFill>
                  <a:srgbClr val="34484B"/>
                </a:solidFill>
                <a:latin typeface="Roboto"/>
                <a:cs typeface="Roboto"/>
              </a:rPr>
              <a:t>conformité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 (Nb OUI/points applicables)</a:t>
            </a:r>
            <a:r>
              <a:rPr sz="800" spc="-95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: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/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50" dirty="0">
                <a:solidFill>
                  <a:srgbClr val="34484B"/>
                </a:solidFill>
                <a:latin typeface="Roboto"/>
                <a:cs typeface="Roboto"/>
              </a:rPr>
              <a:t>(</a:t>
            </a:r>
            <a:r>
              <a:rPr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sz="800" spc="-25" dirty="0">
                <a:solidFill>
                  <a:srgbClr val="34484B"/>
                </a:solidFill>
                <a:latin typeface="Roboto"/>
                <a:cs typeface="Roboto"/>
              </a:rPr>
              <a:t>%)</a:t>
            </a:r>
            <a:endParaRPr sz="8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tabLst>
                <a:tab pos="3401695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Commentaires</a:t>
            </a:r>
            <a:r>
              <a:rPr sz="850" spc="12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081067" y="5186316"/>
            <a:ext cx="1609725" cy="4133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  <a:tabLst>
                <a:tab pos="1596390" algn="l"/>
              </a:tabLst>
            </a:pP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Entreprise</a:t>
            </a:r>
            <a:r>
              <a:rPr sz="850" spc="22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 Signature</a:t>
            </a:r>
            <a:r>
              <a:rPr sz="850" spc="25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>
              <a:latin typeface="Roboto-Medium"/>
              <a:cs typeface="Roboto-Medium"/>
            </a:endParaRPr>
          </a:p>
        </p:txBody>
      </p:sp>
      <p:pic>
        <p:nvPicPr>
          <p:cNvPr id="55" name="Image 54">
            <a:extLst>
              <a:ext uri="{FF2B5EF4-FFF2-40B4-BE49-F238E27FC236}">
                <a16:creationId xmlns:a16="http://schemas.microsoft.com/office/drawing/2014/main" id="{78EF9702-3E77-6A4C-AF0C-2FD987DB7B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697" y="162916"/>
            <a:ext cx="433984" cy="4339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78A16FEC621941A132C86605F1953F" ma:contentTypeVersion="11" ma:contentTypeDescription="Crée un document." ma:contentTypeScope="" ma:versionID="7f8f4ae715af6cc73b893d85f49a7266">
  <xsd:schema xmlns:xsd="http://www.w3.org/2001/XMLSchema" xmlns:xs="http://www.w3.org/2001/XMLSchema" xmlns:p="http://schemas.microsoft.com/office/2006/metadata/properties" xmlns:ns2="c8ad02b5-aea4-480e-8a9a-d5cf3bf2ee89" targetNamespace="http://schemas.microsoft.com/office/2006/metadata/properties" ma:root="true" ma:fieldsID="121ab000663110e0448210e3a1a934ea" ns2:_="">
    <xsd:import namespace="c8ad02b5-aea4-480e-8a9a-d5cf3bf2ee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ad02b5-aea4-480e-8a9a-d5cf3bf2ee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E90168-901A-4515-A025-FB29D9A9F173}"/>
</file>

<file path=customXml/itemProps2.xml><?xml version="1.0" encoding="utf-8"?>
<ds:datastoreItem xmlns:ds="http://schemas.openxmlformats.org/officeDocument/2006/customXml" ds:itemID="{966BBA30-616B-49CE-9B0B-80D8E033736B}"/>
</file>

<file path=customXml/itemProps3.xml><?xml version="1.0" encoding="utf-8"?>
<ds:datastoreItem xmlns:ds="http://schemas.openxmlformats.org/officeDocument/2006/customXml" ds:itemID="{7A38A291-C13B-4C18-9706-FCF649D0BDA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257</Words>
  <Application>Microsoft Macintosh PowerPoint</Application>
  <PresentationFormat>Personnalisé</PresentationFormat>
  <Paragraphs>54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Calibri</vt:lpstr>
      <vt:lpstr>Gotham Rounded</vt:lpstr>
      <vt:lpstr>GothamRounded-Book</vt:lpstr>
      <vt:lpstr>HelveticaNeueLTStd-Roman</vt:lpstr>
      <vt:lpstr>Roboto</vt:lpstr>
      <vt:lpstr>Roboto-Medium</vt:lpstr>
      <vt:lpstr>Office Theme</vt:lpstr>
      <vt:lpstr>Espaces confinés</vt:lpstr>
      <vt:lpstr>Espaces confinés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Espaces confinés</dc:title>
  <cp:lastModifiedBy>Florence Lissarrague</cp:lastModifiedBy>
  <cp:revision>5</cp:revision>
  <dcterms:created xsi:type="dcterms:W3CDTF">2022-06-24T13:20:17Z</dcterms:created>
  <dcterms:modified xsi:type="dcterms:W3CDTF">2022-06-24T13:29:32Z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2022-06-24T00:00:00Z</vt:filetime>
  </property>
  <property fmtid="{D5CDD505-2E9C-101B-9397-08002B2CF9AE}" pid="3" name="Creator">
    <vt:lpwstr>Adobe InDesign 17.3 (Macintosh)</vt:lpwstr>
  </property>
  <property fmtid="{D5CDD505-2E9C-101B-9397-08002B2CF9AE}" pid="4" name="LastSaved">
    <vt:filetime>2022-06-24T00:00:00Z</vt:filetime>
  </property>
  <property fmtid="{D5CDD505-2E9C-101B-9397-08002B2CF9AE}" pid="5" name="ContentTypeId">
    <vt:lpwstr>0x0101001A78A16FEC621941A132C86605F1953F</vt:lpwstr>
  </property>
</Properties>
</file>