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025900" cy="5765800"/>
  <p:notesSz cx="4025900" cy="576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287" d="100"/>
          <a:sy n="287" d="100"/>
        </p:scale>
        <p:origin x="1448" y="-5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7" y="3171"/>
            <a:ext cx="4025900" cy="5753735"/>
          </a:xfrm>
          <a:custGeom>
            <a:avLst/>
            <a:gdLst/>
            <a:ahLst/>
            <a:cxnLst/>
            <a:rect l="l" t="t" r="r" b="b"/>
            <a:pathLst>
              <a:path w="4025900" h="5753735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6"/>
                </a:lnTo>
                <a:lnTo>
                  <a:pt x="117910" y="55567"/>
                </a:lnTo>
                <a:lnTo>
                  <a:pt x="84353" y="84353"/>
                </a:lnTo>
                <a:lnTo>
                  <a:pt x="55567" y="117910"/>
                </a:lnTo>
                <a:lnTo>
                  <a:pt x="32146" y="155647"/>
                </a:lnTo>
                <a:lnTo>
                  <a:pt x="14682" y="196969"/>
                </a:lnTo>
                <a:lnTo>
                  <a:pt x="3769" y="241283"/>
                </a:lnTo>
                <a:lnTo>
                  <a:pt x="0" y="287997"/>
                </a:lnTo>
                <a:lnTo>
                  <a:pt x="0" y="5465648"/>
                </a:lnTo>
                <a:lnTo>
                  <a:pt x="3769" y="5512362"/>
                </a:lnTo>
                <a:lnTo>
                  <a:pt x="14682" y="5556677"/>
                </a:lnTo>
                <a:lnTo>
                  <a:pt x="32146" y="5597998"/>
                </a:lnTo>
                <a:lnTo>
                  <a:pt x="55567" y="5635735"/>
                </a:lnTo>
                <a:lnTo>
                  <a:pt x="84353" y="5669292"/>
                </a:lnTo>
                <a:lnTo>
                  <a:pt x="117910" y="5698078"/>
                </a:lnTo>
                <a:lnTo>
                  <a:pt x="155647" y="5721499"/>
                </a:lnTo>
                <a:lnTo>
                  <a:pt x="196969" y="5738963"/>
                </a:lnTo>
                <a:lnTo>
                  <a:pt x="241283" y="5749876"/>
                </a:lnTo>
                <a:lnTo>
                  <a:pt x="287997" y="5753646"/>
                </a:lnTo>
                <a:lnTo>
                  <a:pt x="3737648" y="5753646"/>
                </a:lnTo>
                <a:lnTo>
                  <a:pt x="3784362" y="5749876"/>
                </a:lnTo>
                <a:lnTo>
                  <a:pt x="3828676" y="5738963"/>
                </a:lnTo>
                <a:lnTo>
                  <a:pt x="3869998" y="5721499"/>
                </a:lnTo>
                <a:lnTo>
                  <a:pt x="3907735" y="5698078"/>
                </a:lnTo>
                <a:lnTo>
                  <a:pt x="3941292" y="5669292"/>
                </a:lnTo>
                <a:lnTo>
                  <a:pt x="3970078" y="5635735"/>
                </a:lnTo>
                <a:lnTo>
                  <a:pt x="3993499" y="5597998"/>
                </a:lnTo>
                <a:lnTo>
                  <a:pt x="4010963" y="5556677"/>
                </a:lnTo>
                <a:lnTo>
                  <a:pt x="4021876" y="5512362"/>
                </a:lnTo>
                <a:lnTo>
                  <a:pt x="4025646" y="5465648"/>
                </a:lnTo>
                <a:lnTo>
                  <a:pt x="4025646" y="287997"/>
                </a:lnTo>
                <a:lnTo>
                  <a:pt x="4021876" y="241283"/>
                </a:lnTo>
                <a:lnTo>
                  <a:pt x="4010963" y="196969"/>
                </a:lnTo>
                <a:lnTo>
                  <a:pt x="3993499" y="155647"/>
                </a:lnTo>
                <a:lnTo>
                  <a:pt x="3970078" y="117910"/>
                </a:lnTo>
                <a:lnTo>
                  <a:pt x="3941292" y="84353"/>
                </a:lnTo>
                <a:lnTo>
                  <a:pt x="3907735" y="55567"/>
                </a:lnTo>
                <a:lnTo>
                  <a:pt x="3869998" y="32146"/>
                </a:lnTo>
                <a:lnTo>
                  <a:pt x="3828676" y="14682"/>
                </a:lnTo>
                <a:lnTo>
                  <a:pt x="3784362" y="3769"/>
                </a:lnTo>
                <a:lnTo>
                  <a:pt x="3737648" y="0"/>
                </a:lnTo>
                <a:lnTo>
                  <a:pt x="287997" y="0"/>
                </a:lnTo>
                <a:close/>
              </a:path>
            </a:pathLst>
          </a:custGeom>
          <a:ln w="12700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78310"/>
            <a:ext cx="2583180" cy="326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8865" y="1211490"/>
            <a:ext cx="3414519" cy="3509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65" dirty="0"/>
              <a:t>Travaux</a:t>
            </a:r>
            <a:r>
              <a:rPr spc="-95" dirty="0"/>
              <a:t> </a:t>
            </a:r>
            <a:r>
              <a:rPr spc="-10" dirty="0"/>
              <a:t>sur</a:t>
            </a:r>
            <a:r>
              <a:rPr spc="-125" dirty="0"/>
              <a:t> </a:t>
            </a:r>
            <a:r>
              <a:rPr spc="-45" dirty="0"/>
              <a:t>systèmes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4500" y="419534"/>
            <a:ext cx="3004820" cy="3263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-40" dirty="0">
                <a:solidFill>
                  <a:srgbClr val="0057A4"/>
                </a:solidFill>
                <a:latin typeface="Gotham Rounded"/>
                <a:cs typeface="Gotham Rounded"/>
              </a:rPr>
              <a:t>électriques</a:t>
            </a:r>
            <a:r>
              <a:rPr sz="1950" spc="-30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1950" spc="-45" dirty="0">
                <a:solidFill>
                  <a:srgbClr val="0057A4"/>
                </a:solidFill>
                <a:latin typeface="Gotham Rounded"/>
                <a:cs typeface="Gotham Rounded"/>
              </a:rPr>
              <a:t>dé-</a:t>
            </a:r>
            <a:r>
              <a:rPr sz="1950" spc="-40" dirty="0">
                <a:solidFill>
                  <a:srgbClr val="0057A4"/>
                </a:solidFill>
                <a:latin typeface="Gotham Rounded"/>
                <a:cs typeface="Gotham Rounded"/>
              </a:rPr>
              <a:t>énergisés</a:t>
            </a:r>
            <a:endParaRPr sz="1950">
              <a:latin typeface="Gotham Rounded"/>
              <a:cs typeface="Gotham Rounde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65285" y="192351"/>
            <a:ext cx="107314" cy="33274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Juin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525" y="943105"/>
            <a:ext cx="3493770" cy="478790"/>
          </a:xfrm>
          <a:custGeom>
            <a:avLst/>
            <a:gdLst/>
            <a:ahLst/>
            <a:cxnLst/>
            <a:rect l="l" t="t" r="r" b="b"/>
            <a:pathLst>
              <a:path w="3493770" h="478790">
                <a:moveTo>
                  <a:pt x="0" y="478307"/>
                </a:moveTo>
                <a:lnTo>
                  <a:pt x="3493566" y="478307"/>
                </a:lnTo>
                <a:lnTo>
                  <a:pt x="3493566" y="0"/>
                </a:lnTo>
                <a:lnTo>
                  <a:pt x="781608" y="0"/>
                </a:lnTo>
              </a:path>
            </a:pathLst>
          </a:custGeom>
          <a:ln w="6350">
            <a:solidFill>
              <a:srgbClr val="E305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71076" y="991278"/>
            <a:ext cx="265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11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accidents</a:t>
            </a:r>
            <a:r>
              <a:rPr sz="800" spc="-25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mortels</a:t>
            </a:r>
            <a:r>
              <a:rPr sz="800" spc="-25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liés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aux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travaux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sur</a:t>
            </a:r>
            <a:r>
              <a:rPr sz="800" spc="-4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systèmes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alimentés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en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 énergie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 sont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 survenus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 dans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la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Compagnie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au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cours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des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10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dernières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années.</a:t>
            </a:r>
            <a:endParaRPr sz="800">
              <a:latin typeface="GothamRounded-Book"/>
              <a:cs typeface="GothamRounded-Book"/>
            </a:endParaRPr>
          </a:p>
        </p:txBody>
      </p:sp>
      <p:pic>
        <p:nvPicPr>
          <p:cNvPr id="320" name="Image 319">
            <a:extLst>
              <a:ext uri="{FF2B5EF4-FFF2-40B4-BE49-F238E27FC236}">
                <a16:creationId xmlns:a16="http://schemas.microsoft.com/office/drawing/2014/main" id="{076BC010-CCF1-CB46-ADBC-5EBB2A0BF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17" y="1580729"/>
            <a:ext cx="3723489" cy="3060319"/>
          </a:xfrm>
          <a:prstGeom prst="rect">
            <a:avLst/>
          </a:prstGeom>
        </p:spPr>
      </p:pic>
      <p:grpSp>
        <p:nvGrpSpPr>
          <p:cNvPr id="321" name="Groupe 320">
            <a:extLst>
              <a:ext uri="{FF2B5EF4-FFF2-40B4-BE49-F238E27FC236}">
                <a16:creationId xmlns:a16="http://schemas.microsoft.com/office/drawing/2014/main" id="{A41ABD6A-5D60-C541-88A3-AA4E5AE16712}"/>
              </a:ext>
            </a:extLst>
          </p:cNvPr>
          <p:cNvGrpSpPr/>
          <p:nvPr/>
        </p:nvGrpSpPr>
        <p:grpSpPr>
          <a:xfrm>
            <a:off x="170459" y="1876095"/>
            <a:ext cx="244805" cy="244805"/>
            <a:chOff x="959671" y="2044762"/>
            <a:chExt cx="244805" cy="244805"/>
          </a:xfrm>
        </p:grpSpPr>
        <p:sp>
          <p:nvSpPr>
            <p:cNvPr id="322" name="Ellipse 321">
              <a:extLst>
                <a:ext uri="{FF2B5EF4-FFF2-40B4-BE49-F238E27FC236}">
                  <a16:creationId xmlns:a16="http://schemas.microsoft.com/office/drawing/2014/main" id="{CE487AB5-EBB7-ED44-BCF9-922289A8E758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3" name="object 19">
              <a:extLst>
                <a:ext uri="{FF2B5EF4-FFF2-40B4-BE49-F238E27FC236}">
                  <a16:creationId xmlns:a16="http://schemas.microsoft.com/office/drawing/2014/main" id="{EDA42AB3-831C-2744-A499-DD1EAF9414B1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4" name="Groupe 323">
            <a:extLst>
              <a:ext uri="{FF2B5EF4-FFF2-40B4-BE49-F238E27FC236}">
                <a16:creationId xmlns:a16="http://schemas.microsoft.com/office/drawing/2014/main" id="{4AAE7502-CAEC-004C-82C6-D5C7E21C9A3A}"/>
              </a:ext>
            </a:extLst>
          </p:cNvPr>
          <p:cNvGrpSpPr/>
          <p:nvPr/>
        </p:nvGrpSpPr>
        <p:grpSpPr>
          <a:xfrm>
            <a:off x="1450464" y="1876095"/>
            <a:ext cx="244805" cy="244805"/>
            <a:chOff x="959671" y="2044762"/>
            <a:chExt cx="244805" cy="244805"/>
          </a:xfrm>
        </p:grpSpPr>
        <p:sp>
          <p:nvSpPr>
            <p:cNvPr id="325" name="Ellipse 324">
              <a:extLst>
                <a:ext uri="{FF2B5EF4-FFF2-40B4-BE49-F238E27FC236}">
                  <a16:creationId xmlns:a16="http://schemas.microsoft.com/office/drawing/2014/main" id="{BA9C6F27-A1E8-C14C-89A2-B18ACC30D846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6" name="object 19">
              <a:extLst>
                <a:ext uri="{FF2B5EF4-FFF2-40B4-BE49-F238E27FC236}">
                  <a16:creationId xmlns:a16="http://schemas.microsoft.com/office/drawing/2014/main" id="{55B76062-F62A-8046-A153-A93D902BB6CA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7" name="Groupe 326">
            <a:extLst>
              <a:ext uri="{FF2B5EF4-FFF2-40B4-BE49-F238E27FC236}">
                <a16:creationId xmlns:a16="http://schemas.microsoft.com/office/drawing/2014/main" id="{A52875BF-B44F-DF41-9A05-366AF91DA9CF}"/>
              </a:ext>
            </a:extLst>
          </p:cNvPr>
          <p:cNvGrpSpPr/>
          <p:nvPr/>
        </p:nvGrpSpPr>
        <p:grpSpPr>
          <a:xfrm>
            <a:off x="2317750" y="1876095"/>
            <a:ext cx="244805" cy="244805"/>
            <a:chOff x="959671" y="2044762"/>
            <a:chExt cx="244805" cy="244805"/>
          </a:xfrm>
        </p:grpSpPr>
        <p:sp>
          <p:nvSpPr>
            <p:cNvPr id="328" name="Ellipse 327">
              <a:extLst>
                <a:ext uri="{FF2B5EF4-FFF2-40B4-BE49-F238E27FC236}">
                  <a16:creationId xmlns:a16="http://schemas.microsoft.com/office/drawing/2014/main" id="{A42A0997-F8BC-5541-869D-257DAE978DB2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9" name="object 19">
              <a:extLst>
                <a:ext uri="{FF2B5EF4-FFF2-40B4-BE49-F238E27FC236}">
                  <a16:creationId xmlns:a16="http://schemas.microsoft.com/office/drawing/2014/main" id="{31B65878-CD5C-3342-A3C2-2D364CE962E5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0" name="Groupe 329">
            <a:extLst>
              <a:ext uri="{FF2B5EF4-FFF2-40B4-BE49-F238E27FC236}">
                <a16:creationId xmlns:a16="http://schemas.microsoft.com/office/drawing/2014/main" id="{BA0B2F57-B274-2840-97CC-82CCF5F98A61}"/>
              </a:ext>
            </a:extLst>
          </p:cNvPr>
          <p:cNvGrpSpPr/>
          <p:nvPr/>
        </p:nvGrpSpPr>
        <p:grpSpPr>
          <a:xfrm>
            <a:off x="170459" y="2866084"/>
            <a:ext cx="244805" cy="244805"/>
            <a:chOff x="959671" y="2044762"/>
            <a:chExt cx="244805" cy="244805"/>
          </a:xfrm>
        </p:grpSpPr>
        <p:sp>
          <p:nvSpPr>
            <p:cNvPr id="331" name="Ellipse 330">
              <a:extLst>
                <a:ext uri="{FF2B5EF4-FFF2-40B4-BE49-F238E27FC236}">
                  <a16:creationId xmlns:a16="http://schemas.microsoft.com/office/drawing/2014/main" id="{A17306E2-00B2-434B-A51F-74584B8EAE64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2" name="object 19">
              <a:extLst>
                <a:ext uri="{FF2B5EF4-FFF2-40B4-BE49-F238E27FC236}">
                  <a16:creationId xmlns:a16="http://schemas.microsoft.com/office/drawing/2014/main" id="{D70D88C6-EE24-4042-A2AE-81EB26332DD9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3" name="Groupe 332">
            <a:extLst>
              <a:ext uri="{FF2B5EF4-FFF2-40B4-BE49-F238E27FC236}">
                <a16:creationId xmlns:a16="http://schemas.microsoft.com/office/drawing/2014/main" id="{219DBA2D-2162-FA46-8EF2-8F09AEDC6F57}"/>
              </a:ext>
            </a:extLst>
          </p:cNvPr>
          <p:cNvGrpSpPr/>
          <p:nvPr/>
        </p:nvGrpSpPr>
        <p:grpSpPr>
          <a:xfrm>
            <a:off x="1149710" y="2866084"/>
            <a:ext cx="244805" cy="244805"/>
            <a:chOff x="959671" y="2044762"/>
            <a:chExt cx="244805" cy="244805"/>
          </a:xfrm>
        </p:grpSpPr>
        <p:sp>
          <p:nvSpPr>
            <p:cNvPr id="334" name="Ellipse 333">
              <a:extLst>
                <a:ext uri="{FF2B5EF4-FFF2-40B4-BE49-F238E27FC236}">
                  <a16:creationId xmlns:a16="http://schemas.microsoft.com/office/drawing/2014/main" id="{8B0A4C7A-019C-4C4B-B75F-44D4572D11A6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5" name="object 19">
              <a:extLst>
                <a:ext uri="{FF2B5EF4-FFF2-40B4-BE49-F238E27FC236}">
                  <a16:creationId xmlns:a16="http://schemas.microsoft.com/office/drawing/2014/main" id="{9A8770F7-37F7-0E42-B1D0-9E37C8BB91ED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6" name="Groupe 335">
            <a:extLst>
              <a:ext uri="{FF2B5EF4-FFF2-40B4-BE49-F238E27FC236}">
                <a16:creationId xmlns:a16="http://schemas.microsoft.com/office/drawing/2014/main" id="{85DFA812-38DD-4A4C-87AC-89EEF1D7030E}"/>
              </a:ext>
            </a:extLst>
          </p:cNvPr>
          <p:cNvGrpSpPr/>
          <p:nvPr/>
        </p:nvGrpSpPr>
        <p:grpSpPr>
          <a:xfrm>
            <a:off x="2880534" y="2866084"/>
            <a:ext cx="244805" cy="244805"/>
            <a:chOff x="959671" y="2044762"/>
            <a:chExt cx="244805" cy="244805"/>
          </a:xfrm>
        </p:grpSpPr>
        <p:sp>
          <p:nvSpPr>
            <p:cNvPr id="337" name="Ellipse 336">
              <a:extLst>
                <a:ext uri="{FF2B5EF4-FFF2-40B4-BE49-F238E27FC236}">
                  <a16:creationId xmlns:a16="http://schemas.microsoft.com/office/drawing/2014/main" id="{445B498E-E956-CE41-95E4-9DA6458DF0C5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8" name="object 19">
              <a:extLst>
                <a:ext uri="{FF2B5EF4-FFF2-40B4-BE49-F238E27FC236}">
                  <a16:creationId xmlns:a16="http://schemas.microsoft.com/office/drawing/2014/main" id="{0A503371-56EF-1F49-9C3F-310D71FF4F6E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9" name="Groupe 338">
            <a:extLst>
              <a:ext uri="{FF2B5EF4-FFF2-40B4-BE49-F238E27FC236}">
                <a16:creationId xmlns:a16="http://schemas.microsoft.com/office/drawing/2014/main" id="{B8D3A4FE-BA39-3F46-9B8F-15DA97D13D4B}"/>
              </a:ext>
            </a:extLst>
          </p:cNvPr>
          <p:cNvGrpSpPr/>
          <p:nvPr/>
        </p:nvGrpSpPr>
        <p:grpSpPr>
          <a:xfrm>
            <a:off x="215918" y="3923156"/>
            <a:ext cx="244805" cy="244805"/>
            <a:chOff x="959671" y="2044762"/>
            <a:chExt cx="244805" cy="244805"/>
          </a:xfrm>
        </p:grpSpPr>
        <p:sp>
          <p:nvSpPr>
            <p:cNvPr id="340" name="Ellipse 339">
              <a:extLst>
                <a:ext uri="{FF2B5EF4-FFF2-40B4-BE49-F238E27FC236}">
                  <a16:creationId xmlns:a16="http://schemas.microsoft.com/office/drawing/2014/main" id="{A84D74E2-7576-9E4B-9E6C-F42CFA213781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1" name="object 19">
              <a:extLst>
                <a:ext uri="{FF2B5EF4-FFF2-40B4-BE49-F238E27FC236}">
                  <a16:creationId xmlns:a16="http://schemas.microsoft.com/office/drawing/2014/main" id="{4FA36D32-ACAA-B84D-A982-2952722F87D2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2" name="Groupe 341">
            <a:extLst>
              <a:ext uri="{FF2B5EF4-FFF2-40B4-BE49-F238E27FC236}">
                <a16:creationId xmlns:a16="http://schemas.microsoft.com/office/drawing/2014/main" id="{7DDF57A7-B0A7-2241-9667-D23AD9E9583A}"/>
              </a:ext>
            </a:extLst>
          </p:cNvPr>
          <p:cNvGrpSpPr/>
          <p:nvPr/>
        </p:nvGrpSpPr>
        <p:grpSpPr>
          <a:xfrm>
            <a:off x="1538879" y="3923156"/>
            <a:ext cx="244805" cy="244805"/>
            <a:chOff x="959671" y="2044762"/>
            <a:chExt cx="244805" cy="244805"/>
          </a:xfrm>
        </p:grpSpPr>
        <p:sp>
          <p:nvSpPr>
            <p:cNvPr id="343" name="Ellipse 342">
              <a:extLst>
                <a:ext uri="{FF2B5EF4-FFF2-40B4-BE49-F238E27FC236}">
                  <a16:creationId xmlns:a16="http://schemas.microsoft.com/office/drawing/2014/main" id="{C66E14FD-9AFA-E04F-8742-112E01C1548B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4" name="object 19">
              <a:extLst>
                <a:ext uri="{FF2B5EF4-FFF2-40B4-BE49-F238E27FC236}">
                  <a16:creationId xmlns:a16="http://schemas.microsoft.com/office/drawing/2014/main" id="{298FAAC5-B9A5-C74B-BC48-CFA0126D7410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5" name="Groupe 344">
            <a:extLst>
              <a:ext uri="{FF2B5EF4-FFF2-40B4-BE49-F238E27FC236}">
                <a16:creationId xmlns:a16="http://schemas.microsoft.com/office/drawing/2014/main" id="{AD52694E-E8E9-A946-A0E3-C2F7095E1F9A}"/>
              </a:ext>
            </a:extLst>
          </p:cNvPr>
          <p:cNvGrpSpPr/>
          <p:nvPr/>
        </p:nvGrpSpPr>
        <p:grpSpPr>
          <a:xfrm>
            <a:off x="2880534" y="3923156"/>
            <a:ext cx="244805" cy="244805"/>
            <a:chOff x="959671" y="2044762"/>
            <a:chExt cx="244805" cy="244805"/>
          </a:xfrm>
        </p:grpSpPr>
        <p:sp>
          <p:nvSpPr>
            <p:cNvPr id="346" name="Ellipse 345">
              <a:extLst>
                <a:ext uri="{FF2B5EF4-FFF2-40B4-BE49-F238E27FC236}">
                  <a16:creationId xmlns:a16="http://schemas.microsoft.com/office/drawing/2014/main" id="{D9D936F9-E73B-0B43-8D0E-8CD41466FC2B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7" name="object 19">
              <a:extLst>
                <a:ext uri="{FF2B5EF4-FFF2-40B4-BE49-F238E27FC236}">
                  <a16:creationId xmlns:a16="http://schemas.microsoft.com/office/drawing/2014/main" id="{8302CDF9-941C-2944-8AC9-F4A308B178E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48" name="Image 347">
            <a:extLst>
              <a:ext uri="{FF2B5EF4-FFF2-40B4-BE49-F238E27FC236}">
                <a16:creationId xmlns:a16="http://schemas.microsoft.com/office/drawing/2014/main" id="{2D3FF2DE-81D4-3843-A284-A143E9C1D15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9" y="4683300"/>
            <a:ext cx="1048412" cy="813836"/>
          </a:xfrm>
          <a:prstGeom prst="rect">
            <a:avLst/>
          </a:prstGeom>
        </p:spPr>
      </p:pic>
      <p:pic>
        <p:nvPicPr>
          <p:cNvPr id="349" name="Image 348">
            <a:extLst>
              <a:ext uri="{FF2B5EF4-FFF2-40B4-BE49-F238E27FC236}">
                <a16:creationId xmlns:a16="http://schemas.microsoft.com/office/drawing/2014/main" id="{E661EB40-F48B-544A-AF73-5F1E91DFB1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20" y="4985171"/>
            <a:ext cx="433984" cy="433984"/>
          </a:xfrm>
          <a:prstGeom prst="rect">
            <a:avLst/>
          </a:prstGeom>
        </p:spPr>
      </p:pic>
      <p:pic>
        <p:nvPicPr>
          <p:cNvPr id="350" name="Image 349">
            <a:extLst>
              <a:ext uri="{FF2B5EF4-FFF2-40B4-BE49-F238E27FC236}">
                <a16:creationId xmlns:a16="http://schemas.microsoft.com/office/drawing/2014/main" id="{3596CB96-0D22-624C-A4EB-56309F9E66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96" y="983645"/>
            <a:ext cx="358327" cy="3819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8627" y="1101707"/>
            <a:ext cx="3455670" cy="0"/>
          </a:xfrm>
          <a:custGeom>
            <a:avLst/>
            <a:gdLst/>
            <a:ahLst/>
            <a:cxnLst/>
            <a:rect l="l" t="t" r="r" b="b"/>
            <a:pathLst>
              <a:path w="3455670">
                <a:moveTo>
                  <a:pt x="0" y="0"/>
                </a:moveTo>
                <a:lnTo>
                  <a:pt x="3455174" y="0"/>
                </a:lnTo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099" y="127138"/>
            <a:ext cx="2613025" cy="4851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sz="1600" dirty="0"/>
              <a:t>Travaux sur</a:t>
            </a:r>
            <a:r>
              <a:rPr sz="1600" spc="5" dirty="0"/>
              <a:t> </a:t>
            </a:r>
            <a:r>
              <a:rPr sz="1600" spc="-10" dirty="0"/>
              <a:t>systèmes </a:t>
            </a:r>
            <a:r>
              <a:rPr sz="1600" dirty="0"/>
              <a:t>électriques</a:t>
            </a:r>
            <a:r>
              <a:rPr sz="1600" spc="215" dirty="0"/>
              <a:t> </a:t>
            </a:r>
            <a:r>
              <a:rPr sz="1600" dirty="0"/>
              <a:t>dé-</a:t>
            </a:r>
            <a:r>
              <a:rPr sz="1600" spc="-10" dirty="0"/>
              <a:t>énergisés</a:t>
            </a:r>
            <a:endParaRPr sz="1600"/>
          </a:p>
        </p:txBody>
      </p:sp>
      <p:sp>
        <p:nvSpPr>
          <p:cNvPr id="4" name="object 4"/>
          <p:cNvSpPr txBox="1"/>
          <p:nvPr/>
        </p:nvSpPr>
        <p:spPr>
          <a:xfrm>
            <a:off x="275927" y="658407"/>
            <a:ext cx="3487420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1795" algn="l"/>
                <a:tab pos="1811655" algn="l"/>
                <a:tab pos="272288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Lieu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Date</a:t>
            </a:r>
            <a:r>
              <a:rPr sz="850" spc="31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2105660" algn="l"/>
                <a:tab pos="347408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 observée</a:t>
            </a:r>
            <a:r>
              <a:rPr sz="850" spc="1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spc="50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N° permis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5485" y="200851"/>
            <a:ext cx="107314" cy="33274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Juin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 rot="19920000">
            <a:off x="285461" y="1233698"/>
            <a:ext cx="201631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OUI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8" name="object 8"/>
          <p:cNvSpPr txBox="1"/>
          <p:nvPr/>
        </p:nvSpPr>
        <p:spPr>
          <a:xfrm rot="19920000">
            <a:off x="559525" y="1223511"/>
            <a:ext cx="241140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NON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9" name="object 9"/>
          <p:cNvSpPr txBox="1"/>
          <p:nvPr/>
        </p:nvSpPr>
        <p:spPr>
          <a:xfrm rot="19920000">
            <a:off x="846232" y="1235693"/>
            <a:ext cx="19425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60" dirty="0">
                <a:solidFill>
                  <a:srgbClr val="E30513"/>
                </a:solidFill>
                <a:latin typeface="Gotham Rounded"/>
                <a:cs typeface="Gotham Rounded"/>
              </a:rPr>
              <a:t>N/A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6805" y="4828040"/>
            <a:ext cx="3650615" cy="188595"/>
          </a:xfrm>
          <a:custGeom>
            <a:avLst/>
            <a:gdLst/>
            <a:ahLst/>
            <a:cxnLst/>
            <a:rect l="l" t="t" r="r" b="b"/>
            <a:pathLst>
              <a:path w="3650615" h="188595">
                <a:moveTo>
                  <a:pt x="94056" y="0"/>
                </a:moveTo>
                <a:lnTo>
                  <a:pt x="57446" y="7391"/>
                </a:lnTo>
                <a:lnTo>
                  <a:pt x="27549" y="27549"/>
                </a:lnTo>
                <a:lnTo>
                  <a:pt x="7391" y="57446"/>
                </a:lnTo>
                <a:lnTo>
                  <a:pt x="0" y="94056"/>
                </a:lnTo>
                <a:lnTo>
                  <a:pt x="7391" y="130673"/>
                </a:lnTo>
                <a:lnTo>
                  <a:pt x="27549" y="160574"/>
                </a:lnTo>
                <a:lnTo>
                  <a:pt x="57446" y="180733"/>
                </a:lnTo>
                <a:lnTo>
                  <a:pt x="94056" y="188125"/>
                </a:lnTo>
                <a:lnTo>
                  <a:pt x="3556330" y="188125"/>
                </a:lnTo>
                <a:lnTo>
                  <a:pt x="3592947" y="180733"/>
                </a:lnTo>
                <a:lnTo>
                  <a:pt x="3622848" y="160574"/>
                </a:lnTo>
                <a:lnTo>
                  <a:pt x="3643007" y="130673"/>
                </a:lnTo>
                <a:lnTo>
                  <a:pt x="3650399" y="94056"/>
                </a:lnTo>
                <a:lnTo>
                  <a:pt x="3643007" y="57446"/>
                </a:lnTo>
                <a:lnTo>
                  <a:pt x="3622848" y="27549"/>
                </a:lnTo>
                <a:lnTo>
                  <a:pt x="3592947" y="7391"/>
                </a:lnTo>
                <a:lnTo>
                  <a:pt x="3556330" y="0"/>
                </a:lnTo>
                <a:lnTo>
                  <a:pt x="94056" y="0"/>
                </a:lnTo>
                <a:close/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5927" y="5322547"/>
            <a:ext cx="166751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Nom</a:t>
            </a:r>
            <a:r>
              <a:rPr sz="850" spc="24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927" y="4847742"/>
            <a:ext cx="3481070" cy="426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  <a:tabLst>
                <a:tab pos="2583180" algn="l"/>
                <a:tab pos="3121660" algn="l"/>
                <a:tab pos="3357879" algn="l"/>
              </a:tabLst>
            </a:pP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Taux de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conformité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(Nb OUI/points applicables)</a:t>
            </a:r>
            <a:r>
              <a:rPr sz="800" spc="-9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: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%)</a:t>
            </a:r>
            <a:endParaRPr sz="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40169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Commentaires</a:t>
            </a:r>
            <a:r>
              <a:rPr sz="850" spc="12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1067" y="5258317"/>
            <a:ext cx="1609725" cy="41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  <a:tabLst>
                <a:tab pos="159639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</a:t>
            </a:r>
            <a:r>
              <a:rPr sz="850" spc="22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 Signature</a:t>
            </a:r>
            <a:r>
              <a:rPr sz="850" spc="25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6804" y="2072513"/>
            <a:ext cx="3650615" cy="530860"/>
          </a:xfrm>
          <a:custGeom>
            <a:avLst/>
            <a:gdLst/>
            <a:ahLst/>
            <a:cxnLst/>
            <a:rect l="l" t="t" r="r" b="b"/>
            <a:pathLst>
              <a:path w="3650615" h="530860">
                <a:moveTo>
                  <a:pt x="3385248" y="0"/>
                </a:moveTo>
                <a:lnTo>
                  <a:pt x="265137" y="0"/>
                </a:lnTo>
                <a:lnTo>
                  <a:pt x="217479" y="4271"/>
                </a:lnTo>
                <a:lnTo>
                  <a:pt x="172622" y="16587"/>
                </a:lnTo>
                <a:lnTo>
                  <a:pt x="131318" y="36199"/>
                </a:lnTo>
                <a:lnTo>
                  <a:pt x="94313" y="62357"/>
                </a:lnTo>
                <a:lnTo>
                  <a:pt x="62357" y="94313"/>
                </a:lnTo>
                <a:lnTo>
                  <a:pt x="36199" y="131318"/>
                </a:lnTo>
                <a:lnTo>
                  <a:pt x="16587" y="172622"/>
                </a:lnTo>
                <a:lnTo>
                  <a:pt x="4271" y="217479"/>
                </a:lnTo>
                <a:lnTo>
                  <a:pt x="0" y="265137"/>
                </a:lnTo>
                <a:lnTo>
                  <a:pt x="4271" y="312800"/>
                </a:lnTo>
                <a:lnTo>
                  <a:pt x="16587" y="357659"/>
                </a:lnTo>
                <a:lnTo>
                  <a:pt x="36199" y="398966"/>
                </a:lnTo>
                <a:lnTo>
                  <a:pt x="62357" y="435973"/>
                </a:lnTo>
                <a:lnTo>
                  <a:pt x="94313" y="467930"/>
                </a:lnTo>
                <a:lnTo>
                  <a:pt x="131318" y="494088"/>
                </a:lnTo>
                <a:lnTo>
                  <a:pt x="172622" y="513700"/>
                </a:lnTo>
                <a:lnTo>
                  <a:pt x="217479" y="526016"/>
                </a:lnTo>
                <a:lnTo>
                  <a:pt x="265137" y="530288"/>
                </a:lnTo>
                <a:lnTo>
                  <a:pt x="3385248" y="530288"/>
                </a:lnTo>
                <a:lnTo>
                  <a:pt x="3432910" y="526016"/>
                </a:lnTo>
                <a:lnTo>
                  <a:pt x="3477770" y="513700"/>
                </a:lnTo>
                <a:lnTo>
                  <a:pt x="3519077" y="494088"/>
                </a:lnTo>
                <a:lnTo>
                  <a:pt x="3556083" y="467930"/>
                </a:lnTo>
                <a:lnTo>
                  <a:pt x="3588040" y="435973"/>
                </a:lnTo>
                <a:lnTo>
                  <a:pt x="3614199" y="398966"/>
                </a:lnTo>
                <a:lnTo>
                  <a:pt x="3633811" y="357659"/>
                </a:lnTo>
                <a:lnTo>
                  <a:pt x="3646127" y="312800"/>
                </a:lnTo>
                <a:lnTo>
                  <a:pt x="3650399" y="265137"/>
                </a:lnTo>
                <a:lnTo>
                  <a:pt x="3646127" y="217479"/>
                </a:lnTo>
                <a:lnTo>
                  <a:pt x="3633811" y="172622"/>
                </a:lnTo>
                <a:lnTo>
                  <a:pt x="3614199" y="131317"/>
                </a:lnTo>
                <a:lnTo>
                  <a:pt x="3588040" y="94313"/>
                </a:lnTo>
                <a:lnTo>
                  <a:pt x="3556083" y="62357"/>
                </a:lnTo>
                <a:lnTo>
                  <a:pt x="3519077" y="36199"/>
                </a:lnTo>
                <a:lnTo>
                  <a:pt x="3477770" y="16587"/>
                </a:lnTo>
                <a:lnTo>
                  <a:pt x="3432910" y="4271"/>
                </a:lnTo>
                <a:lnTo>
                  <a:pt x="3385248" y="0"/>
                </a:lnTo>
                <a:close/>
              </a:path>
            </a:pathLst>
          </a:custGeom>
          <a:solidFill>
            <a:srgbClr val="EAF6F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76803" y="1414884"/>
            <a:ext cx="3650615" cy="237490"/>
            <a:chOff x="176803" y="1414884"/>
            <a:chExt cx="3650615" cy="237490"/>
          </a:xfrm>
        </p:grpSpPr>
        <p:sp>
          <p:nvSpPr>
            <p:cNvPr id="16" name="object 16"/>
            <p:cNvSpPr/>
            <p:nvPr/>
          </p:nvSpPr>
          <p:spPr>
            <a:xfrm>
              <a:off x="176803" y="1414884"/>
              <a:ext cx="3650615" cy="237490"/>
            </a:xfrm>
            <a:custGeom>
              <a:avLst/>
              <a:gdLst/>
              <a:ahLst/>
              <a:cxnLst/>
              <a:rect l="l" t="t" r="r" b="b"/>
              <a:pathLst>
                <a:path w="3650615" h="237489">
                  <a:moveTo>
                    <a:pt x="3531946" y="0"/>
                  </a:moveTo>
                  <a:lnTo>
                    <a:pt x="118452" y="0"/>
                  </a:lnTo>
                  <a:lnTo>
                    <a:pt x="72346" y="9308"/>
                  </a:lnTo>
                  <a:lnTo>
                    <a:pt x="34694" y="34694"/>
                  </a:lnTo>
                  <a:lnTo>
                    <a:pt x="9308" y="72346"/>
                  </a:lnTo>
                  <a:lnTo>
                    <a:pt x="0" y="118452"/>
                  </a:lnTo>
                  <a:lnTo>
                    <a:pt x="9308" y="164564"/>
                  </a:lnTo>
                  <a:lnTo>
                    <a:pt x="34694" y="202215"/>
                  </a:lnTo>
                  <a:lnTo>
                    <a:pt x="72346" y="227598"/>
                  </a:lnTo>
                  <a:lnTo>
                    <a:pt x="118452" y="236905"/>
                  </a:lnTo>
                  <a:lnTo>
                    <a:pt x="3531946" y="236905"/>
                  </a:lnTo>
                  <a:lnTo>
                    <a:pt x="3578052" y="227598"/>
                  </a:lnTo>
                  <a:lnTo>
                    <a:pt x="3615704" y="202215"/>
                  </a:lnTo>
                  <a:lnTo>
                    <a:pt x="3641090" y="164564"/>
                  </a:lnTo>
                  <a:lnTo>
                    <a:pt x="3650399" y="118452"/>
                  </a:lnTo>
                  <a:lnTo>
                    <a:pt x="3641090" y="72346"/>
                  </a:lnTo>
                  <a:lnTo>
                    <a:pt x="3615704" y="34694"/>
                  </a:lnTo>
                  <a:lnTo>
                    <a:pt x="3578052" y="9308"/>
                  </a:lnTo>
                  <a:lnTo>
                    <a:pt x="353194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1452338"/>
              <a:ext cx="162001" cy="16200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1452338"/>
              <a:ext cx="162001" cy="16200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1452338"/>
              <a:ext cx="162001" cy="162001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3484369"/>
            <a:ext cx="162001" cy="16200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3484369"/>
            <a:ext cx="162001" cy="16200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3484369"/>
            <a:ext cx="162001" cy="162001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4214262"/>
            <a:ext cx="162001" cy="16200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4214262"/>
            <a:ext cx="162001" cy="162001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4214262"/>
            <a:ext cx="162001" cy="162001"/>
          </a:xfrm>
          <a:prstGeom prst="rect">
            <a:avLst/>
          </a:prstGeom>
        </p:spPr>
      </p:pic>
      <p:grpSp>
        <p:nvGrpSpPr>
          <p:cNvPr id="26" name="object 26"/>
          <p:cNvGrpSpPr/>
          <p:nvPr/>
        </p:nvGrpSpPr>
        <p:grpSpPr>
          <a:xfrm>
            <a:off x="176797" y="4447195"/>
            <a:ext cx="3650615" cy="288290"/>
            <a:chOff x="176797" y="4447195"/>
            <a:chExt cx="3650615" cy="288290"/>
          </a:xfrm>
        </p:grpSpPr>
        <p:sp>
          <p:nvSpPr>
            <p:cNvPr id="27" name="object 27"/>
            <p:cNvSpPr/>
            <p:nvPr/>
          </p:nvSpPr>
          <p:spPr>
            <a:xfrm>
              <a:off x="176797" y="4447195"/>
              <a:ext cx="3650615" cy="288290"/>
            </a:xfrm>
            <a:custGeom>
              <a:avLst/>
              <a:gdLst/>
              <a:ahLst/>
              <a:cxnLst/>
              <a:rect l="l" t="t" r="r" b="b"/>
              <a:pathLst>
                <a:path w="3650615" h="288289">
                  <a:moveTo>
                    <a:pt x="3506406" y="0"/>
                  </a:moveTo>
                  <a:lnTo>
                    <a:pt x="143992" y="0"/>
                  </a:lnTo>
                  <a:lnTo>
                    <a:pt x="98478" y="7340"/>
                  </a:lnTo>
                  <a:lnTo>
                    <a:pt x="58951" y="27781"/>
                  </a:lnTo>
                  <a:lnTo>
                    <a:pt x="27781" y="58951"/>
                  </a:lnTo>
                  <a:lnTo>
                    <a:pt x="7340" y="98478"/>
                  </a:lnTo>
                  <a:lnTo>
                    <a:pt x="0" y="143992"/>
                  </a:lnTo>
                  <a:lnTo>
                    <a:pt x="7340" y="189506"/>
                  </a:lnTo>
                  <a:lnTo>
                    <a:pt x="27781" y="229033"/>
                  </a:lnTo>
                  <a:lnTo>
                    <a:pt x="58951" y="260203"/>
                  </a:lnTo>
                  <a:lnTo>
                    <a:pt x="98478" y="280644"/>
                  </a:lnTo>
                  <a:lnTo>
                    <a:pt x="143992" y="287985"/>
                  </a:lnTo>
                  <a:lnTo>
                    <a:pt x="3506406" y="287985"/>
                  </a:lnTo>
                  <a:lnTo>
                    <a:pt x="3551920" y="280644"/>
                  </a:lnTo>
                  <a:lnTo>
                    <a:pt x="3591447" y="260203"/>
                  </a:lnTo>
                  <a:lnTo>
                    <a:pt x="3622617" y="229033"/>
                  </a:lnTo>
                  <a:lnTo>
                    <a:pt x="3643058" y="189506"/>
                  </a:lnTo>
                  <a:lnTo>
                    <a:pt x="3650399" y="143992"/>
                  </a:lnTo>
                  <a:lnTo>
                    <a:pt x="3643058" y="98478"/>
                  </a:lnTo>
                  <a:lnTo>
                    <a:pt x="3622617" y="58951"/>
                  </a:lnTo>
                  <a:lnTo>
                    <a:pt x="3591447" y="27781"/>
                  </a:lnTo>
                  <a:lnTo>
                    <a:pt x="3551920" y="7340"/>
                  </a:lnTo>
                  <a:lnTo>
                    <a:pt x="3506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4507908"/>
              <a:ext cx="162001" cy="16200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4507908"/>
              <a:ext cx="162001" cy="16200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4507908"/>
              <a:ext cx="162001" cy="162001"/>
            </a:xfrm>
            <a:prstGeom prst="rect">
              <a:avLst/>
            </a:prstGeom>
          </p:spPr>
        </p:pic>
      </p:grpSp>
      <p:pic>
        <p:nvPicPr>
          <p:cNvPr id="31" name="object 3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2658472"/>
            <a:ext cx="162001" cy="162001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2658472"/>
            <a:ext cx="162001" cy="1620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2658472"/>
            <a:ext cx="162001" cy="162001"/>
          </a:xfrm>
          <a:prstGeom prst="rect">
            <a:avLst/>
          </a:prstGeom>
        </p:spPr>
      </p:pic>
      <p:grpSp>
        <p:nvGrpSpPr>
          <p:cNvPr id="34" name="object 34"/>
          <p:cNvGrpSpPr/>
          <p:nvPr/>
        </p:nvGrpSpPr>
        <p:grpSpPr>
          <a:xfrm>
            <a:off x="176803" y="2897492"/>
            <a:ext cx="3650615" cy="511809"/>
            <a:chOff x="176803" y="2897492"/>
            <a:chExt cx="3650615" cy="511809"/>
          </a:xfrm>
        </p:grpSpPr>
        <p:sp>
          <p:nvSpPr>
            <p:cNvPr id="35" name="object 35"/>
            <p:cNvSpPr/>
            <p:nvPr/>
          </p:nvSpPr>
          <p:spPr>
            <a:xfrm>
              <a:off x="176803" y="2897492"/>
              <a:ext cx="3650615" cy="511809"/>
            </a:xfrm>
            <a:custGeom>
              <a:avLst/>
              <a:gdLst/>
              <a:ahLst/>
              <a:cxnLst/>
              <a:rect l="l" t="t" r="r" b="b"/>
              <a:pathLst>
                <a:path w="3650615" h="511810">
                  <a:moveTo>
                    <a:pt x="3443401" y="0"/>
                  </a:moveTo>
                  <a:lnTo>
                    <a:pt x="206997" y="0"/>
                  </a:lnTo>
                  <a:lnTo>
                    <a:pt x="159533" y="10944"/>
                  </a:lnTo>
                  <a:lnTo>
                    <a:pt x="115963" y="30169"/>
                  </a:lnTo>
                  <a:lnTo>
                    <a:pt x="77529" y="56431"/>
                  </a:lnTo>
                  <a:lnTo>
                    <a:pt x="45473" y="88488"/>
                  </a:lnTo>
                  <a:lnTo>
                    <a:pt x="21038" y="125097"/>
                  </a:lnTo>
                  <a:lnTo>
                    <a:pt x="5466" y="165014"/>
                  </a:lnTo>
                  <a:lnTo>
                    <a:pt x="0" y="206997"/>
                  </a:lnTo>
                  <a:lnTo>
                    <a:pt x="0" y="304203"/>
                  </a:lnTo>
                  <a:lnTo>
                    <a:pt x="10943" y="351666"/>
                  </a:lnTo>
                  <a:lnTo>
                    <a:pt x="30167" y="395236"/>
                  </a:lnTo>
                  <a:lnTo>
                    <a:pt x="56427" y="433671"/>
                  </a:lnTo>
                  <a:lnTo>
                    <a:pt x="88483" y="465726"/>
                  </a:lnTo>
                  <a:lnTo>
                    <a:pt x="125091" y="490161"/>
                  </a:lnTo>
                  <a:lnTo>
                    <a:pt x="165010" y="505733"/>
                  </a:lnTo>
                  <a:lnTo>
                    <a:pt x="206997" y="511200"/>
                  </a:lnTo>
                  <a:lnTo>
                    <a:pt x="3443401" y="511200"/>
                  </a:lnTo>
                  <a:lnTo>
                    <a:pt x="3490861" y="500255"/>
                  </a:lnTo>
                  <a:lnTo>
                    <a:pt x="3534430" y="481030"/>
                  </a:lnTo>
                  <a:lnTo>
                    <a:pt x="3572864" y="454768"/>
                  </a:lnTo>
                  <a:lnTo>
                    <a:pt x="3604921" y="422711"/>
                  </a:lnTo>
                  <a:lnTo>
                    <a:pt x="3629358" y="386102"/>
                  </a:lnTo>
                  <a:lnTo>
                    <a:pt x="3644931" y="346185"/>
                  </a:lnTo>
                  <a:lnTo>
                    <a:pt x="3650399" y="304203"/>
                  </a:lnTo>
                  <a:lnTo>
                    <a:pt x="3650399" y="206997"/>
                  </a:lnTo>
                  <a:lnTo>
                    <a:pt x="3639454" y="159533"/>
                  </a:lnTo>
                  <a:lnTo>
                    <a:pt x="3620229" y="115963"/>
                  </a:lnTo>
                  <a:lnTo>
                    <a:pt x="3593967" y="77529"/>
                  </a:lnTo>
                  <a:lnTo>
                    <a:pt x="3561910" y="45473"/>
                  </a:lnTo>
                  <a:lnTo>
                    <a:pt x="3525301" y="21038"/>
                  </a:lnTo>
                  <a:lnTo>
                    <a:pt x="3485384" y="5466"/>
                  </a:lnTo>
                  <a:lnTo>
                    <a:pt x="3443401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3060933"/>
              <a:ext cx="162001" cy="16200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3060933"/>
              <a:ext cx="162001" cy="16200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3060933"/>
              <a:ext cx="162001" cy="162001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1057095" y="2633637"/>
            <a:ext cx="1308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4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61741" y="3036100"/>
            <a:ext cx="121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5</a:t>
            </a:r>
            <a:endParaRPr sz="1200">
              <a:latin typeface="Gotham Rounded"/>
              <a:cs typeface="Gotham Rounded"/>
            </a:endParaRPr>
          </a:p>
        </p:txBody>
      </p:sp>
      <p:pic>
        <p:nvPicPr>
          <p:cNvPr id="41" name="object 4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1784409"/>
            <a:ext cx="162001" cy="162001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1784409"/>
            <a:ext cx="162001" cy="162001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1784409"/>
            <a:ext cx="162001" cy="162001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1062125" y="1427503"/>
            <a:ext cx="120650" cy="540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1</a:t>
            </a:r>
            <a:endParaRPr sz="12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2</a:t>
            </a:r>
            <a:endParaRPr sz="1200">
              <a:latin typeface="Gotham Rounded"/>
              <a:cs typeface="Gotham Rounded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85452" y="2237973"/>
            <a:ext cx="640080" cy="162560"/>
            <a:chOff x="285452" y="2237973"/>
            <a:chExt cx="640080" cy="162560"/>
          </a:xfrm>
        </p:grpSpPr>
        <p:pic>
          <p:nvPicPr>
            <p:cNvPr id="46" name="object 4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2237973"/>
              <a:ext cx="162001" cy="16200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2237973"/>
              <a:ext cx="162001" cy="16200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2237973"/>
              <a:ext cx="162001" cy="162001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1062277" y="2213138"/>
            <a:ext cx="1206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3</a:t>
            </a:r>
            <a:endParaRPr sz="1200">
              <a:latin typeface="Gotham Rounded"/>
              <a:cs typeface="Gotham Rounded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176803" y="3723561"/>
            <a:ext cx="3650615" cy="394335"/>
            <a:chOff x="176803" y="3723561"/>
            <a:chExt cx="3650615" cy="394335"/>
          </a:xfrm>
        </p:grpSpPr>
        <p:sp>
          <p:nvSpPr>
            <p:cNvPr id="51" name="object 51"/>
            <p:cNvSpPr/>
            <p:nvPr/>
          </p:nvSpPr>
          <p:spPr>
            <a:xfrm>
              <a:off x="176803" y="3723561"/>
              <a:ext cx="3650615" cy="394335"/>
            </a:xfrm>
            <a:custGeom>
              <a:avLst/>
              <a:gdLst/>
              <a:ahLst/>
              <a:cxnLst/>
              <a:rect l="l" t="t" r="r" b="b"/>
              <a:pathLst>
                <a:path w="3650615" h="394335">
                  <a:moveTo>
                    <a:pt x="3470402" y="0"/>
                  </a:moveTo>
                  <a:lnTo>
                    <a:pt x="179997" y="0"/>
                  </a:lnTo>
                  <a:lnTo>
                    <a:pt x="132144" y="6430"/>
                  </a:lnTo>
                  <a:lnTo>
                    <a:pt x="89146" y="24576"/>
                  </a:lnTo>
                  <a:lnTo>
                    <a:pt x="52717" y="52722"/>
                  </a:lnTo>
                  <a:lnTo>
                    <a:pt x="24573" y="89152"/>
                  </a:lnTo>
                  <a:lnTo>
                    <a:pt x="6429" y="132149"/>
                  </a:lnTo>
                  <a:lnTo>
                    <a:pt x="0" y="179997"/>
                  </a:lnTo>
                  <a:lnTo>
                    <a:pt x="0" y="213918"/>
                  </a:lnTo>
                  <a:lnTo>
                    <a:pt x="6429" y="261772"/>
                  </a:lnTo>
                  <a:lnTo>
                    <a:pt x="24573" y="304772"/>
                  </a:lnTo>
                  <a:lnTo>
                    <a:pt x="52717" y="341204"/>
                  </a:lnTo>
                  <a:lnTo>
                    <a:pt x="89146" y="369351"/>
                  </a:lnTo>
                  <a:lnTo>
                    <a:pt x="132144" y="387498"/>
                  </a:lnTo>
                  <a:lnTo>
                    <a:pt x="179997" y="393928"/>
                  </a:lnTo>
                  <a:lnTo>
                    <a:pt x="3470402" y="393928"/>
                  </a:lnTo>
                  <a:lnTo>
                    <a:pt x="3518250" y="387498"/>
                  </a:lnTo>
                  <a:lnTo>
                    <a:pt x="3561246" y="369351"/>
                  </a:lnTo>
                  <a:lnTo>
                    <a:pt x="3597676" y="341204"/>
                  </a:lnTo>
                  <a:lnTo>
                    <a:pt x="3625822" y="304772"/>
                  </a:lnTo>
                  <a:lnTo>
                    <a:pt x="3643968" y="261772"/>
                  </a:lnTo>
                  <a:lnTo>
                    <a:pt x="3650399" y="213918"/>
                  </a:lnTo>
                  <a:lnTo>
                    <a:pt x="3650399" y="179997"/>
                  </a:lnTo>
                  <a:lnTo>
                    <a:pt x="3643968" y="132149"/>
                  </a:lnTo>
                  <a:lnTo>
                    <a:pt x="3625822" y="89152"/>
                  </a:lnTo>
                  <a:lnTo>
                    <a:pt x="3597676" y="52722"/>
                  </a:lnTo>
                  <a:lnTo>
                    <a:pt x="3561246" y="24576"/>
                  </a:lnTo>
                  <a:lnTo>
                    <a:pt x="3518250" y="6430"/>
                  </a:lnTo>
                  <a:lnTo>
                    <a:pt x="3470402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3842543"/>
              <a:ext cx="162001" cy="162001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3842543"/>
              <a:ext cx="162001" cy="162001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3842543"/>
              <a:ext cx="162001" cy="162001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1316099" y="1211490"/>
            <a:ext cx="2407285" cy="3509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POINTS</a:t>
            </a:r>
            <a:r>
              <a:rPr sz="900" spc="20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À</a:t>
            </a:r>
            <a:r>
              <a:rPr sz="900" spc="2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spc="-10" dirty="0">
                <a:solidFill>
                  <a:srgbClr val="0057A4"/>
                </a:solidFill>
                <a:latin typeface="Gotham Rounded"/>
                <a:cs typeface="Gotham Rounded"/>
              </a:rPr>
              <a:t>VÉRIFIER</a:t>
            </a:r>
            <a:endParaRPr sz="9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vérification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«</a:t>
            </a:r>
            <a:r>
              <a:rPr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Feu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vert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sécurité</a:t>
            </a:r>
            <a:r>
              <a:rPr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»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253365">
              <a:lnSpc>
                <a:spcPct val="100000"/>
              </a:lnSpc>
              <a:spcBef>
                <a:spcPts val="665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représentant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l’équipe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intervenante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a-t-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il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reçu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le(s)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certificat(s)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consignation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validé(s)</a:t>
            </a:r>
            <a:endParaRPr sz="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pour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l’équipement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concerné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par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travail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faire</a:t>
            </a:r>
            <a:r>
              <a:rPr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84455">
              <a:lnSpc>
                <a:spcPct val="100000"/>
              </a:lnSpc>
              <a:spcBef>
                <a:spcPts val="440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circuit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ou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l’équipement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sur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lequel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travail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doit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être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effectué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est-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il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identifié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sur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le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terrain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par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personne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autorisée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et en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présence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du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représentant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de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l’équipe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intervenante</a:t>
            </a:r>
            <a:r>
              <a:rPr sz="800" spc="-4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194945">
              <a:lnSpc>
                <a:spcPct val="100000"/>
              </a:lnSpc>
              <a:spcBef>
                <a:spcPts val="355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personnel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exécutant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l’activité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est-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il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muni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EPI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spécifiques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tâche</a:t>
            </a:r>
            <a:r>
              <a:rPr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dispositifs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séparation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sont-ils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placés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dans</a:t>
            </a:r>
            <a:endParaRPr sz="800">
              <a:latin typeface="Roboto"/>
              <a:cs typeface="Roboto"/>
            </a:endParaRPr>
          </a:p>
          <a:p>
            <a:pPr marL="12700" marR="93345">
              <a:lnSpc>
                <a:spcPct val="100000"/>
              </a:lnSpc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position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identifiée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par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schéma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plan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d’isolement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approuvé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(documents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originaux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consulter</a:t>
            </a:r>
            <a:r>
              <a:rPr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dans</a:t>
            </a:r>
            <a:endParaRPr sz="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lieu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dédié)</a:t>
            </a:r>
            <a:r>
              <a:rPr sz="800" spc="-10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346075">
              <a:lnSpc>
                <a:spcPct val="100000"/>
              </a:lnSpc>
              <a:spcBef>
                <a:spcPts val="384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dispositifs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séparation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sont-ils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verrouillés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et</a:t>
            </a:r>
            <a:r>
              <a:rPr sz="800" spc="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signalés</a:t>
            </a:r>
            <a:r>
              <a:rPr sz="800" spc="-1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spc="-1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étiquetés</a:t>
            </a:r>
            <a:r>
              <a:rPr sz="800" spc="-10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20320">
              <a:lnSpc>
                <a:spcPct val="100000"/>
              </a:lnSpc>
              <a:spcBef>
                <a:spcPts val="385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vérification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d’absence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tension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par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personne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autorisée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et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démontrée</a:t>
            </a:r>
            <a:endParaRPr sz="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au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représentant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l’équipe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intervenante</a:t>
            </a:r>
            <a:r>
              <a:rPr sz="800" spc="-1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233045">
              <a:lnSpc>
                <a:spcPct val="100000"/>
              </a:lnSpc>
              <a:spcBef>
                <a:spcPts val="520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mise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terre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spc="-1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court-circuit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réalisée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sur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tous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conducteurs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y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compris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neutre</a:t>
            </a:r>
            <a:r>
              <a:rPr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Le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danger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éventuelles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pièces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sous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tension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voisines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est-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il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signalé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et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protections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sont-elles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en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place</a:t>
            </a:r>
            <a:r>
              <a:rPr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sz="800">
              <a:latin typeface="Roboto"/>
              <a:cs typeface="Roboto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59150" y="3459467"/>
            <a:ext cx="126364" cy="123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6</a:t>
            </a:r>
            <a:endParaRPr sz="1200">
              <a:latin typeface="Gotham Rounded"/>
              <a:cs typeface="Gotham Rounded"/>
            </a:endParaRPr>
          </a:p>
          <a:p>
            <a:pPr marL="15875">
              <a:lnSpc>
                <a:spcPct val="100000"/>
              </a:lnSpc>
              <a:spcBef>
                <a:spcPts val="138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7</a:t>
            </a:r>
            <a:endParaRPr sz="1200">
              <a:latin typeface="Gotham Rounded"/>
              <a:cs typeface="Gotham Rounded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Gotham Rounded"/>
              <a:cs typeface="Gotham Rounded"/>
            </a:endParaRPr>
          </a:p>
          <a:p>
            <a:pPr marL="14604">
              <a:lnSpc>
                <a:spcPct val="100000"/>
              </a:lnSpc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8</a:t>
            </a:r>
            <a:endParaRPr sz="12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9</a:t>
            </a:r>
            <a:endParaRPr sz="1200">
              <a:latin typeface="Gotham Rounded"/>
              <a:cs typeface="Gotham Rounded"/>
            </a:endParaRPr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id="{AF4AD2BA-1CAD-314A-B8AC-5849F0792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697" y="162916"/>
            <a:ext cx="433984" cy="4339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78A16FEC621941A132C86605F1953F" ma:contentTypeVersion="11" ma:contentTypeDescription="Crée un document." ma:contentTypeScope="" ma:versionID="7f8f4ae715af6cc73b893d85f49a7266">
  <xsd:schema xmlns:xsd="http://www.w3.org/2001/XMLSchema" xmlns:xs="http://www.w3.org/2001/XMLSchema" xmlns:p="http://schemas.microsoft.com/office/2006/metadata/properties" xmlns:ns2="c8ad02b5-aea4-480e-8a9a-d5cf3bf2ee89" targetNamespace="http://schemas.microsoft.com/office/2006/metadata/properties" ma:root="true" ma:fieldsID="121ab000663110e0448210e3a1a934ea" ns2:_="">
    <xsd:import namespace="c8ad02b5-aea4-480e-8a9a-d5cf3bf2ee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d02b5-aea4-480e-8a9a-d5cf3bf2ee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7B138A-E3F0-4EBD-86DE-B6576552F0BF}"/>
</file>

<file path=customXml/itemProps2.xml><?xml version="1.0" encoding="utf-8"?>
<ds:datastoreItem xmlns:ds="http://schemas.openxmlformats.org/officeDocument/2006/customXml" ds:itemID="{FA855059-E358-47DB-A130-EFE6411DF88D}"/>
</file>

<file path=customXml/itemProps3.xml><?xml version="1.0" encoding="utf-8"?>
<ds:datastoreItem xmlns:ds="http://schemas.openxmlformats.org/officeDocument/2006/customXml" ds:itemID="{C4EF13B3-1310-430C-A8C4-EA51F43B65B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279</Words>
  <Application>Microsoft Macintosh PowerPoint</Application>
  <PresentationFormat>Personnalisé</PresentationFormat>
  <Paragraphs>49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Gotham Rounded</vt:lpstr>
      <vt:lpstr>GothamRounded-Book</vt:lpstr>
      <vt:lpstr>Roboto</vt:lpstr>
      <vt:lpstr>Roboto-Medium</vt:lpstr>
      <vt:lpstr>Office Theme</vt:lpstr>
      <vt:lpstr>Travaux sur systèmes</vt:lpstr>
      <vt:lpstr>Travaux sur systèmes électriques dé-énergisés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Travaux sur systèmes</dc:title>
  <cp:lastModifiedBy>Florence Lissarrague</cp:lastModifiedBy>
  <cp:revision>5</cp:revision>
  <dcterms:created xsi:type="dcterms:W3CDTF">2022-06-21T15:37:21Z</dcterms:created>
  <dcterms:modified xsi:type="dcterms:W3CDTF">2022-06-21T15:44:55Z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2022-06-21T00:00:00Z</vt:filetime>
  </property>
  <property fmtid="{D5CDD505-2E9C-101B-9397-08002B2CF9AE}" pid="5" name="ContentTypeId">
    <vt:lpwstr>0x0101001A78A16FEC621941A132C86605F1953F</vt:lpwstr>
  </property>
</Properties>
</file>