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4025900" cy="5765800"/>
  <p:notesSz cx="4025900" cy="5765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>
        <p:scale>
          <a:sx n="182" d="100"/>
          <a:sy n="182" d="100"/>
        </p:scale>
        <p:origin x="-40" y="-12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7" y="3171"/>
            <a:ext cx="4025900" cy="5753735"/>
          </a:xfrm>
          <a:custGeom>
            <a:avLst/>
            <a:gdLst/>
            <a:ahLst/>
            <a:cxnLst/>
            <a:rect l="l" t="t" r="r" b="b"/>
            <a:pathLst>
              <a:path w="4025900" h="5753735">
                <a:moveTo>
                  <a:pt x="287997" y="0"/>
                </a:moveTo>
                <a:lnTo>
                  <a:pt x="241283" y="3769"/>
                </a:lnTo>
                <a:lnTo>
                  <a:pt x="196969" y="14682"/>
                </a:lnTo>
                <a:lnTo>
                  <a:pt x="155647" y="32146"/>
                </a:lnTo>
                <a:lnTo>
                  <a:pt x="117910" y="55567"/>
                </a:lnTo>
                <a:lnTo>
                  <a:pt x="84353" y="84353"/>
                </a:lnTo>
                <a:lnTo>
                  <a:pt x="55567" y="117910"/>
                </a:lnTo>
                <a:lnTo>
                  <a:pt x="32146" y="155647"/>
                </a:lnTo>
                <a:lnTo>
                  <a:pt x="14682" y="196969"/>
                </a:lnTo>
                <a:lnTo>
                  <a:pt x="3769" y="241283"/>
                </a:lnTo>
                <a:lnTo>
                  <a:pt x="0" y="287997"/>
                </a:lnTo>
                <a:lnTo>
                  <a:pt x="0" y="5465648"/>
                </a:lnTo>
                <a:lnTo>
                  <a:pt x="3769" y="5512362"/>
                </a:lnTo>
                <a:lnTo>
                  <a:pt x="14682" y="5556677"/>
                </a:lnTo>
                <a:lnTo>
                  <a:pt x="32146" y="5597998"/>
                </a:lnTo>
                <a:lnTo>
                  <a:pt x="55567" y="5635735"/>
                </a:lnTo>
                <a:lnTo>
                  <a:pt x="84353" y="5669292"/>
                </a:lnTo>
                <a:lnTo>
                  <a:pt x="117910" y="5698078"/>
                </a:lnTo>
                <a:lnTo>
                  <a:pt x="155647" y="5721499"/>
                </a:lnTo>
                <a:lnTo>
                  <a:pt x="196969" y="5738963"/>
                </a:lnTo>
                <a:lnTo>
                  <a:pt x="241283" y="5749876"/>
                </a:lnTo>
                <a:lnTo>
                  <a:pt x="287997" y="5753646"/>
                </a:lnTo>
                <a:lnTo>
                  <a:pt x="3737648" y="5753646"/>
                </a:lnTo>
                <a:lnTo>
                  <a:pt x="3784362" y="5749876"/>
                </a:lnTo>
                <a:lnTo>
                  <a:pt x="3828676" y="5738963"/>
                </a:lnTo>
                <a:lnTo>
                  <a:pt x="3869998" y="5721499"/>
                </a:lnTo>
                <a:lnTo>
                  <a:pt x="3907735" y="5698078"/>
                </a:lnTo>
                <a:lnTo>
                  <a:pt x="3941292" y="5669292"/>
                </a:lnTo>
                <a:lnTo>
                  <a:pt x="3970078" y="5635735"/>
                </a:lnTo>
                <a:lnTo>
                  <a:pt x="3993499" y="5597998"/>
                </a:lnTo>
                <a:lnTo>
                  <a:pt x="4010963" y="5556677"/>
                </a:lnTo>
                <a:lnTo>
                  <a:pt x="4021876" y="5512362"/>
                </a:lnTo>
                <a:lnTo>
                  <a:pt x="4025646" y="5465648"/>
                </a:lnTo>
                <a:lnTo>
                  <a:pt x="4025646" y="287997"/>
                </a:lnTo>
                <a:lnTo>
                  <a:pt x="4021876" y="241283"/>
                </a:lnTo>
                <a:lnTo>
                  <a:pt x="4010963" y="196969"/>
                </a:lnTo>
                <a:lnTo>
                  <a:pt x="3993499" y="155647"/>
                </a:lnTo>
                <a:lnTo>
                  <a:pt x="3970078" y="117910"/>
                </a:lnTo>
                <a:lnTo>
                  <a:pt x="3941292" y="84353"/>
                </a:lnTo>
                <a:lnTo>
                  <a:pt x="3907735" y="55567"/>
                </a:lnTo>
                <a:lnTo>
                  <a:pt x="3869998" y="32146"/>
                </a:lnTo>
                <a:lnTo>
                  <a:pt x="3828676" y="14682"/>
                </a:lnTo>
                <a:lnTo>
                  <a:pt x="3784362" y="3769"/>
                </a:lnTo>
                <a:lnTo>
                  <a:pt x="3737648" y="0"/>
                </a:lnTo>
                <a:lnTo>
                  <a:pt x="287997" y="0"/>
                </a:lnTo>
                <a:close/>
              </a:path>
            </a:pathLst>
          </a:custGeom>
          <a:ln w="12700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3099" y="55138"/>
            <a:ext cx="1889125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44500" y="270221"/>
            <a:ext cx="2277745" cy="3263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50" dirty="0"/>
              <a:t>Travaux</a:t>
            </a:r>
            <a:r>
              <a:rPr sz="1950" spc="-55" dirty="0"/>
              <a:t> </a:t>
            </a:r>
            <a:r>
              <a:rPr sz="1950" dirty="0"/>
              <a:t>de</a:t>
            </a:r>
            <a:r>
              <a:rPr sz="1950" spc="-55" dirty="0"/>
              <a:t> </a:t>
            </a:r>
            <a:r>
              <a:rPr sz="1950" spc="-10" dirty="0"/>
              <a:t>fouille</a:t>
            </a:r>
            <a:endParaRPr sz="1950"/>
          </a:p>
        </p:txBody>
      </p:sp>
      <p:sp>
        <p:nvSpPr>
          <p:cNvPr id="11" name="object 11"/>
          <p:cNvSpPr txBox="1"/>
          <p:nvPr/>
        </p:nvSpPr>
        <p:spPr>
          <a:xfrm>
            <a:off x="3765285" y="192351"/>
            <a:ext cx="107314" cy="33274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Juin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350" y="717739"/>
            <a:ext cx="3455035" cy="485140"/>
            <a:chOff x="6350" y="717739"/>
            <a:chExt cx="3455035" cy="485140"/>
          </a:xfrm>
        </p:grpSpPr>
        <p:sp>
          <p:nvSpPr>
            <p:cNvPr id="13" name="object 13"/>
            <p:cNvSpPr/>
            <p:nvPr/>
          </p:nvSpPr>
          <p:spPr>
            <a:xfrm>
              <a:off x="9525" y="720914"/>
              <a:ext cx="3448685" cy="478790"/>
            </a:xfrm>
            <a:custGeom>
              <a:avLst/>
              <a:gdLst/>
              <a:ahLst/>
              <a:cxnLst/>
              <a:rect l="l" t="t" r="r" b="b"/>
              <a:pathLst>
                <a:path w="3448685" h="478790">
                  <a:moveTo>
                    <a:pt x="0" y="478307"/>
                  </a:moveTo>
                  <a:lnTo>
                    <a:pt x="3448672" y="478307"/>
                  </a:lnTo>
                  <a:lnTo>
                    <a:pt x="3448672" y="0"/>
                  </a:lnTo>
                  <a:lnTo>
                    <a:pt x="779894" y="0"/>
                  </a:lnTo>
                </a:path>
              </a:pathLst>
            </a:custGeom>
            <a:ln w="6349">
              <a:solidFill>
                <a:srgbClr val="E305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5264" y="797661"/>
              <a:ext cx="288290" cy="292100"/>
            </a:xfrm>
            <a:custGeom>
              <a:avLst/>
              <a:gdLst/>
              <a:ahLst/>
              <a:cxnLst/>
              <a:rect l="l" t="t" r="r" b="b"/>
              <a:pathLst>
                <a:path w="288290" h="292100">
                  <a:moveTo>
                    <a:pt x="34315" y="137439"/>
                  </a:moveTo>
                  <a:lnTo>
                    <a:pt x="0" y="137439"/>
                  </a:lnTo>
                  <a:lnTo>
                    <a:pt x="0" y="154546"/>
                  </a:lnTo>
                  <a:lnTo>
                    <a:pt x="34315" y="154546"/>
                  </a:lnTo>
                  <a:lnTo>
                    <a:pt x="34315" y="137439"/>
                  </a:lnTo>
                  <a:close/>
                </a:path>
                <a:path w="288290" h="292100">
                  <a:moveTo>
                    <a:pt x="72390" y="61328"/>
                  </a:moveTo>
                  <a:lnTo>
                    <a:pt x="48539" y="37134"/>
                  </a:lnTo>
                  <a:lnTo>
                    <a:pt x="36614" y="49225"/>
                  </a:lnTo>
                  <a:lnTo>
                    <a:pt x="60464" y="73418"/>
                  </a:lnTo>
                  <a:lnTo>
                    <a:pt x="72390" y="61328"/>
                  </a:lnTo>
                  <a:close/>
                </a:path>
                <a:path w="288290" h="292100">
                  <a:moveTo>
                    <a:pt x="152400" y="0"/>
                  </a:moveTo>
                  <a:lnTo>
                    <a:pt x="135534" y="0"/>
                  </a:lnTo>
                  <a:lnTo>
                    <a:pt x="135534" y="34785"/>
                  </a:lnTo>
                  <a:lnTo>
                    <a:pt x="152400" y="34785"/>
                  </a:lnTo>
                  <a:lnTo>
                    <a:pt x="152400" y="0"/>
                  </a:lnTo>
                  <a:close/>
                </a:path>
                <a:path w="288290" h="292100">
                  <a:moveTo>
                    <a:pt x="219875" y="145999"/>
                  </a:moveTo>
                  <a:lnTo>
                    <a:pt x="214757" y="120332"/>
                  </a:lnTo>
                  <a:lnTo>
                    <a:pt x="213906" y="116065"/>
                  </a:lnTo>
                  <a:lnTo>
                    <a:pt x="197624" y="91592"/>
                  </a:lnTo>
                  <a:lnTo>
                    <a:pt x="173494" y="75082"/>
                  </a:lnTo>
                  <a:lnTo>
                    <a:pt x="152387" y="70751"/>
                  </a:lnTo>
                  <a:lnTo>
                    <a:pt x="152387" y="120332"/>
                  </a:lnTo>
                  <a:lnTo>
                    <a:pt x="152387" y="171665"/>
                  </a:lnTo>
                  <a:lnTo>
                    <a:pt x="152387" y="188772"/>
                  </a:lnTo>
                  <a:lnTo>
                    <a:pt x="152387" y="205879"/>
                  </a:lnTo>
                  <a:lnTo>
                    <a:pt x="135521" y="205879"/>
                  </a:lnTo>
                  <a:lnTo>
                    <a:pt x="135521" y="188772"/>
                  </a:lnTo>
                  <a:lnTo>
                    <a:pt x="152387" y="188772"/>
                  </a:lnTo>
                  <a:lnTo>
                    <a:pt x="152387" y="171665"/>
                  </a:lnTo>
                  <a:lnTo>
                    <a:pt x="135521" y="171665"/>
                  </a:lnTo>
                  <a:lnTo>
                    <a:pt x="135521" y="120332"/>
                  </a:lnTo>
                  <a:lnTo>
                    <a:pt x="152387" y="120332"/>
                  </a:lnTo>
                  <a:lnTo>
                    <a:pt x="152387" y="70751"/>
                  </a:lnTo>
                  <a:lnTo>
                    <a:pt x="114439" y="75082"/>
                  </a:lnTo>
                  <a:lnTo>
                    <a:pt x="74028" y="116065"/>
                  </a:lnTo>
                  <a:lnTo>
                    <a:pt x="68046" y="145999"/>
                  </a:lnTo>
                  <a:lnTo>
                    <a:pt x="68046" y="240665"/>
                  </a:lnTo>
                  <a:lnTo>
                    <a:pt x="219875" y="240665"/>
                  </a:lnTo>
                  <a:lnTo>
                    <a:pt x="219875" y="205879"/>
                  </a:lnTo>
                  <a:lnTo>
                    <a:pt x="219875" y="188772"/>
                  </a:lnTo>
                  <a:lnTo>
                    <a:pt x="219875" y="171665"/>
                  </a:lnTo>
                  <a:lnTo>
                    <a:pt x="219875" y="145999"/>
                  </a:lnTo>
                  <a:close/>
                </a:path>
                <a:path w="288290" h="292100">
                  <a:moveTo>
                    <a:pt x="236740" y="265442"/>
                  </a:moveTo>
                  <a:lnTo>
                    <a:pt x="229196" y="257784"/>
                  </a:lnTo>
                  <a:lnTo>
                    <a:pt x="68046" y="257784"/>
                  </a:lnTo>
                  <a:lnTo>
                    <a:pt x="58724" y="257784"/>
                  </a:lnTo>
                  <a:lnTo>
                    <a:pt x="51181" y="265442"/>
                  </a:lnTo>
                  <a:lnTo>
                    <a:pt x="51181" y="291998"/>
                  </a:lnTo>
                  <a:lnTo>
                    <a:pt x="236740" y="291998"/>
                  </a:lnTo>
                  <a:lnTo>
                    <a:pt x="236740" y="265442"/>
                  </a:lnTo>
                  <a:close/>
                </a:path>
                <a:path w="288290" h="292100">
                  <a:moveTo>
                    <a:pt x="251333" y="49225"/>
                  </a:moveTo>
                  <a:lnTo>
                    <a:pt x="239395" y="37134"/>
                  </a:lnTo>
                  <a:lnTo>
                    <a:pt x="215544" y="61328"/>
                  </a:lnTo>
                  <a:lnTo>
                    <a:pt x="227469" y="73418"/>
                  </a:lnTo>
                  <a:lnTo>
                    <a:pt x="251333" y="49225"/>
                  </a:lnTo>
                  <a:close/>
                </a:path>
                <a:path w="288290" h="292100">
                  <a:moveTo>
                    <a:pt x="287934" y="137439"/>
                  </a:moveTo>
                  <a:lnTo>
                    <a:pt x="253631" y="137439"/>
                  </a:lnTo>
                  <a:lnTo>
                    <a:pt x="253631" y="154546"/>
                  </a:lnTo>
                  <a:lnTo>
                    <a:pt x="287934" y="154546"/>
                  </a:lnTo>
                  <a:lnTo>
                    <a:pt x="287934" y="137439"/>
                  </a:lnTo>
                  <a:close/>
                </a:path>
              </a:pathLst>
            </a:custGeom>
            <a:solidFill>
              <a:srgbClr val="E305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71076" y="765220"/>
            <a:ext cx="2609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E30513"/>
                </a:solidFill>
                <a:latin typeface="Gotham Rounded"/>
                <a:cs typeface="Gotham Rounded"/>
              </a:rPr>
              <a:t>Plus</a:t>
            </a:r>
            <a:r>
              <a:rPr sz="800" spc="-3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dirty="0">
                <a:solidFill>
                  <a:srgbClr val="E30513"/>
                </a:solidFill>
                <a:latin typeface="Gotham Rounded"/>
                <a:cs typeface="Gotham Rounded"/>
              </a:rPr>
              <a:t>de</a:t>
            </a:r>
            <a:r>
              <a:rPr sz="800" spc="-3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dirty="0">
                <a:solidFill>
                  <a:srgbClr val="E30513"/>
                </a:solidFill>
                <a:latin typeface="Gotham Rounded"/>
                <a:cs typeface="Gotham Rounded"/>
              </a:rPr>
              <a:t>30</a:t>
            </a:r>
            <a:r>
              <a:rPr sz="800" spc="-3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 Rounded"/>
                <a:cs typeface="Gotham Rounded"/>
              </a:rPr>
              <a:t>accidents</a:t>
            </a:r>
            <a:r>
              <a:rPr sz="800" spc="-3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 Rounded"/>
                <a:cs typeface="Gotham Rounded"/>
              </a:rPr>
              <a:t>potentiellement</a:t>
            </a:r>
            <a:r>
              <a:rPr sz="800" spc="-3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 Rounded"/>
                <a:cs typeface="Gotham Rounded"/>
              </a:rPr>
              <a:t>graves</a:t>
            </a:r>
            <a:endParaRPr sz="800">
              <a:latin typeface="Gotham Rounded"/>
              <a:cs typeface="Gotham Rounded"/>
            </a:endParaRPr>
          </a:p>
          <a:p>
            <a:pPr marL="12700" marR="5080">
              <a:lnSpc>
                <a:spcPct val="100000"/>
              </a:lnSpc>
            </a:pP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en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lien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avec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des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travaux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de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fouille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sont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survenus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dans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la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Compagnie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au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cours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des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5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dernières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années.</a:t>
            </a:r>
            <a:endParaRPr sz="800">
              <a:latin typeface="GothamRounded-Book"/>
              <a:cs typeface="GothamRounded-Book"/>
            </a:endParaRP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78B5C131-8118-364D-AE91-86C90EB03FE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9" y="4683300"/>
            <a:ext cx="1048412" cy="813836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6BCE7B17-927E-7549-8043-C2D1D9BAAB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20" y="4985171"/>
            <a:ext cx="433984" cy="433984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6E20F4DF-5708-874E-9C39-AE9D07D973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38" y="1276451"/>
            <a:ext cx="3516289" cy="3439291"/>
          </a:xfrm>
          <a:prstGeom prst="rect">
            <a:avLst/>
          </a:prstGeom>
        </p:spPr>
      </p:pic>
      <p:grpSp>
        <p:nvGrpSpPr>
          <p:cNvPr id="44" name="Groupe 43">
            <a:extLst>
              <a:ext uri="{FF2B5EF4-FFF2-40B4-BE49-F238E27FC236}">
                <a16:creationId xmlns:a16="http://schemas.microsoft.com/office/drawing/2014/main" id="{413BD984-D585-6141-846C-02F3D1C42028}"/>
              </a:ext>
            </a:extLst>
          </p:cNvPr>
          <p:cNvGrpSpPr/>
          <p:nvPr/>
        </p:nvGrpSpPr>
        <p:grpSpPr>
          <a:xfrm>
            <a:off x="367459" y="1435100"/>
            <a:ext cx="244805" cy="244805"/>
            <a:chOff x="959671" y="2044762"/>
            <a:chExt cx="244805" cy="244805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F1AF762B-60BC-A848-8148-3F08A6A3D12F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bject 19">
              <a:extLst>
                <a:ext uri="{FF2B5EF4-FFF2-40B4-BE49-F238E27FC236}">
                  <a16:creationId xmlns:a16="http://schemas.microsoft.com/office/drawing/2014/main" id="{D92D0E0C-1E10-904A-A5C3-EB01F2147E82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C520AAEE-4CBA-804A-A563-3653DD826C5B}"/>
              </a:ext>
            </a:extLst>
          </p:cNvPr>
          <p:cNvGrpSpPr/>
          <p:nvPr/>
        </p:nvGrpSpPr>
        <p:grpSpPr>
          <a:xfrm>
            <a:off x="2075682" y="1347971"/>
            <a:ext cx="244805" cy="244805"/>
            <a:chOff x="959671" y="2044762"/>
            <a:chExt cx="244805" cy="244805"/>
          </a:xfrm>
        </p:grpSpPr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DCF094BD-BD72-0E45-A336-DC75E76E8A30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object 19">
              <a:extLst>
                <a:ext uri="{FF2B5EF4-FFF2-40B4-BE49-F238E27FC236}">
                  <a16:creationId xmlns:a16="http://schemas.microsoft.com/office/drawing/2014/main" id="{96F34289-4FAA-E54F-AD25-E6C3C1165146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D2DCE0FD-0D11-7543-9DD5-F0FC7A6D64AB}"/>
              </a:ext>
            </a:extLst>
          </p:cNvPr>
          <p:cNvGrpSpPr/>
          <p:nvPr/>
        </p:nvGrpSpPr>
        <p:grpSpPr>
          <a:xfrm>
            <a:off x="2748035" y="1634841"/>
            <a:ext cx="244805" cy="244805"/>
            <a:chOff x="959671" y="2044762"/>
            <a:chExt cx="244805" cy="244805"/>
          </a:xfrm>
        </p:grpSpPr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0B1374C5-92A0-8642-89A3-189022D9200E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object 19">
              <a:extLst>
                <a:ext uri="{FF2B5EF4-FFF2-40B4-BE49-F238E27FC236}">
                  <a16:creationId xmlns:a16="http://schemas.microsoft.com/office/drawing/2014/main" id="{B36F40E1-C3A3-E74D-BB84-07F9B722814C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2563D74E-1043-9842-8365-D8EF5700366E}"/>
              </a:ext>
            </a:extLst>
          </p:cNvPr>
          <p:cNvGrpSpPr/>
          <p:nvPr/>
        </p:nvGrpSpPr>
        <p:grpSpPr>
          <a:xfrm>
            <a:off x="3142483" y="2145830"/>
            <a:ext cx="244805" cy="244805"/>
            <a:chOff x="959671" y="2044762"/>
            <a:chExt cx="244805" cy="244805"/>
          </a:xfrm>
        </p:grpSpPr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343C47AC-0857-DC42-A761-E1F1F09D5C74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object 19">
              <a:extLst>
                <a:ext uri="{FF2B5EF4-FFF2-40B4-BE49-F238E27FC236}">
                  <a16:creationId xmlns:a16="http://schemas.microsoft.com/office/drawing/2014/main" id="{DA0C65B0-18B8-2C44-A3F1-EBA36E58B33D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6D99AE1E-9803-864C-91CF-53EE7E024613}"/>
              </a:ext>
            </a:extLst>
          </p:cNvPr>
          <p:cNvGrpSpPr/>
          <p:nvPr/>
        </p:nvGrpSpPr>
        <p:grpSpPr>
          <a:xfrm>
            <a:off x="1708130" y="2092041"/>
            <a:ext cx="244805" cy="244805"/>
            <a:chOff x="959671" y="2044762"/>
            <a:chExt cx="244805" cy="244805"/>
          </a:xfrm>
        </p:grpSpPr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A08676A3-2BF0-1B47-AA24-D66005D8168A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object 19">
              <a:extLst>
                <a:ext uri="{FF2B5EF4-FFF2-40B4-BE49-F238E27FC236}">
                  <a16:creationId xmlns:a16="http://schemas.microsoft.com/office/drawing/2014/main" id="{5444BC07-C68F-924B-BA20-F1C99CD8EAF2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106BBBD3-410D-CF40-A586-435A56747258}"/>
              </a:ext>
            </a:extLst>
          </p:cNvPr>
          <p:cNvGrpSpPr/>
          <p:nvPr/>
        </p:nvGrpSpPr>
        <p:grpSpPr>
          <a:xfrm>
            <a:off x="3267988" y="1706558"/>
            <a:ext cx="304675" cy="244805"/>
            <a:chOff x="959671" y="2044762"/>
            <a:chExt cx="304675" cy="244805"/>
          </a:xfrm>
        </p:grpSpPr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4839CAC1-0473-1F41-910C-3FBC7A95A1FA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object 19">
              <a:extLst>
                <a:ext uri="{FF2B5EF4-FFF2-40B4-BE49-F238E27FC236}">
                  <a16:creationId xmlns:a16="http://schemas.microsoft.com/office/drawing/2014/main" id="{4C28B94C-2C07-264E-8368-72FC48B22D37}"/>
                </a:ext>
              </a:extLst>
            </p:cNvPr>
            <p:cNvSpPr txBox="1"/>
            <p:nvPr/>
          </p:nvSpPr>
          <p:spPr>
            <a:xfrm>
              <a:off x="983273" y="2065216"/>
              <a:ext cx="281073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EBD9DC53-24B6-A248-83E2-FDF20CB2062D}"/>
              </a:ext>
            </a:extLst>
          </p:cNvPr>
          <p:cNvGrpSpPr/>
          <p:nvPr/>
        </p:nvGrpSpPr>
        <p:grpSpPr>
          <a:xfrm>
            <a:off x="1916517" y="2459931"/>
            <a:ext cx="304675" cy="244805"/>
            <a:chOff x="959671" y="2044762"/>
            <a:chExt cx="304675" cy="244805"/>
          </a:xfrm>
        </p:grpSpPr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19DFB68A-BD99-D646-A5F5-CC594E105270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object 19">
              <a:extLst>
                <a:ext uri="{FF2B5EF4-FFF2-40B4-BE49-F238E27FC236}">
                  <a16:creationId xmlns:a16="http://schemas.microsoft.com/office/drawing/2014/main" id="{47E682B3-0573-4240-A7EB-AE0EC56D797A}"/>
                </a:ext>
              </a:extLst>
            </p:cNvPr>
            <p:cNvSpPr txBox="1"/>
            <p:nvPr/>
          </p:nvSpPr>
          <p:spPr>
            <a:xfrm>
              <a:off x="983273" y="2065216"/>
              <a:ext cx="281073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89A82479-CDA8-0F4E-99FD-728938199C16}"/>
              </a:ext>
            </a:extLst>
          </p:cNvPr>
          <p:cNvGrpSpPr/>
          <p:nvPr/>
        </p:nvGrpSpPr>
        <p:grpSpPr>
          <a:xfrm>
            <a:off x="1161790" y="2943181"/>
            <a:ext cx="244805" cy="244805"/>
            <a:chOff x="959671" y="2044762"/>
            <a:chExt cx="244805" cy="244805"/>
          </a:xfrm>
        </p:grpSpPr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C6308419-7505-CA46-B64E-185779D7C319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object 19">
              <a:extLst>
                <a:ext uri="{FF2B5EF4-FFF2-40B4-BE49-F238E27FC236}">
                  <a16:creationId xmlns:a16="http://schemas.microsoft.com/office/drawing/2014/main" id="{B1832C09-5758-7B49-81B0-E93A4FFC631B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0EB724C2-CE24-AC4B-AD52-BF4E22F776D4}"/>
              </a:ext>
            </a:extLst>
          </p:cNvPr>
          <p:cNvGrpSpPr/>
          <p:nvPr/>
        </p:nvGrpSpPr>
        <p:grpSpPr>
          <a:xfrm>
            <a:off x="373911" y="3224977"/>
            <a:ext cx="244805" cy="244805"/>
            <a:chOff x="959671" y="2044762"/>
            <a:chExt cx="244805" cy="244805"/>
          </a:xfrm>
        </p:grpSpPr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BBBE5F0A-B3DD-884A-92FF-4C7CDAFE8B27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object 19">
              <a:extLst>
                <a:ext uri="{FF2B5EF4-FFF2-40B4-BE49-F238E27FC236}">
                  <a16:creationId xmlns:a16="http://schemas.microsoft.com/office/drawing/2014/main" id="{593ACFAD-DF1B-4746-BCEB-3ACE26AE1722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1AFF9B90-DCE6-8048-880E-390EA526B316}"/>
              </a:ext>
            </a:extLst>
          </p:cNvPr>
          <p:cNvGrpSpPr/>
          <p:nvPr/>
        </p:nvGrpSpPr>
        <p:grpSpPr>
          <a:xfrm>
            <a:off x="695964" y="3748313"/>
            <a:ext cx="244805" cy="244805"/>
            <a:chOff x="959671" y="2044762"/>
            <a:chExt cx="244805" cy="244805"/>
          </a:xfrm>
        </p:grpSpPr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F9B4A1A2-B442-754B-86CB-9F0723994ABD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object 19">
              <a:extLst>
                <a:ext uri="{FF2B5EF4-FFF2-40B4-BE49-F238E27FC236}">
                  <a16:creationId xmlns:a16="http://schemas.microsoft.com/office/drawing/2014/main" id="{D14D7B1A-FE14-9D43-8402-A41BB02E33B5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FD81A0BE-6168-A844-A6F4-A363A59A9EB2}"/>
              </a:ext>
            </a:extLst>
          </p:cNvPr>
          <p:cNvGrpSpPr/>
          <p:nvPr/>
        </p:nvGrpSpPr>
        <p:grpSpPr>
          <a:xfrm>
            <a:off x="1483843" y="4363664"/>
            <a:ext cx="244805" cy="244805"/>
            <a:chOff x="959671" y="2044762"/>
            <a:chExt cx="244805" cy="244805"/>
          </a:xfrm>
        </p:grpSpPr>
        <p:sp>
          <p:nvSpPr>
            <p:cNvPr id="76" name="Ellipse 75">
              <a:extLst>
                <a:ext uri="{FF2B5EF4-FFF2-40B4-BE49-F238E27FC236}">
                  <a16:creationId xmlns:a16="http://schemas.microsoft.com/office/drawing/2014/main" id="{363DD7BD-8905-5742-A6AC-82E5E7C12F45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object 19">
              <a:extLst>
                <a:ext uri="{FF2B5EF4-FFF2-40B4-BE49-F238E27FC236}">
                  <a16:creationId xmlns:a16="http://schemas.microsoft.com/office/drawing/2014/main" id="{C530A31C-87AC-974F-B770-5E3F8D76E8CC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8FA68C2A-199A-AD4E-99AB-781E1AEFB3CB}"/>
              </a:ext>
            </a:extLst>
          </p:cNvPr>
          <p:cNvGrpSpPr/>
          <p:nvPr/>
        </p:nvGrpSpPr>
        <p:grpSpPr>
          <a:xfrm>
            <a:off x="1794394" y="3029445"/>
            <a:ext cx="244805" cy="244805"/>
            <a:chOff x="959671" y="2044762"/>
            <a:chExt cx="244805" cy="244805"/>
          </a:xfrm>
        </p:grpSpPr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E7BB5BF2-3E2B-3A41-8E9C-014491E41232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object 19">
              <a:extLst>
                <a:ext uri="{FF2B5EF4-FFF2-40B4-BE49-F238E27FC236}">
                  <a16:creationId xmlns:a16="http://schemas.microsoft.com/office/drawing/2014/main" id="{C232F943-9688-A141-9F27-377E08C1E649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1B072627-AC11-DB4A-8F84-0923BC9A0685}"/>
              </a:ext>
            </a:extLst>
          </p:cNvPr>
          <p:cNvGrpSpPr/>
          <p:nvPr/>
        </p:nvGrpSpPr>
        <p:grpSpPr>
          <a:xfrm>
            <a:off x="2265971" y="3650547"/>
            <a:ext cx="244805" cy="244805"/>
            <a:chOff x="959671" y="2044762"/>
            <a:chExt cx="244805" cy="244805"/>
          </a:xfrm>
        </p:grpSpPr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6C770431-3A6E-3E44-8317-9AB7B338F889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object 19">
              <a:extLst>
                <a:ext uri="{FF2B5EF4-FFF2-40B4-BE49-F238E27FC236}">
                  <a16:creationId xmlns:a16="http://schemas.microsoft.com/office/drawing/2014/main" id="{3D03900E-7D62-244B-8E38-ED922546B8A3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6E2E1F48-C3E4-5946-BB4F-ADC761441BD3}"/>
              </a:ext>
            </a:extLst>
          </p:cNvPr>
          <p:cNvGrpSpPr/>
          <p:nvPr/>
        </p:nvGrpSpPr>
        <p:grpSpPr>
          <a:xfrm>
            <a:off x="3266635" y="2603876"/>
            <a:ext cx="244805" cy="244805"/>
            <a:chOff x="959671" y="2044762"/>
            <a:chExt cx="244805" cy="244805"/>
          </a:xfrm>
        </p:grpSpPr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0C710AC5-1B4A-3849-AF7D-878D907E43F0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object 19">
              <a:extLst>
                <a:ext uri="{FF2B5EF4-FFF2-40B4-BE49-F238E27FC236}">
                  <a16:creationId xmlns:a16="http://schemas.microsoft.com/office/drawing/2014/main" id="{24EE0C58-490D-8845-B579-6699223DC8B6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D3B59BD2-8734-DB48-AAEC-A5C78DF8A396}"/>
              </a:ext>
            </a:extLst>
          </p:cNvPr>
          <p:cNvGrpSpPr/>
          <p:nvPr/>
        </p:nvGrpSpPr>
        <p:grpSpPr>
          <a:xfrm>
            <a:off x="3457769" y="3069531"/>
            <a:ext cx="304675" cy="244805"/>
            <a:chOff x="959671" y="2044762"/>
            <a:chExt cx="304675" cy="244805"/>
          </a:xfrm>
        </p:grpSpPr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62243BA3-1A62-5248-B231-6D7B1C9EB349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object 19">
              <a:extLst>
                <a:ext uri="{FF2B5EF4-FFF2-40B4-BE49-F238E27FC236}">
                  <a16:creationId xmlns:a16="http://schemas.microsoft.com/office/drawing/2014/main" id="{AC2552F1-3612-3941-A4D3-EA63D1508E92}"/>
                </a:ext>
              </a:extLst>
            </p:cNvPr>
            <p:cNvSpPr txBox="1"/>
            <p:nvPr/>
          </p:nvSpPr>
          <p:spPr>
            <a:xfrm>
              <a:off x="983273" y="2065216"/>
              <a:ext cx="281073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1CFDBC1D-C113-C542-B93F-3A7AEA56625E}"/>
              </a:ext>
            </a:extLst>
          </p:cNvPr>
          <p:cNvGrpSpPr/>
          <p:nvPr/>
        </p:nvGrpSpPr>
        <p:grpSpPr>
          <a:xfrm>
            <a:off x="3066705" y="4323237"/>
            <a:ext cx="304675" cy="244805"/>
            <a:chOff x="959671" y="2044762"/>
            <a:chExt cx="304675" cy="244805"/>
          </a:xfrm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9E7C6ED9-F2B3-2044-A7F0-12E7484936E3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09F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object 19">
              <a:extLst>
                <a:ext uri="{FF2B5EF4-FFF2-40B4-BE49-F238E27FC236}">
                  <a16:creationId xmlns:a16="http://schemas.microsoft.com/office/drawing/2014/main" id="{FB22C6C9-41F1-F047-B4A0-311BA357A1EB}"/>
                </a:ext>
              </a:extLst>
            </p:cNvPr>
            <p:cNvSpPr txBox="1"/>
            <p:nvPr/>
          </p:nvSpPr>
          <p:spPr>
            <a:xfrm>
              <a:off x="983273" y="2065216"/>
              <a:ext cx="281073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4DFF883E-D310-5D4B-96EF-E9EE5A8B9470}"/>
              </a:ext>
            </a:extLst>
          </p:cNvPr>
          <p:cNvGrpSpPr/>
          <p:nvPr/>
        </p:nvGrpSpPr>
        <p:grpSpPr>
          <a:xfrm>
            <a:off x="2244320" y="4323237"/>
            <a:ext cx="304675" cy="244805"/>
            <a:chOff x="959671" y="2044762"/>
            <a:chExt cx="304675" cy="244805"/>
          </a:xfrm>
        </p:grpSpPr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982CC41A-05AE-A546-96D1-72D7C0F6B843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09F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object 19">
              <a:extLst>
                <a:ext uri="{FF2B5EF4-FFF2-40B4-BE49-F238E27FC236}">
                  <a16:creationId xmlns:a16="http://schemas.microsoft.com/office/drawing/2014/main" id="{2E56DC1D-6111-B648-A8EC-E95D4AFA897E}"/>
                </a:ext>
              </a:extLst>
            </p:cNvPr>
            <p:cNvSpPr txBox="1"/>
            <p:nvPr/>
          </p:nvSpPr>
          <p:spPr>
            <a:xfrm>
              <a:off x="983273" y="2065216"/>
              <a:ext cx="281073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D79FA26-AA21-594A-BA07-59170E74B80F}"/>
              </a:ext>
            </a:extLst>
          </p:cNvPr>
          <p:cNvGrpSpPr/>
          <p:nvPr/>
        </p:nvGrpSpPr>
        <p:grpSpPr>
          <a:xfrm>
            <a:off x="1951021" y="3627373"/>
            <a:ext cx="304675" cy="244805"/>
            <a:chOff x="959671" y="2044762"/>
            <a:chExt cx="304675" cy="244805"/>
          </a:xfrm>
        </p:grpSpPr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9C8A2CFD-74E0-584C-931D-0C39482C0F81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09F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object 19">
              <a:extLst>
                <a:ext uri="{FF2B5EF4-FFF2-40B4-BE49-F238E27FC236}">
                  <a16:creationId xmlns:a16="http://schemas.microsoft.com/office/drawing/2014/main" id="{F9808915-73F8-EF44-AC45-EEB4C790ABBB}"/>
                </a:ext>
              </a:extLst>
            </p:cNvPr>
            <p:cNvSpPr txBox="1"/>
            <p:nvPr/>
          </p:nvSpPr>
          <p:spPr>
            <a:xfrm>
              <a:off x="983273" y="2065216"/>
              <a:ext cx="281073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8627" y="768705"/>
            <a:ext cx="3455670" cy="0"/>
          </a:xfrm>
          <a:custGeom>
            <a:avLst/>
            <a:gdLst/>
            <a:ahLst/>
            <a:cxnLst/>
            <a:rect l="l" t="t" r="r" b="b"/>
            <a:pathLst>
              <a:path w="3455670">
                <a:moveTo>
                  <a:pt x="0" y="0"/>
                </a:moveTo>
                <a:lnTo>
                  <a:pt x="3455174" y="0"/>
                </a:lnTo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Travaux</a:t>
            </a:r>
            <a:r>
              <a:rPr spc="-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spc="-10" dirty="0"/>
              <a:t>fouille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5927" y="325406"/>
            <a:ext cx="3487420" cy="364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1795" algn="l"/>
                <a:tab pos="1811655" algn="l"/>
                <a:tab pos="272288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Lieu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	Date</a:t>
            </a:r>
            <a:r>
              <a:rPr sz="850" spc="31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2105660" algn="l"/>
                <a:tab pos="347408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Entreprise observée</a:t>
            </a:r>
            <a:r>
              <a:rPr sz="850" spc="13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spc="50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N° permis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85485" y="146074"/>
            <a:ext cx="107314" cy="33274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Juin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 rot="19920000">
            <a:off x="285461" y="837697"/>
            <a:ext cx="201631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OUI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8" name="object 8"/>
          <p:cNvSpPr txBox="1"/>
          <p:nvPr/>
        </p:nvSpPr>
        <p:spPr>
          <a:xfrm rot="19920000">
            <a:off x="559525" y="827510"/>
            <a:ext cx="241140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NON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9" name="object 9"/>
          <p:cNvSpPr txBox="1"/>
          <p:nvPr/>
        </p:nvSpPr>
        <p:spPr>
          <a:xfrm rot="19920000">
            <a:off x="846232" y="839692"/>
            <a:ext cx="194256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60" dirty="0">
                <a:solidFill>
                  <a:srgbClr val="E30513"/>
                </a:solidFill>
                <a:latin typeface="Gotham Rounded"/>
                <a:cs typeface="Gotham Rounded"/>
              </a:rPr>
              <a:t>N/A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6805" y="4950081"/>
            <a:ext cx="3650615" cy="188595"/>
          </a:xfrm>
          <a:custGeom>
            <a:avLst/>
            <a:gdLst/>
            <a:ahLst/>
            <a:cxnLst/>
            <a:rect l="l" t="t" r="r" b="b"/>
            <a:pathLst>
              <a:path w="3650615" h="188595">
                <a:moveTo>
                  <a:pt x="94056" y="0"/>
                </a:moveTo>
                <a:lnTo>
                  <a:pt x="57446" y="7391"/>
                </a:lnTo>
                <a:lnTo>
                  <a:pt x="27549" y="27549"/>
                </a:lnTo>
                <a:lnTo>
                  <a:pt x="7391" y="57446"/>
                </a:lnTo>
                <a:lnTo>
                  <a:pt x="0" y="94056"/>
                </a:lnTo>
                <a:lnTo>
                  <a:pt x="7391" y="130673"/>
                </a:lnTo>
                <a:lnTo>
                  <a:pt x="27549" y="160574"/>
                </a:lnTo>
                <a:lnTo>
                  <a:pt x="57446" y="180733"/>
                </a:lnTo>
                <a:lnTo>
                  <a:pt x="94056" y="188125"/>
                </a:lnTo>
                <a:lnTo>
                  <a:pt x="3556330" y="188125"/>
                </a:lnTo>
                <a:lnTo>
                  <a:pt x="3592947" y="180733"/>
                </a:lnTo>
                <a:lnTo>
                  <a:pt x="3622848" y="160574"/>
                </a:lnTo>
                <a:lnTo>
                  <a:pt x="3643007" y="130673"/>
                </a:lnTo>
                <a:lnTo>
                  <a:pt x="3650399" y="94056"/>
                </a:lnTo>
                <a:lnTo>
                  <a:pt x="3643007" y="57446"/>
                </a:lnTo>
                <a:lnTo>
                  <a:pt x="3622848" y="27549"/>
                </a:lnTo>
                <a:lnTo>
                  <a:pt x="3592947" y="7391"/>
                </a:lnTo>
                <a:lnTo>
                  <a:pt x="3556330" y="0"/>
                </a:lnTo>
                <a:lnTo>
                  <a:pt x="94056" y="0"/>
                </a:lnTo>
                <a:close/>
              </a:path>
            </a:pathLst>
          </a:custGeom>
          <a:ln w="6349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5927" y="5349547"/>
            <a:ext cx="1667510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417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Nom</a:t>
            </a:r>
            <a:r>
              <a:rPr sz="850" spc="24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5927" y="4901250"/>
            <a:ext cx="3481070" cy="41846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640"/>
              </a:spcBef>
              <a:tabLst>
                <a:tab pos="2583180" algn="l"/>
                <a:tab pos="3121660" algn="l"/>
                <a:tab pos="3357879" algn="l"/>
              </a:tabLst>
            </a:pP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Taux de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conformité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(Nb OUI/points applicables)</a:t>
            </a:r>
            <a:r>
              <a:rPr sz="800" spc="-9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: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(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%)</a:t>
            </a:r>
            <a:endParaRPr sz="8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  <a:tabLst>
                <a:tab pos="340169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Commentaires</a:t>
            </a:r>
            <a:r>
              <a:rPr sz="850" spc="12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81067" y="5285316"/>
            <a:ext cx="1609725" cy="4133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  <a:tabLst>
                <a:tab pos="159639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Entreprise</a:t>
            </a:r>
            <a:r>
              <a:rPr sz="850" spc="22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 Signature</a:t>
            </a:r>
            <a:r>
              <a:rPr sz="850" spc="25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73619" y="2086427"/>
            <a:ext cx="3650615" cy="810260"/>
            <a:chOff x="173619" y="2086427"/>
            <a:chExt cx="3650615" cy="810260"/>
          </a:xfrm>
        </p:grpSpPr>
        <p:sp>
          <p:nvSpPr>
            <p:cNvPr id="15" name="object 15"/>
            <p:cNvSpPr/>
            <p:nvPr/>
          </p:nvSpPr>
          <p:spPr>
            <a:xfrm>
              <a:off x="173609" y="2086432"/>
              <a:ext cx="3650615" cy="810260"/>
            </a:xfrm>
            <a:custGeom>
              <a:avLst/>
              <a:gdLst/>
              <a:ahLst/>
              <a:cxnLst/>
              <a:rect l="l" t="t" r="r" b="b"/>
              <a:pathLst>
                <a:path w="3650615" h="810260">
                  <a:moveTo>
                    <a:pt x="3650399" y="639000"/>
                  </a:moveTo>
                  <a:lnTo>
                    <a:pt x="3644290" y="593547"/>
                  </a:lnTo>
                  <a:lnTo>
                    <a:pt x="3627056" y="552691"/>
                  </a:lnTo>
                  <a:lnTo>
                    <a:pt x="3600323" y="518083"/>
                  </a:lnTo>
                  <a:lnTo>
                    <a:pt x="3565715" y="491350"/>
                  </a:lnTo>
                  <a:lnTo>
                    <a:pt x="3524872" y="474103"/>
                  </a:lnTo>
                  <a:lnTo>
                    <a:pt x="3479406" y="467995"/>
                  </a:lnTo>
                  <a:lnTo>
                    <a:pt x="171005" y="467995"/>
                  </a:lnTo>
                  <a:lnTo>
                    <a:pt x="125552" y="474103"/>
                  </a:lnTo>
                  <a:lnTo>
                    <a:pt x="84696" y="491350"/>
                  </a:lnTo>
                  <a:lnTo>
                    <a:pt x="50088" y="518083"/>
                  </a:lnTo>
                  <a:lnTo>
                    <a:pt x="23355" y="552691"/>
                  </a:lnTo>
                  <a:lnTo>
                    <a:pt x="6108" y="593547"/>
                  </a:lnTo>
                  <a:lnTo>
                    <a:pt x="0" y="639000"/>
                  </a:lnTo>
                  <a:lnTo>
                    <a:pt x="6108" y="684466"/>
                  </a:lnTo>
                  <a:lnTo>
                    <a:pt x="23355" y="725309"/>
                  </a:lnTo>
                  <a:lnTo>
                    <a:pt x="50088" y="759917"/>
                  </a:lnTo>
                  <a:lnTo>
                    <a:pt x="84696" y="786650"/>
                  </a:lnTo>
                  <a:lnTo>
                    <a:pt x="125552" y="803897"/>
                  </a:lnTo>
                  <a:lnTo>
                    <a:pt x="171005" y="809993"/>
                  </a:lnTo>
                  <a:lnTo>
                    <a:pt x="3479406" y="809993"/>
                  </a:lnTo>
                  <a:lnTo>
                    <a:pt x="3524872" y="803897"/>
                  </a:lnTo>
                  <a:lnTo>
                    <a:pt x="3565715" y="786650"/>
                  </a:lnTo>
                  <a:lnTo>
                    <a:pt x="3600323" y="759917"/>
                  </a:lnTo>
                  <a:lnTo>
                    <a:pt x="3627056" y="725309"/>
                  </a:lnTo>
                  <a:lnTo>
                    <a:pt x="3644290" y="684466"/>
                  </a:lnTo>
                  <a:lnTo>
                    <a:pt x="3650399" y="639000"/>
                  </a:lnTo>
                  <a:close/>
                </a:path>
                <a:path w="3650615" h="810260">
                  <a:moveTo>
                    <a:pt x="3650399" y="117005"/>
                  </a:moveTo>
                  <a:lnTo>
                    <a:pt x="3641217" y="71462"/>
                  </a:lnTo>
                  <a:lnTo>
                    <a:pt x="3616134" y="34277"/>
                  </a:lnTo>
                  <a:lnTo>
                    <a:pt x="3578949" y="9194"/>
                  </a:lnTo>
                  <a:lnTo>
                    <a:pt x="3533406" y="0"/>
                  </a:lnTo>
                  <a:lnTo>
                    <a:pt x="117005" y="0"/>
                  </a:lnTo>
                  <a:lnTo>
                    <a:pt x="71462" y="9194"/>
                  </a:lnTo>
                  <a:lnTo>
                    <a:pt x="34277" y="34277"/>
                  </a:lnTo>
                  <a:lnTo>
                    <a:pt x="9194" y="71462"/>
                  </a:lnTo>
                  <a:lnTo>
                    <a:pt x="0" y="117005"/>
                  </a:lnTo>
                  <a:lnTo>
                    <a:pt x="9194" y="162547"/>
                  </a:lnTo>
                  <a:lnTo>
                    <a:pt x="34277" y="199732"/>
                  </a:lnTo>
                  <a:lnTo>
                    <a:pt x="71462" y="224802"/>
                  </a:lnTo>
                  <a:lnTo>
                    <a:pt x="117005" y="233997"/>
                  </a:lnTo>
                  <a:lnTo>
                    <a:pt x="3533406" y="233997"/>
                  </a:lnTo>
                  <a:lnTo>
                    <a:pt x="3578949" y="224802"/>
                  </a:lnTo>
                  <a:lnTo>
                    <a:pt x="3616134" y="199732"/>
                  </a:lnTo>
                  <a:lnTo>
                    <a:pt x="3641217" y="162547"/>
                  </a:lnTo>
                  <a:lnTo>
                    <a:pt x="3650399" y="117005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2122425"/>
              <a:ext cx="162001" cy="16200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2122425"/>
              <a:ext cx="162001" cy="16200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2122425"/>
              <a:ext cx="162001" cy="16200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2356425"/>
              <a:ext cx="162001" cy="162001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2356425"/>
              <a:ext cx="162001" cy="16200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2356425"/>
              <a:ext cx="162001" cy="16200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2644424"/>
              <a:ext cx="162001" cy="162001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2644424"/>
              <a:ext cx="162001" cy="16200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2644424"/>
              <a:ext cx="162001" cy="162001"/>
            </a:xfrm>
            <a:prstGeom prst="rect">
              <a:avLst/>
            </a:prstGeom>
          </p:spPr>
        </p:pic>
      </p:grp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2995424"/>
            <a:ext cx="162001" cy="16200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2995424"/>
            <a:ext cx="162001" cy="162001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2995424"/>
            <a:ext cx="162001" cy="162001"/>
          </a:xfrm>
          <a:prstGeom prst="rect">
            <a:avLst/>
          </a:prstGeom>
        </p:spPr>
      </p:pic>
      <p:grpSp>
        <p:nvGrpSpPr>
          <p:cNvPr id="28" name="object 28"/>
          <p:cNvGrpSpPr/>
          <p:nvPr/>
        </p:nvGrpSpPr>
        <p:grpSpPr>
          <a:xfrm>
            <a:off x="173620" y="3247426"/>
            <a:ext cx="3650615" cy="234315"/>
            <a:chOff x="173620" y="3247426"/>
            <a:chExt cx="3650615" cy="234315"/>
          </a:xfrm>
        </p:grpSpPr>
        <p:sp>
          <p:nvSpPr>
            <p:cNvPr id="29" name="object 29"/>
            <p:cNvSpPr/>
            <p:nvPr/>
          </p:nvSpPr>
          <p:spPr>
            <a:xfrm>
              <a:off x="173620" y="3247426"/>
              <a:ext cx="3650615" cy="234315"/>
            </a:xfrm>
            <a:custGeom>
              <a:avLst/>
              <a:gdLst/>
              <a:ahLst/>
              <a:cxnLst/>
              <a:rect l="l" t="t" r="r" b="b"/>
              <a:pathLst>
                <a:path w="3650615" h="234314">
                  <a:moveTo>
                    <a:pt x="3533406" y="0"/>
                  </a:moveTo>
                  <a:lnTo>
                    <a:pt x="117005" y="0"/>
                  </a:lnTo>
                  <a:lnTo>
                    <a:pt x="71462" y="9195"/>
                  </a:lnTo>
                  <a:lnTo>
                    <a:pt x="34270" y="34270"/>
                  </a:lnTo>
                  <a:lnTo>
                    <a:pt x="9195" y="71462"/>
                  </a:lnTo>
                  <a:lnTo>
                    <a:pt x="0" y="117005"/>
                  </a:lnTo>
                  <a:lnTo>
                    <a:pt x="9195" y="162545"/>
                  </a:lnTo>
                  <a:lnTo>
                    <a:pt x="34270" y="199732"/>
                  </a:lnTo>
                  <a:lnTo>
                    <a:pt x="71462" y="224804"/>
                  </a:lnTo>
                  <a:lnTo>
                    <a:pt x="117005" y="233997"/>
                  </a:lnTo>
                  <a:lnTo>
                    <a:pt x="3533406" y="233997"/>
                  </a:lnTo>
                  <a:lnTo>
                    <a:pt x="3578947" y="224804"/>
                  </a:lnTo>
                  <a:lnTo>
                    <a:pt x="3616134" y="199732"/>
                  </a:lnTo>
                  <a:lnTo>
                    <a:pt x="3641205" y="162545"/>
                  </a:lnTo>
                  <a:lnTo>
                    <a:pt x="3650399" y="117005"/>
                  </a:lnTo>
                  <a:lnTo>
                    <a:pt x="3641205" y="71462"/>
                  </a:lnTo>
                  <a:lnTo>
                    <a:pt x="3616134" y="34270"/>
                  </a:lnTo>
                  <a:lnTo>
                    <a:pt x="3578947" y="9195"/>
                  </a:lnTo>
                  <a:lnTo>
                    <a:pt x="353340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3283424"/>
              <a:ext cx="162001" cy="16200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3283424"/>
              <a:ext cx="162001" cy="16200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3283424"/>
              <a:ext cx="162001" cy="162001"/>
            </a:xfrm>
            <a:prstGeom prst="rect">
              <a:avLst/>
            </a:prstGeom>
          </p:spPr>
        </p:pic>
      </p:grpSp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3580504"/>
            <a:ext cx="162001" cy="16200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3580504"/>
            <a:ext cx="162001" cy="162001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3580504"/>
            <a:ext cx="162001" cy="162001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1834424"/>
            <a:ext cx="162001" cy="162001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1834424"/>
            <a:ext cx="162001" cy="162001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1834424"/>
            <a:ext cx="162001" cy="162001"/>
          </a:xfrm>
          <a:prstGeom prst="rect">
            <a:avLst/>
          </a:prstGeom>
        </p:spPr>
      </p:pic>
      <p:grpSp>
        <p:nvGrpSpPr>
          <p:cNvPr id="39" name="object 39"/>
          <p:cNvGrpSpPr/>
          <p:nvPr/>
        </p:nvGrpSpPr>
        <p:grpSpPr>
          <a:xfrm>
            <a:off x="173619" y="988425"/>
            <a:ext cx="3650615" cy="756285"/>
            <a:chOff x="173619" y="988425"/>
            <a:chExt cx="3650615" cy="756285"/>
          </a:xfrm>
        </p:grpSpPr>
        <p:sp>
          <p:nvSpPr>
            <p:cNvPr id="40" name="object 40"/>
            <p:cNvSpPr/>
            <p:nvPr/>
          </p:nvSpPr>
          <p:spPr>
            <a:xfrm>
              <a:off x="173619" y="1402426"/>
              <a:ext cx="3650615" cy="342265"/>
            </a:xfrm>
            <a:custGeom>
              <a:avLst/>
              <a:gdLst/>
              <a:ahLst/>
              <a:cxnLst/>
              <a:rect l="l" t="t" r="r" b="b"/>
              <a:pathLst>
                <a:path w="3650615" h="342264">
                  <a:moveTo>
                    <a:pt x="3479406" y="0"/>
                  </a:moveTo>
                  <a:lnTo>
                    <a:pt x="171005" y="0"/>
                  </a:lnTo>
                  <a:lnTo>
                    <a:pt x="125547" y="6108"/>
                  </a:lnTo>
                  <a:lnTo>
                    <a:pt x="84698" y="23345"/>
                  </a:lnTo>
                  <a:lnTo>
                    <a:pt x="50088" y="50084"/>
                  </a:lnTo>
                  <a:lnTo>
                    <a:pt x="23348" y="84693"/>
                  </a:lnTo>
                  <a:lnTo>
                    <a:pt x="6108" y="125543"/>
                  </a:lnTo>
                  <a:lnTo>
                    <a:pt x="0" y="171005"/>
                  </a:lnTo>
                  <a:lnTo>
                    <a:pt x="6108" y="216462"/>
                  </a:lnTo>
                  <a:lnTo>
                    <a:pt x="23348" y="257309"/>
                  </a:lnTo>
                  <a:lnTo>
                    <a:pt x="50088" y="291915"/>
                  </a:lnTo>
                  <a:lnTo>
                    <a:pt x="84698" y="318652"/>
                  </a:lnTo>
                  <a:lnTo>
                    <a:pt x="125547" y="335890"/>
                  </a:lnTo>
                  <a:lnTo>
                    <a:pt x="171005" y="341998"/>
                  </a:lnTo>
                  <a:lnTo>
                    <a:pt x="3479406" y="341998"/>
                  </a:lnTo>
                  <a:lnTo>
                    <a:pt x="3524863" y="335890"/>
                  </a:lnTo>
                  <a:lnTo>
                    <a:pt x="3565709" y="318652"/>
                  </a:lnTo>
                  <a:lnTo>
                    <a:pt x="3600316" y="291915"/>
                  </a:lnTo>
                  <a:lnTo>
                    <a:pt x="3627053" y="257309"/>
                  </a:lnTo>
                  <a:lnTo>
                    <a:pt x="3644291" y="216462"/>
                  </a:lnTo>
                  <a:lnTo>
                    <a:pt x="3650399" y="171005"/>
                  </a:lnTo>
                  <a:lnTo>
                    <a:pt x="3644291" y="125543"/>
                  </a:lnTo>
                  <a:lnTo>
                    <a:pt x="3627053" y="84693"/>
                  </a:lnTo>
                  <a:lnTo>
                    <a:pt x="3600316" y="50084"/>
                  </a:lnTo>
                  <a:lnTo>
                    <a:pt x="3565709" y="23345"/>
                  </a:lnTo>
                  <a:lnTo>
                    <a:pt x="3524863" y="6108"/>
                  </a:lnTo>
                  <a:lnTo>
                    <a:pt x="347940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1204426"/>
              <a:ext cx="162001" cy="162001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1204426"/>
              <a:ext cx="162001" cy="16200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946" y="1204426"/>
              <a:ext cx="162001" cy="162001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2277" y="1492425"/>
              <a:ext cx="162001" cy="162001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1023" y="1492425"/>
              <a:ext cx="162001" cy="162001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9771" y="1492425"/>
              <a:ext cx="162001" cy="162001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173620" y="988425"/>
              <a:ext cx="3650615" cy="180340"/>
            </a:xfrm>
            <a:custGeom>
              <a:avLst/>
              <a:gdLst/>
              <a:ahLst/>
              <a:cxnLst/>
              <a:rect l="l" t="t" r="r" b="b"/>
              <a:pathLst>
                <a:path w="3650615" h="180340">
                  <a:moveTo>
                    <a:pt x="3560406" y="0"/>
                  </a:moveTo>
                  <a:lnTo>
                    <a:pt x="90004" y="0"/>
                  </a:lnTo>
                  <a:lnTo>
                    <a:pt x="54971" y="7073"/>
                  </a:lnTo>
                  <a:lnTo>
                    <a:pt x="26362" y="26362"/>
                  </a:lnTo>
                  <a:lnTo>
                    <a:pt x="7073" y="54971"/>
                  </a:lnTo>
                  <a:lnTo>
                    <a:pt x="0" y="90004"/>
                  </a:lnTo>
                  <a:lnTo>
                    <a:pt x="7073" y="125031"/>
                  </a:lnTo>
                  <a:lnTo>
                    <a:pt x="26362" y="153636"/>
                  </a:lnTo>
                  <a:lnTo>
                    <a:pt x="54971" y="172924"/>
                  </a:lnTo>
                  <a:lnTo>
                    <a:pt x="90004" y="179997"/>
                  </a:lnTo>
                  <a:lnTo>
                    <a:pt x="3560406" y="179997"/>
                  </a:lnTo>
                  <a:lnTo>
                    <a:pt x="3595438" y="172924"/>
                  </a:lnTo>
                  <a:lnTo>
                    <a:pt x="3624043" y="153636"/>
                  </a:lnTo>
                  <a:lnTo>
                    <a:pt x="3643327" y="125031"/>
                  </a:lnTo>
                  <a:lnTo>
                    <a:pt x="3650399" y="90004"/>
                  </a:lnTo>
                  <a:lnTo>
                    <a:pt x="3643327" y="54971"/>
                  </a:lnTo>
                  <a:lnTo>
                    <a:pt x="3624043" y="26362"/>
                  </a:lnTo>
                  <a:lnTo>
                    <a:pt x="3595438" y="7073"/>
                  </a:lnTo>
                  <a:lnTo>
                    <a:pt x="356040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2277" y="997424"/>
              <a:ext cx="162001" cy="162001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1023" y="997424"/>
              <a:ext cx="162001" cy="162001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9771" y="997424"/>
              <a:ext cx="162001" cy="162001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1019601" y="936462"/>
            <a:ext cx="210185" cy="282702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6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1</a:t>
            </a:r>
            <a:endParaRPr sz="1200">
              <a:latin typeface="Gotham Rounded"/>
              <a:cs typeface="Gotham Rounded"/>
            </a:endParaRPr>
          </a:p>
          <a:p>
            <a:pPr marL="55244">
              <a:lnSpc>
                <a:spcPct val="100000"/>
              </a:lnSpc>
              <a:spcBef>
                <a:spcPts val="26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2</a:t>
            </a:r>
            <a:endParaRPr sz="1200">
              <a:latin typeface="Gotham Rounded"/>
              <a:cs typeface="Gotham Rounded"/>
            </a:endParaRPr>
          </a:p>
          <a:p>
            <a:pPr marL="52069">
              <a:lnSpc>
                <a:spcPct val="100000"/>
              </a:lnSpc>
              <a:spcBef>
                <a:spcPts val="77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3</a:t>
            </a:r>
            <a:endParaRPr sz="1200">
              <a:latin typeface="Gotham Rounded"/>
              <a:cs typeface="Gotham Rounded"/>
            </a:endParaRPr>
          </a:p>
          <a:p>
            <a:pPr marL="50165">
              <a:lnSpc>
                <a:spcPct val="100000"/>
              </a:lnSpc>
              <a:spcBef>
                <a:spcPts val="132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4</a:t>
            </a:r>
            <a:endParaRPr sz="1200">
              <a:latin typeface="Gotham Rounded"/>
              <a:cs typeface="Gotham Rounded"/>
            </a:endParaRPr>
          </a:p>
          <a:p>
            <a:pPr marL="54610">
              <a:lnSpc>
                <a:spcPct val="100000"/>
              </a:lnSpc>
              <a:spcBef>
                <a:spcPts val="75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5</a:t>
            </a:r>
            <a:endParaRPr sz="1200">
              <a:latin typeface="Gotham Rounded"/>
              <a:cs typeface="Gotham Rounded"/>
            </a:endParaRPr>
          </a:p>
          <a:p>
            <a:pPr marL="52069">
              <a:lnSpc>
                <a:spcPct val="100000"/>
              </a:lnSpc>
              <a:spcBef>
                <a:spcPts val="40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6</a:t>
            </a:r>
            <a:endParaRPr sz="1200">
              <a:latin typeface="Gotham Rounded"/>
              <a:cs typeface="Gotham Rounded"/>
            </a:endParaRPr>
          </a:p>
          <a:p>
            <a:pPr marL="55244">
              <a:lnSpc>
                <a:spcPct val="100000"/>
              </a:lnSpc>
              <a:spcBef>
                <a:spcPts val="75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7</a:t>
            </a:r>
            <a:endParaRPr sz="1200">
              <a:latin typeface="Gotham Rounded"/>
              <a:cs typeface="Gotham Rounded"/>
            </a:endParaRPr>
          </a:p>
          <a:p>
            <a:pPr marL="54610">
              <a:lnSpc>
                <a:spcPct val="100000"/>
              </a:lnSpc>
              <a:spcBef>
                <a:spcPts val="132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8</a:t>
            </a:r>
            <a:endParaRPr sz="1200">
              <a:latin typeface="Gotham Rounded"/>
              <a:cs typeface="Gotham Rounded"/>
            </a:endParaRPr>
          </a:p>
          <a:p>
            <a:pPr marL="48895">
              <a:lnSpc>
                <a:spcPct val="100000"/>
              </a:lnSpc>
              <a:spcBef>
                <a:spcPts val="82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9</a:t>
            </a:r>
            <a:endParaRPr sz="120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200" spc="-25" dirty="0">
                <a:solidFill>
                  <a:srgbClr val="0057A4"/>
                </a:solidFill>
                <a:latin typeface="Gotham Rounded"/>
                <a:cs typeface="Gotham Rounded"/>
              </a:rPr>
              <a:t>10</a:t>
            </a:r>
            <a:endParaRPr sz="1200">
              <a:latin typeface="Gotham Rounded"/>
              <a:cs typeface="Gotham Rounded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176795" y="3844680"/>
            <a:ext cx="3656965" cy="672465"/>
            <a:chOff x="176795" y="3844680"/>
            <a:chExt cx="3656965" cy="672465"/>
          </a:xfrm>
        </p:grpSpPr>
        <p:sp>
          <p:nvSpPr>
            <p:cNvPr id="53" name="object 53"/>
            <p:cNvSpPr/>
            <p:nvPr/>
          </p:nvSpPr>
          <p:spPr>
            <a:xfrm>
              <a:off x="176784" y="3844683"/>
              <a:ext cx="3656965" cy="672465"/>
            </a:xfrm>
            <a:custGeom>
              <a:avLst/>
              <a:gdLst/>
              <a:ahLst/>
              <a:cxnLst/>
              <a:rect l="l" t="t" r="r" b="b"/>
              <a:pathLst>
                <a:path w="3656965" h="672464">
                  <a:moveTo>
                    <a:pt x="3656749" y="93179"/>
                  </a:moveTo>
                  <a:lnTo>
                    <a:pt x="3649421" y="56946"/>
                  </a:lnTo>
                  <a:lnTo>
                    <a:pt x="3629431" y="27317"/>
                  </a:lnTo>
                  <a:lnTo>
                    <a:pt x="3599815" y="7340"/>
                  </a:lnTo>
                  <a:lnTo>
                    <a:pt x="3563582" y="0"/>
                  </a:lnTo>
                  <a:lnTo>
                    <a:pt x="93179" y="0"/>
                  </a:lnTo>
                  <a:lnTo>
                    <a:pt x="56959" y="7340"/>
                  </a:lnTo>
                  <a:lnTo>
                    <a:pt x="27330" y="27317"/>
                  </a:lnTo>
                  <a:lnTo>
                    <a:pt x="7340" y="56946"/>
                  </a:lnTo>
                  <a:lnTo>
                    <a:pt x="0" y="93179"/>
                  </a:lnTo>
                  <a:lnTo>
                    <a:pt x="0" y="186347"/>
                  </a:lnTo>
                  <a:lnTo>
                    <a:pt x="3656749" y="186347"/>
                  </a:lnTo>
                  <a:lnTo>
                    <a:pt x="3656749" y="93179"/>
                  </a:lnTo>
                  <a:close/>
                </a:path>
                <a:path w="3656965" h="672464">
                  <a:moveTo>
                    <a:pt x="3656761" y="408698"/>
                  </a:moveTo>
                  <a:lnTo>
                    <a:pt x="12" y="408698"/>
                  </a:lnTo>
                  <a:lnTo>
                    <a:pt x="12" y="411873"/>
                  </a:lnTo>
                  <a:lnTo>
                    <a:pt x="12" y="540524"/>
                  </a:lnTo>
                  <a:lnTo>
                    <a:pt x="6743" y="582142"/>
                  </a:lnTo>
                  <a:lnTo>
                    <a:pt x="25476" y="618324"/>
                  </a:lnTo>
                  <a:lnTo>
                    <a:pt x="54025" y="646887"/>
                  </a:lnTo>
                  <a:lnTo>
                    <a:pt x="90208" y="665619"/>
                  </a:lnTo>
                  <a:lnTo>
                    <a:pt x="131838" y="672350"/>
                  </a:lnTo>
                  <a:lnTo>
                    <a:pt x="3524935" y="672350"/>
                  </a:lnTo>
                  <a:lnTo>
                    <a:pt x="3566553" y="665619"/>
                  </a:lnTo>
                  <a:lnTo>
                    <a:pt x="3602736" y="646887"/>
                  </a:lnTo>
                  <a:lnTo>
                    <a:pt x="3631298" y="618324"/>
                  </a:lnTo>
                  <a:lnTo>
                    <a:pt x="3650030" y="582142"/>
                  </a:lnTo>
                  <a:lnTo>
                    <a:pt x="3656761" y="540524"/>
                  </a:lnTo>
                  <a:lnTo>
                    <a:pt x="3656761" y="408698"/>
                  </a:lnTo>
                  <a:close/>
                </a:path>
                <a:path w="3656965" h="672464">
                  <a:moveTo>
                    <a:pt x="3656761" y="193332"/>
                  </a:moveTo>
                  <a:lnTo>
                    <a:pt x="12" y="193332"/>
                  </a:lnTo>
                  <a:lnTo>
                    <a:pt x="12" y="195872"/>
                  </a:lnTo>
                  <a:lnTo>
                    <a:pt x="12" y="402882"/>
                  </a:lnTo>
                  <a:lnTo>
                    <a:pt x="3656761" y="402882"/>
                  </a:lnTo>
                  <a:lnTo>
                    <a:pt x="3656761" y="195872"/>
                  </a:lnTo>
                  <a:lnTo>
                    <a:pt x="3656761" y="19333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4061203"/>
              <a:ext cx="162001" cy="162001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452" y="4304204"/>
              <a:ext cx="162001" cy="162001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4061203"/>
              <a:ext cx="162001" cy="162001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4198" y="4304204"/>
              <a:ext cx="162001" cy="162001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3421" y="4061203"/>
              <a:ext cx="162001" cy="162001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3421" y="4304204"/>
              <a:ext cx="162001" cy="162001"/>
            </a:xfrm>
            <a:prstGeom prst="rect">
              <a:avLst/>
            </a:prstGeom>
          </p:spPr>
        </p:pic>
      </p:grpSp>
      <p:sp>
        <p:nvSpPr>
          <p:cNvPr id="60" name="object 60"/>
          <p:cNvSpPr txBox="1"/>
          <p:nvPr/>
        </p:nvSpPr>
        <p:spPr>
          <a:xfrm>
            <a:off x="1055847" y="4035618"/>
            <a:ext cx="150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Gotham Rounded"/>
                <a:cs typeface="Gotham Rounded"/>
              </a:rPr>
              <a:t>11</a:t>
            </a:r>
            <a:endParaRPr sz="1200">
              <a:latin typeface="Gotham Rounded"/>
              <a:cs typeface="Gotham Rounded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316099" y="760339"/>
            <a:ext cx="2470785" cy="20710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535"/>
              </a:spcBef>
            </a:pPr>
            <a:r>
              <a:rPr sz="900" dirty="0">
                <a:solidFill>
                  <a:srgbClr val="0057A4"/>
                </a:solidFill>
                <a:latin typeface="Gotham Rounded"/>
                <a:cs typeface="Gotham Rounded"/>
              </a:rPr>
              <a:t>POINTS</a:t>
            </a:r>
            <a:r>
              <a:rPr sz="900" spc="20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dirty="0" err="1">
                <a:solidFill>
                  <a:srgbClr val="0057A4"/>
                </a:solidFill>
                <a:latin typeface="Gotham Rounded"/>
                <a:cs typeface="Gotham Rounded"/>
              </a:rPr>
              <a:t>À</a:t>
            </a:r>
            <a:r>
              <a:rPr sz="900" spc="25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spc="-10" dirty="0">
                <a:solidFill>
                  <a:srgbClr val="0057A4"/>
                </a:solidFill>
                <a:latin typeface="Gotham Rounded"/>
                <a:cs typeface="Gotham Rounded"/>
              </a:rPr>
              <a:t>VÉRIFIER</a:t>
            </a:r>
            <a:endParaRPr sz="800" dirty="0">
              <a:latin typeface="Roboto"/>
              <a:cs typeface="Roboto"/>
            </a:endParaRPr>
          </a:p>
        </p:txBody>
      </p:sp>
      <p:pic>
        <p:nvPicPr>
          <p:cNvPr id="62" name="object 6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452" y="4645209"/>
            <a:ext cx="162001" cy="162001"/>
          </a:xfrm>
          <a:prstGeom prst="rect">
            <a:avLst/>
          </a:prstGeom>
        </p:spPr>
      </p:pic>
      <p:pic>
        <p:nvPicPr>
          <p:cNvPr id="63" name="object 6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198" y="4645209"/>
            <a:ext cx="162001" cy="162001"/>
          </a:xfrm>
          <a:prstGeom prst="rect">
            <a:avLst/>
          </a:prstGeom>
        </p:spPr>
      </p:pic>
      <p:pic>
        <p:nvPicPr>
          <p:cNvPr id="64" name="object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946" y="4645209"/>
            <a:ext cx="162001" cy="162001"/>
          </a:xfrm>
          <a:prstGeom prst="rect">
            <a:avLst/>
          </a:prstGeom>
        </p:spPr>
      </p:pic>
      <p:sp>
        <p:nvSpPr>
          <p:cNvPr id="65" name="object 65"/>
          <p:cNvSpPr txBox="1"/>
          <p:nvPr/>
        </p:nvSpPr>
        <p:spPr>
          <a:xfrm>
            <a:off x="1022725" y="4278543"/>
            <a:ext cx="204470" cy="545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Gotham Rounded"/>
                <a:cs typeface="Gotham Rounded"/>
              </a:rPr>
              <a:t>12</a:t>
            </a:r>
            <a:endParaRPr sz="120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200" b="1" spc="-25" dirty="0">
                <a:solidFill>
                  <a:srgbClr val="0057A4"/>
                </a:solidFill>
                <a:latin typeface="Helvetica Neue LT Std 75"/>
                <a:cs typeface="Helvetica Neue LT Std 75"/>
              </a:rPr>
              <a:t>13</a:t>
            </a:r>
            <a:endParaRPr sz="1200">
              <a:latin typeface="Helvetica Neue LT Std 75"/>
              <a:cs typeface="Helvetica Neue LT Std 75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93342" y="3866175"/>
            <a:ext cx="279082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1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Pour les deux cas suivants, utiliser la check-list mentionnée </a:t>
            </a:r>
            <a:r>
              <a:rPr sz="750" b="1" spc="-50" dirty="0">
                <a:solidFill>
                  <a:srgbClr val="FFFFFF"/>
                </a:solidFill>
                <a:latin typeface="Helvetica Neue LT Std 75"/>
                <a:cs typeface="Helvetica Neue LT Std 75"/>
              </a:rPr>
              <a:t>:</a:t>
            </a:r>
            <a:endParaRPr sz="750">
              <a:latin typeface="Helvetica Neue LT Std 75"/>
              <a:cs typeface="Helvetica Neue LT Std 75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328799" y="4066005"/>
            <a:ext cx="21710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Si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 espace confiné,</a:t>
            </a:r>
            <a:r>
              <a:rPr sz="800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check-list </a:t>
            </a: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«</a:t>
            </a:r>
            <a:r>
              <a:rPr sz="800" spc="-10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Espaces </a:t>
            </a:r>
            <a:r>
              <a:rPr sz="800" spc="-20" dirty="0">
                <a:solidFill>
                  <a:srgbClr val="FFFFFF"/>
                </a:solidFill>
                <a:latin typeface="Roboto"/>
                <a:cs typeface="Roboto"/>
              </a:rPr>
              <a:t>confinés</a:t>
            </a:r>
            <a:r>
              <a:rPr sz="800" spc="-1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FFFFFF"/>
                </a:solidFill>
                <a:latin typeface="Roboto"/>
                <a:cs typeface="Roboto"/>
              </a:rPr>
              <a:t>»</a:t>
            </a:r>
            <a:endParaRPr sz="800">
              <a:latin typeface="Roboto"/>
              <a:cs typeface="Roboto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316099" y="4239030"/>
            <a:ext cx="243141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Si</a:t>
            </a:r>
            <a:r>
              <a:rPr sz="8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travaux</a:t>
            </a:r>
            <a:r>
              <a:rPr sz="8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en</a:t>
            </a:r>
            <a:r>
              <a:rPr sz="8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hauteur</a:t>
            </a:r>
            <a:r>
              <a:rPr sz="8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(dénivelé</a:t>
            </a:r>
            <a:r>
              <a:rPr sz="8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&gt;</a:t>
            </a:r>
            <a:r>
              <a:rPr sz="8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1,5</a:t>
            </a:r>
            <a:r>
              <a:rPr sz="800" spc="-3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m),</a:t>
            </a:r>
            <a:r>
              <a:rPr sz="800" spc="-2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check-</a:t>
            </a:r>
            <a:r>
              <a:rPr sz="800" spc="-20" dirty="0">
                <a:solidFill>
                  <a:srgbClr val="FFFFFF"/>
                </a:solidFill>
                <a:latin typeface="Roboto"/>
                <a:cs typeface="Roboto"/>
              </a:rPr>
              <a:t>list</a:t>
            </a:r>
            <a:endParaRPr sz="800" dirty="0">
              <a:latin typeface="Roboto"/>
              <a:cs typeface="Roboto"/>
            </a:endParaRPr>
          </a:p>
          <a:p>
            <a:pPr marL="12700" algn="just">
              <a:lnSpc>
                <a:spcPct val="100000"/>
              </a:lnSpc>
            </a:pP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«</a:t>
            </a:r>
            <a:r>
              <a:rPr sz="800" spc="-114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Roboto"/>
                <a:cs typeface="Roboto"/>
              </a:rPr>
              <a:t>Travaux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FFFFFF"/>
                </a:solidFill>
                <a:latin typeface="Roboto"/>
                <a:cs typeface="Roboto"/>
              </a:rPr>
              <a:t>en</a:t>
            </a:r>
            <a:r>
              <a:rPr sz="800" spc="-10" dirty="0">
                <a:solidFill>
                  <a:srgbClr val="FFFFFF"/>
                </a:solidFill>
                <a:latin typeface="Roboto"/>
                <a:cs typeface="Roboto"/>
              </a:rPr>
              <a:t> hauteur</a:t>
            </a:r>
            <a:r>
              <a:rPr sz="800" spc="-110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800" spc="-50" dirty="0">
                <a:solidFill>
                  <a:srgbClr val="FFFFFF"/>
                </a:solidFill>
                <a:latin typeface="Roboto"/>
                <a:cs typeface="Roboto"/>
              </a:rPr>
              <a:t>»</a:t>
            </a:r>
            <a:endParaRPr sz="800" dirty="0">
              <a:latin typeface="Roboto"/>
              <a:cs typeface="Roboto"/>
            </a:endParaRPr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BF5B8D06-0DCF-E745-A04E-58757998AE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697" y="162916"/>
            <a:ext cx="433984" cy="433984"/>
          </a:xfrm>
          <a:prstGeom prst="rect">
            <a:avLst/>
          </a:prstGeom>
        </p:spPr>
      </p:pic>
      <p:sp>
        <p:nvSpPr>
          <p:cNvPr id="70" name="object 61">
            <a:extLst>
              <a:ext uri="{FF2B5EF4-FFF2-40B4-BE49-F238E27FC236}">
                <a16:creationId xmlns:a16="http://schemas.microsoft.com/office/drawing/2014/main" id="{924E91ED-DDE1-2D42-963B-CBA16FC67120}"/>
              </a:ext>
            </a:extLst>
          </p:cNvPr>
          <p:cNvSpPr txBox="1"/>
          <p:nvPr/>
        </p:nvSpPr>
        <p:spPr>
          <a:xfrm>
            <a:off x="4184941" y="760339"/>
            <a:ext cx="2470785" cy="20710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535"/>
              </a:spcBef>
            </a:pPr>
            <a:r>
              <a:rPr sz="900" dirty="0">
                <a:solidFill>
                  <a:srgbClr val="0057A4"/>
                </a:solidFill>
                <a:latin typeface="Gotham Rounded"/>
                <a:cs typeface="Gotham Rounded"/>
              </a:rPr>
              <a:t>POINTS</a:t>
            </a:r>
            <a:r>
              <a:rPr sz="900" spc="20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dirty="0" err="1">
                <a:solidFill>
                  <a:srgbClr val="0057A4"/>
                </a:solidFill>
                <a:latin typeface="Gotham Rounded"/>
                <a:cs typeface="Gotham Rounded"/>
              </a:rPr>
              <a:t>À</a:t>
            </a:r>
            <a:r>
              <a:rPr sz="900" spc="25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900" spc="-10" dirty="0">
                <a:solidFill>
                  <a:srgbClr val="0057A4"/>
                </a:solidFill>
                <a:latin typeface="Gotham Rounded"/>
                <a:cs typeface="Gotham Rounded"/>
              </a:rPr>
              <a:t>VÉRIFIER</a:t>
            </a:r>
            <a:endParaRPr sz="900" dirty="0">
              <a:latin typeface="Gotham Rounded"/>
              <a:cs typeface="Gotham Rounded"/>
            </a:endParaRPr>
          </a:p>
        </p:txBody>
      </p:sp>
      <p:sp>
        <p:nvSpPr>
          <p:cNvPr id="72" name="object 61">
            <a:extLst>
              <a:ext uri="{FF2B5EF4-FFF2-40B4-BE49-F238E27FC236}">
                <a16:creationId xmlns:a16="http://schemas.microsoft.com/office/drawing/2014/main" id="{52CE95B7-A9AA-FB46-81C2-6C80060B9650}"/>
              </a:ext>
            </a:extLst>
          </p:cNvPr>
          <p:cNvSpPr txBox="1"/>
          <p:nvPr/>
        </p:nvSpPr>
        <p:spPr>
          <a:xfrm>
            <a:off x="1316099" y="920883"/>
            <a:ext cx="2470785" cy="19171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vérification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«</a:t>
            </a:r>
            <a:r>
              <a:rPr lang="fr-FR" sz="800" spc="-1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Feu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vert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sécurité</a:t>
            </a:r>
            <a:r>
              <a:rPr lang="fr-FR"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»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a-t-elle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été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réalisée</a:t>
            </a:r>
            <a:r>
              <a:rPr lang="fr-FR"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3" name="object 61">
            <a:extLst>
              <a:ext uri="{FF2B5EF4-FFF2-40B4-BE49-F238E27FC236}">
                <a16:creationId xmlns:a16="http://schemas.microsoft.com/office/drawing/2014/main" id="{502D8573-1F73-EC41-9EAB-C6F5D24BE48D}"/>
              </a:ext>
            </a:extLst>
          </p:cNvPr>
          <p:cNvSpPr txBox="1"/>
          <p:nvPr/>
        </p:nvSpPr>
        <p:spPr>
          <a:xfrm>
            <a:off x="1316099" y="1102367"/>
            <a:ext cx="2470785" cy="29944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361950">
              <a:lnSpc>
                <a:spcPts val="850"/>
              </a:lnSpc>
              <a:spcBef>
                <a:spcPts val="365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Les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éventuels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réseaux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enterrés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identifiés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sont-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ils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repérés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physiquement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sur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site</a:t>
            </a:r>
            <a:r>
              <a:rPr lang="fr-FR" sz="800" spc="-1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4" name="object 61">
            <a:extLst>
              <a:ext uri="{FF2B5EF4-FFF2-40B4-BE49-F238E27FC236}">
                <a16:creationId xmlns:a16="http://schemas.microsoft.com/office/drawing/2014/main" id="{1DFFB5BC-3CF2-FA49-8141-62A41BE0C3DA}"/>
              </a:ext>
            </a:extLst>
          </p:cNvPr>
          <p:cNvSpPr txBox="1"/>
          <p:nvPr/>
        </p:nvSpPr>
        <p:spPr>
          <a:xfrm>
            <a:off x="1316099" y="1324861"/>
            <a:ext cx="2470785" cy="42768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ts val="905"/>
              </a:lnSpc>
              <a:spcBef>
                <a:spcPts val="25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Une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distance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sécurité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est-elle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respectée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vis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à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vis</a:t>
            </a:r>
            <a:endParaRPr lang="fr-FR" sz="800" dirty="0">
              <a:latin typeface="Roboto"/>
              <a:cs typeface="Roboto"/>
            </a:endParaRPr>
          </a:p>
          <a:p>
            <a:pPr marL="12700" marR="39370">
              <a:lnSpc>
                <a:spcPts val="850"/>
              </a:lnSpc>
              <a:spcBef>
                <a:spcPts val="65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lignes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électriques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aériennes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et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réseaux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enterrés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(&gt;1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m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si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excavation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par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méthodes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«</a:t>
            </a:r>
            <a:r>
              <a:rPr lang="fr-FR" sz="800" spc="-1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agressives</a:t>
            </a:r>
            <a:r>
              <a:rPr lang="fr-FR" sz="800" spc="-1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»)</a:t>
            </a:r>
            <a:r>
              <a:rPr lang="fr-FR"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5" name="object 61">
            <a:extLst>
              <a:ext uri="{FF2B5EF4-FFF2-40B4-BE49-F238E27FC236}">
                <a16:creationId xmlns:a16="http://schemas.microsoft.com/office/drawing/2014/main" id="{774E7A7A-C1A4-5240-9083-B20B54261E44}"/>
              </a:ext>
            </a:extLst>
          </p:cNvPr>
          <p:cNvSpPr txBox="1"/>
          <p:nvPr/>
        </p:nvSpPr>
        <p:spPr>
          <a:xfrm>
            <a:off x="1316099" y="1695422"/>
            <a:ext cx="2470785" cy="42768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47625">
              <a:lnSpc>
                <a:spcPts val="850"/>
              </a:lnSpc>
              <a:spcBef>
                <a:spcPts val="140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Les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engins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d’excavation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sont-ils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positionnés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façon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stable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et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personne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ne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se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trouve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dans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 zone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d’évolution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-3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lang="fr-FR" sz="800" spc="-3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machine 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6" name="object 61">
            <a:extLst>
              <a:ext uri="{FF2B5EF4-FFF2-40B4-BE49-F238E27FC236}">
                <a16:creationId xmlns:a16="http://schemas.microsoft.com/office/drawing/2014/main" id="{B8BB3026-68B4-8643-B74A-245E3310A7A4}"/>
              </a:ext>
            </a:extLst>
          </p:cNvPr>
          <p:cNvSpPr txBox="1"/>
          <p:nvPr/>
        </p:nvSpPr>
        <p:spPr>
          <a:xfrm>
            <a:off x="1316099" y="2022836"/>
            <a:ext cx="2470785" cy="29944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294640">
              <a:lnSpc>
                <a:spcPts val="850"/>
              </a:lnSpc>
              <a:spcBef>
                <a:spcPts val="145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protections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contre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les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éboulements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sont-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elles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installées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avant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l’entrée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du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personnel</a:t>
            </a:r>
            <a:r>
              <a:rPr lang="fr-FR"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7" name="object 61">
            <a:extLst>
              <a:ext uri="{FF2B5EF4-FFF2-40B4-BE49-F238E27FC236}">
                <a16:creationId xmlns:a16="http://schemas.microsoft.com/office/drawing/2014/main" id="{83E845B4-0516-844F-9C2F-A7C656CF82BE}"/>
              </a:ext>
            </a:extLst>
          </p:cNvPr>
          <p:cNvSpPr txBox="1"/>
          <p:nvPr/>
        </p:nvSpPr>
        <p:spPr>
          <a:xfrm>
            <a:off x="1316099" y="2253181"/>
            <a:ext cx="2470785" cy="29944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850"/>
              </a:lnSpc>
              <a:spcBef>
                <a:spcPts val="145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zone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de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fouille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est-elle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balisée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(barrière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physique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rigide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adaptée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si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risque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chute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de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personne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ou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30" dirty="0">
                <a:solidFill>
                  <a:srgbClr val="34484B"/>
                </a:solidFill>
                <a:latin typeface="Roboto"/>
                <a:cs typeface="Roboto"/>
              </a:rPr>
              <a:t>d’engin)</a:t>
            </a:r>
            <a:r>
              <a:rPr lang="fr-FR" sz="800" spc="-1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8" name="object 61">
            <a:extLst>
              <a:ext uri="{FF2B5EF4-FFF2-40B4-BE49-F238E27FC236}">
                <a16:creationId xmlns:a16="http://schemas.microsoft.com/office/drawing/2014/main" id="{3A03540C-977E-5A4D-9C0A-07274180A6F6}"/>
              </a:ext>
            </a:extLst>
          </p:cNvPr>
          <p:cNvSpPr txBox="1"/>
          <p:nvPr/>
        </p:nvSpPr>
        <p:spPr>
          <a:xfrm>
            <a:off x="1316099" y="2504466"/>
            <a:ext cx="2470785" cy="41485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ts val="900"/>
              </a:lnSpc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Une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distance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sécurité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d’1</a:t>
            </a:r>
            <a:r>
              <a:rPr lang="fr-FR" sz="800" spc="-1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m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minimum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au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bord</a:t>
            </a:r>
            <a:endParaRPr lang="fr-FR" sz="800" dirty="0">
              <a:latin typeface="Roboto"/>
              <a:cs typeface="Roboto"/>
            </a:endParaRPr>
          </a:p>
          <a:p>
            <a:pPr marL="12700" marR="137795">
              <a:lnSpc>
                <a:spcPts val="900"/>
              </a:lnSpc>
              <a:spcBef>
                <a:spcPts val="25"/>
              </a:spcBef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fouille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est-elle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maintenue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libre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tous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matériaux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extraits,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engins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ou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équipements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divers</a:t>
            </a:r>
            <a:r>
              <a:rPr lang="fr-FR" sz="800" spc="-1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79" name="object 61">
            <a:extLst>
              <a:ext uri="{FF2B5EF4-FFF2-40B4-BE49-F238E27FC236}">
                <a16:creationId xmlns:a16="http://schemas.microsoft.com/office/drawing/2014/main" id="{78CF0EBB-0C1D-EF44-AE3F-5B37BC62AFA4}"/>
              </a:ext>
            </a:extLst>
          </p:cNvPr>
          <p:cNvSpPr txBox="1"/>
          <p:nvPr/>
        </p:nvSpPr>
        <p:spPr>
          <a:xfrm>
            <a:off x="1316099" y="2832533"/>
            <a:ext cx="2470785" cy="41485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73025">
              <a:lnSpc>
                <a:spcPct val="91100"/>
              </a:lnSpc>
              <a:spcBef>
                <a:spcPts val="114"/>
              </a:spcBef>
            </a:pP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Avant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l’entrée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du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personnel,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des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moyens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d’accès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sécurisés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(rampes,</a:t>
            </a:r>
            <a:r>
              <a:rPr lang="fr-FR" sz="800" spc="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escaliers,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échelles)</a:t>
            </a:r>
            <a:r>
              <a:rPr lang="fr-FR" sz="800" spc="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sont-ils</a:t>
            </a:r>
            <a:r>
              <a:rPr lang="fr-FR" sz="800" spc="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installés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dans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fouille</a:t>
            </a:r>
            <a:r>
              <a:rPr lang="fr-FR" sz="800" spc="-1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80" name="object 61">
            <a:extLst>
              <a:ext uri="{FF2B5EF4-FFF2-40B4-BE49-F238E27FC236}">
                <a16:creationId xmlns:a16="http://schemas.microsoft.com/office/drawing/2014/main" id="{287F2819-E031-7B46-911A-EA927974FE3F}"/>
              </a:ext>
            </a:extLst>
          </p:cNvPr>
          <p:cNvSpPr txBox="1"/>
          <p:nvPr/>
        </p:nvSpPr>
        <p:spPr>
          <a:xfrm>
            <a:off x="1316099" y="3183476"/>
            <a:ext cx="2470785" cy="29944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207010">
              <a:lnSpc>
                <a:spcPts val="850"/>
              </a:lnSpc>
              <a:spcBef>
                <a:spcPts val="130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Une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inspection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la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fouille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a-t-elle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été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réalisée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avant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l’accès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du</a:t>
            </a:r>
            <a:r>
              <a:rPr lang="fr-FR"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personnel</a:t>
            </a:r>
            <a:r>
              <a:rPr lang="fr-FR"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81" name="object 61">
            <a:extLst>
              <a:ext uri="{FF2B5EF4-FFF2-40B4-BE49-F238E27FC236}">
                <a16:creationId xmlns:a16="http://schemas.microsoft.com/office/drawing/2014/main" id="{8012CB8F-9F3D-D043-A407-ADFBA55CD78E}"/>
              </a:ext>
            </a:extLst>
          </p:cNvPr>
          <p:cNvSpPr txBox="1"/>
          <p:nvPr/>
        </p:nvSpPr>
        <p:spPr>
          <a:xfrm>
            <a:off x="1316099" y="3434308"/>
            <a:ext cx="2470785" cy="41485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309245">
              <a:lnSpc>
                <a:spcPts val="850"/>
              </a:lnSpc>
              <a:spcBef>
                <a:spcPts val="215"/>
              </a:spcBef>
            </a:pP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Si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présence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potentielle</a:t>
            </a:r>
            <a:r>
              <a:rPr lang="fr-FR"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d’atmosphère</a:t>
            </a:r>
            <a:r>
              <a:rPr lang="fr-FR" sz="800" spc="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dangereuse,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une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vérification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d’atmosphère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a-t-elle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été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réalisée</a:t>
            </a:r>
            <a:r>
              <a:rPr lang="fr-FR"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avant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travaux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ou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entrée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dans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la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fouille</a:t>
            </a:r>
            <a:r>
              <a:rPr lang="fr-FR" sz="800" spc="-1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6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  <p:sp>
        <p:nvSpPr>
          <p:cNvPr id="82" name="object 61">
            <a:extLst>
              <a:ext uri="{FF2B5EF4-FFF2-40B4-BE49-F238E27FC236}">
                <a16:creationId xmlns:a16="http://schemas.microsoft.com/office/drawing/2014/main" id="{96860515-AB69-6247-8A8D-9D3583640104}"/>
              </a:ext>
            </a:extLst>
          </p:cNvPr>
          <p:cNvSpPr txBox="1"/>
          <p:nvPr/>
        </p:nvSpPr>
        <p:spPr>
          <a:xfrm>
            <a:off x="1316099" y="4502271"/>
            <a:ext cx="2624953" cy="41485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algn="l">
              <a:lnSpc>
                <a:spcPts val="850"/>
              </a:lnSpc>
              <a:spcBef>
                <a:spcPts val="160"/>
              </a:spcBef>
            </a:pP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Quand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du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personnel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est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présent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dans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la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fouille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(&gt;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1,3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m)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ou si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le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conducteur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d’engin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45" dirty="0">
                <a:solidFill>
                  <a:srgbClr val="34484B"/>
                </a:solidFill>
                <a:latin typeface="Roboto"/>
                <a:cs typeface="Roboto"/>
              </a:rPr>
              <a:t>n’a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pas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une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visibilité</a:t>
            </a:r>
            <a:r>
              <a:rPr lang="fr-FR"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correcte ou 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à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l’approche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d’un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réseau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existant,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 un surveillant</a:t>
            </a:r>
            <a:r>
              <a:rPr lang="fr-FR" sz="800" dirty="0">
                <a:latin typeface="Roboto"/>
                <a:cs typeface="Roboto"/>
              </a:rPr>
              <a:t> </a:t>
            </a:r>
            <a:r>
              <a:rPr lang="fr-FR" sz="800" spc="-20" dirty="0">
                <a:solidFill>
                  <a:srgbClr val="34484B"/>
                </a:solidFill>
                <a:latin typeface="Roboto"/>
                <a:cs typeface="Roboto"/>
              </a:rPr>
              <a:t>est-</a:t>
            </a:r>
            <a:r>
              <a:rPr lang="fr-FR" sz="800" spc="-10" dirty="0">
                <a:solidFill>
                  <a:srgbClr val="34484B"/>
                </a:solidFill>
                <a:latin typeface="Roboto"/>
                <a:cs typeface="Roboto"/>
              </a:rPr>
              <a:t>il</a:t>
            </a:r>
            <a:r>
              <a:rPr lang="fr-FR"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25" dirty="0">
                <a:solidFill>
                  <a:srgbClr val="34484B"/>
                </a:solidFill>
                <a:latin typeface="Roboto"/>
                <a:cs typeface="Roboto"/>
              </a:rPr>
              <a:t>présent</a:t>
            </a:r>
            <a:r>
              <a:rPr lang="fr-FR" sz="800" spc="-11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lang="fr-FR" sz="800" spc="-50" dirty="0">
                <a:solidFill>
                  <a:srgbClr val="34484B"/>
                </a:solidFill>
                <a:latin typeface="Roboto"/>
                <a:cs typeface="Roboto"/>
              </a:rPr>
              <a:t>?</a:t>
            </a:r>
            <a:endParaRPr lang="fr-FR" sz="8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78A16FEC621941A132C86605F1953F" ma:contentTypeVersion="11" ma:contentTypeDescription="Crée un document." ma:contentTypeScope="" ma:versionID="7f8f4ae715af6cc73b893d85f49a7266">
  <xsd:schema xmlns:xsd="http://www.w3.org/2001/XMLSchema" xmlns:xs="http://www.w3.org/2001/XMLSchema" xmlns:p="http://schemas.microsoft.com/office/2006/metadata/properties" xmlns:ns2="c8ad02b5-aea4-480e-8a9a-d5cf3bf2ee89" targetNamespace="http://schemas.microsoft.com/office/2006/metadata/properties" ma:root="true" ma:fieldsID="121ab000663110e0448210e3a1a934ea" ns2:_="">
    <xsd:import namespace="c8ad02b5-aea4-480e-8a9a-d5cf3bf2ee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d02b5-aea4-480e-8a9a-d5cf3bf2ee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545C7E-3200-410F-B068-E751BD5199AE}"/>
</file>

<file path=customXml/itemProps2.xml><?xml version="1.0" encoding="utf-8"?>
<ds:datastoreItem xmlns:ds="http://schemas.openxmlformats.org/officeDocument/2006/customXml" ds:itemID="{5D56BC8E-2824-4F8C-B401-C9827FFA8F84}"/>
</file>

<file path=customXml/itemProps3.xml><?xml version="1.0" encoding="utf-8"?>
<ds:datastoreItem xmlns:ds="http://schemas.openxmlformats.org/officeDocument/2006/customXml" ds:itemID="{133CE577-D7AB-48FC-BAF8-4EAD052CCB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371</Words>
  <Application>Microsoft Macintosh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Gotham Rounded</vt:lpstr>
      <vt:lpstr>GothamRounded-Book</vt:lpstr>
      <vt:lpstr>Helvetica Neue LT Std 75</vt:lpstr>
      <vt:lpstr>Roboto</vt:lpstr>
      <vt:lpstr>Roboto-Medium</vt:lpstr>
      <vt:lpstr>Office Theme</vt:lpstr>
      <vt:lpstr>Travaux de fouille</vt:lpstr>
      <vt:lpstr>Travaux de fouille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Travaux de fouille</dc:title>
  <cp:lastModifiedBy>Florence Lissarrague</cp:lastModifiedBy>
  <cp:revision>4</cp:revision>
  <dcterms:created xsi:type="dcterms:W3CDTF">2022-07-12T09:04:31Z</dcterms:created>
  <dcterms:modified xsi:type="dcterms:W3CDTF">2022-07-12T09:34:35Z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2022-06-14T00:00:00Z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2022-07-12T00:00:00Z</vt:filetime>
  </property>
  <property fmtid="{D5CDD505-2E9C-101B-9397-08002B2CF9AE}" pid="5" name="Producer">
    <vt:lpwstr>Adobe PDF Library 16.0.7</vt:lpwstr>
  </property>
  <property fmtid="{D5CDD505-2E9C-101B-9397-08002B2CF9AE}" pid="6" name="ContentTypeId">
    <vt:lpwstr>0x0101001A78A16FEC621941A132C86605F1953F</vt:lpwstr>
  </property>
</Properties>
</file>