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42" d="100"/>
          <a:sy n="142" d="100"/>
        </p:scale>
        <p:origin x="328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208137"/>
            <a:ext cx="350605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0770" y="1499430"/>
            <a:ext cx="3410709" cy="1961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270221"/>
            <a:ext cx="1189355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dirty="0"/>
              <a:t>Hot</a:t>
            </a:r>
            <a:r>
              <a:rPr sz="1950" spc="40" dirty="0"/>
              <a:t> </a:t>
            </a:r>
            <a:r>
              <a:rPr sz="1950" spc="-20" dirty="0"/>
              <a:t>work</a:t>
            </a:r>
            <a:endParaRPr sz="1950"/>
          </a:p>
        </p:txBody>
      </p:sp>
      <p:sp>
        <p:nvSpPr>
          <p:cNvPr id="11" name="object 11"/>
          <p:cNvSpPr/>
          <p:nvPr/>
        </p:nvSpPr>
        <p:spPr>
          <a:xfrm>
            <a:off x="9525" y="720910"/>
            <a:ext cx="2846070" cy="374015"/>
          </a:xfrm>
          <a:custGeom>
            <a:avLst/>
            <a:gdLst/>
            <a:ahLst/>
            <a:cxnLst/>
            <a:rect l="l" t="t" r="r" b="b"/>
            <a:pathLst>
              <a:path w="2846070" h="374015">
                <a:moveTo>
                  <a:pt x="0" y="373761"/>
                </a:moveTo>
                <a:lnTo>
                  <a:pt x="2845701" y="373761"/>
                </a:lnTo>
                <a:lnTo>
                  <a:pt x="2845701" y="0"/>
                </a:lnTo>
                <a:lnTo>
                  <a:pt x="774420" y="0"/>
                </a:lnTo>
              </a:path>
            </a:pathLst>
          </a:custGeom>
          <a:ln w="6350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71076" y="769086"/>
            <a:ext cx="19608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2</a:t>
            </a:r>
            <a:r>
              <a:rPr sz="800" spc="-3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fatalities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related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to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hot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work occurred within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Company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last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years.</a:t>
            </a:r>
            <a:endParaRPr sz="800">
              <a:latin typeface="GothamRounded-Book"/>
              <a:cs typeface="GothamRounded-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85485" y="201316"/>
            <a:ext cx="107314" cy="53848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September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6E0CB2E6-8F0B-2740-9EF6-3F764B591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0" y="1234738"/>
            <a:ext cx="3496982" cy="348222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8921F686-C4FD-CF4F-B40C-7796EC27B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693857"/>
            <a:ext cx="358327" cy="381901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9152927A-10DD-804F-A725-6EC85ED0AD2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2A84C979-5A37-BD47-A98D-F65C8D38D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grpSp>
        <p:nvGrpSpPr>
          <p:cNvPr id="51" name="Groupe 50">
            <a:extLst>
              <a:ext uri="{FF2B5EF4-FFF2-40B4-BE49-F238E27FC236}">
                <a16:creationId xmlns:a16="http://schemas.microsoft.com/office/drawing/2014/main" id="{0A07F0E4-8882-FA41-B649-30D14FAA368A}"/>
              </a:ext>
            </a:extLst>
          </p:cNvPr>
          <p:cNvGrpSpPr/>
          <p:nvPr/>
        </p:nvGrpSpPr>
        <p:grpSpPr>
          <a:xfrm>
            <a:off x="332086" y="1367837"/>
            <a:ext cx="244805" cy="244805"/>
            <a:chOff x="959671" y="2044762"/>
            <a:chExt cx="244805" cy="244805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0B92669A-8955-3245-8449-0B13CA1B8EB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object 19">
              <a:extLst>
                <a:ext uri="{FF2B5EF4-FFF2-40B4-BE49-F238E27FC236}">
                  <a16:creationId xmlns:a16="http://schemas.microsoft.com/office/drawing/2014/main" id="{15D43CB9-E520-5740-98C1-0A1AE4CF0DB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597A418F-8958-FB47-ADDD-704345D2B1AE}"/>
              </a:ext>
            </a:extLst>
          </p:cNvPr>
          <p:cNvGrpSpPr/>
          <p:nvPr/>
        </p:nvGrpSpPr>
        <p:grpSpPr>
          <a:xfrm>
            <a:off x="1658863" y="1367837"/>
            <a:ext cx="244805" cy="244805"/>
            <a:chOff x="959671" y="2044762"/>
            <a:chExt cx="244805" cy="244805"/>
          </a:xfrm>
        </p:grpSpPr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FA896B36-FF8B-B245-B9CD-88EA4452950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object 19">
              <a:extLst>
                <a:ext uri="{FF2B5EF4-FFF2-40B4-BE49-F238E27FC236}">
                  <a16:creationId xmlns:a16="http://schemas.microsoft.com/office/drawing/2014/main" id="{E72489FD-29D4-FD41-85C2-B94C72AB81D0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A149E20-D9CD-AB4C-BC44-5EB6DA06169F}"/>
              </a:ext>
            </a:extLst>
          </p:cNvPr>
          <p:cNvGrpSpPr/>
          <p:nvPr/>
        </p:nvGrpSpPr>
        <p:grpSpPr>
          <a:xfrm>
            <a:off x="914792" y="1887790"/>
            <a:ext cx="244805" cy="244805"/>
            <a:chOff x="959671" y="2044762"/>
            <a:chExt cx="244805" cy="244805"/>
          </a:xfrm>
        </p:grpSpPr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3246063F-E54D-A348-A52B-5DF7076B621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819FC040-B231-6C46-9DD4-B47D64E3C2F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E812090D-5285-184D-84FD-31514CBCD1CE}"/>
              </a:ext>
            </a:extLst>
          </p:cNvPr>
          <p:cNvGrpSpPr/>
          <p:nvPr/>
        </p:nvGrpSpPr>
        <p:grpSpPr>
          <a:xfrm>
            <a:off x="2241568" y="2165696"/>
            <a:ext cx="244805" cy="244805"/>
            <a:chOff x="959671" y="2044762"/>
            <a:chExt cx="244805" cy="244805"/>
          </a:xfrm>
        </p:grpSpPr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59E89C56-A57B-5E46-B8FE-0CD0BDA616B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bject 19">
              <a:extLst>
                <a:ext uri="{FF2B5EF4-FFF2-40B4-BE49-F238E27FC236}">
                  <a16:creationId xmlns:a16="http://schemas.microsoft.com/office/drawing/2014/main" id="{AFE04797-55FD-0642-8FDC-08AF8A41DC5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D490DD36-3B6C-AD46-9F49-7DAADA54EF5A}"/>
              </a:ext>
            </a:extLst>
          </p:cNvPr>
          <p:cNvGrpSpPr/>
          <p:nvPr/>
        </p:nvGrpSpPr>
        <p:grpSpPr>
          <a:xfrm>
            <a:off x="2250533" y="2658755"/>
            <a:ext cx="244805" cy="244805"/>
            <a:chOff x="959671" y="2044762"/>
            <a:chExt cx="244805" cy="244805"/>
          </a:xfrm>
        </p:grpSpPr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90D97DF3-CE06-1341-A4FE-C3352160EB8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object 19">
              <a:extLst>
                <a:ext uri="{FF2B5EF4-FFF2-40B4-BE49-F238E27FC236}">
                  <a16:creationId xmlns:a16="http://schemas.microsoft.com/office/drawing/2014/main" id="{41ED6B68-A13B-6145-A139-2E03BFE483C0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DAD4F0B7-871B-AD44-8230-9E8F14C70D98}"/>
              </a:ext>
            </a:extLst>
          </p:cNvPr>
          <p:cNvGrpSpPr/>
          <p:nvPr/>
        </p:nvGrpSpPr>
        <p:grpSpPr>
          <a:xfrm>
            <a:off x="3075286" y="2712543"/>
            <a:ext cx="244805" cy="244805"/>
            <a:chOff x="959671" y="2044762"/>
            <a:chExt cx="244805" cy="244805"/>
          </a:xfrm>
        </p:grpSpPr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1FFC7EAD-EA12-184E-B6AF-A84122A8ED0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object 19">
              <a:extLst>
                <a:ext uri="{FF2B5EF4-FFF2-40B4-BE49-F238E27FC236}">
                  <a16:creationId xmlns:a16="http://schemas.microsoft.com/office/drawing/2014/main" id="{A6310A3B-86C5-974D-9863-FFDB53EC238A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8F2CD91D-7B70-FF43-BBD4-FE88C9149F1A}"/>
              </a:ext>
            </a:extLst>
          </p:cNvPr>
          <p:cNvGrpSpPr/>
          <p:nvPr/>
        </p:nvGrpSpPr>
        <p:grpSpPr>
          <a:xfrm>
            <a:off x="3595239" y="3833131"/>
            <a:ext cx="244805" cy="244805"/>
            <a:chOff x="959671" y="2044762"/>
            <a:chExt cx="244805" cy="244805"/>
          </a:xfrm>
        </p:grpSpPr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C23A3C4C-E594-494D-A64D-83D51EAF8C4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bject 19">
              <a:extLst>
                <a:ext uri="{FF2B5EF4-FFF2-40B4-BE49-F238E27FC236}">
                  <a16:creationId xmlns:a16="http://schemas.microsoft.com/office/drawing/2014/main" id="{D765F66F-174C-1C46-94E4-1AB1C41694E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D2D70E17-961A-084B-9465-79C75F8588CD}"/>
              </a:ext>
            </a:extLst>
          </p:cNvPr>
          <p:cNvGrpSpPr/>
          <p:nvPr/>
        </p:nvGrpSpPr>
        <p:grpSpPr>
          <a:xfrm>
            <a:off x="2331216" y="3806237"/>
            <a:ext cx="244805" cy="244805"/>
            <a:chOff x="959671" y="2044762"/>
            <a:chExt cx="244805" cy="244805"/>
          </a:xfrm>
        </p:grpSpPr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3549C0EA-9B12-DC44-B77A-ED8C9E3389A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object 19">
              <a:extLst>
                <a:ext uri="{FF2B5EF4-FFF2-40B4-BE49-F238E27FC236}">
                  <a16:creationId xmlns:a16="http://schemas.microsoft.com/office/drawing/2014/main" id="{C8666441-B72A-5B4E-8F55-1FC48BE39A1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9123FEC5-7662-2D47-A35C-F40F8B496797}"/>
              </a:ext>
            </a:extLst>
          </p:cNvPr>
          <p:cNvGrpSpPr/>
          <p:nvPr/>
        </p:nvGrpSpPr>
        <p:grpSpPr>
          <a:xfrm>
            <a:off x="1605075" y="4200684"/>
            <a:ext cx="296366" cy="244805"/>
            <a:chOff x="959671" y="2044762"/>
            <a:chExt cx="296366" cy="244805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E24733A3-175A-B54B-9111-8F2FBD5E094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bject 19">
              <a:extLst>
                <a:ext uri="{FF2B5EF4-FFF2-40B4-BE49-F238E27FC236}">
                  <a16:creationId xmlns:a16="http://schemas.microsoft.com/office/drawing/2014/main" id="{E4E8257B-8ABE-9043-A047-9AD0377FDF6F}"/>
                </a:ext>
              </a:extLst>
            </p:cNvPr>
            <p:cNvSpPr txBox="1"/>
            <p:nvPr/>
          </p:nvSpPr>
          <p:spPr>
            <a:xfrm>
              <a:off x="988451" y="2057036"/>
              <a:ext cx="26758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B7FEA39A-C9BC-6349-9D4E-D3B2F382E66E}"/>
              </a:ext>
            </a:extLst>
          </p:cNvPr>
          <p:cNvGrpSpPr/>
          <p:nvPr/>
        </p:nvGrpSpPr>
        <p:grpSpPr>
          <a:xfrm>
            <a:off x="367946" y="4191719"/>
            <a:ext cx="296366" cy="244805"/>
            <a:chOff x="959671" y="2044762"/>
            <a:chExt cx="296366" cy="244805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CDFCC477-B4C2-0A40-B3CE-4AFA96E6670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object 19">
              <a:extLst>
                <a:ext uri="{FF2B5EF4-FFF2-40B4-BE49-F238E27FC236}">
                  <a16:creationId xmlns:a16="http://schemas.microsoft.com/office/drawing/2014/main" id="{86F2CFB4-5487-7545-B297-EFDC0CE4A299}"/>
                </a:ext>
              </a:extLst>
            </p:cNvPr>
            <p:cNvSpPr txBox="1"/>
            <p:nvPr/>
          </p:nvSpPr>
          <p:spPr>
            <a:xfrm>
              <a:off x="988451" y="2057036"/>
              <a:ext cx="26758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2D86DF8B-1302-8B4C-83B3-209F094E5A78}"/>
              </a:ext>
            </a:extLst>
          </p:cNvPr>
          <p:cNvGrpSpPr/>
          <p:nvPr/>
        </p:nvGrpSpPr>
        <p:grpSpPr>
          <a:xfrm>
            <a:off x="1031333" y="3026308"/>
            <a:ext cx="244805" cy="244805"/>
            <a:chOff x="959671" y="2044762"/>
            <a:chExt cx="244805" cy="244805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613226DB-3879-824B-B59C-7050F7A9947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object 19">
              <a:extLst>
                <a:ext uri="{FF2B5EF4-FFF2-40B4-BE49-F238E27FC236}">
                  <a16:creationId xmlns:a16="http://schemas.microsoft.com/office/drawing/2014/main" id="{A0DB9657-0F99-304C-B8E2-9285C5C7FEE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099" y="208137"/>
            <a:ext cx="98551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Hot</a:t>
            </a:r>
            <a:r>
              <a:rPr spc="60" dirty="0"/>
              <a:t> </a:t>
            </a:r>
            <a:r>
              <a:rPr spc="-20" dirty="0"/>
              <a:t>work</a:t>
            </a:r>
          </a:p>
        </p:txBody>
      </p:sp>
      <p:sp>
        <p:nvSpPr>
          <p:cNvPr id="3" name="object 3"/>
          <p:cNvSpPr/>
          <p:nvPr/>
        </p:nvSpPr>
        <p:spPr>
          <a:xfrm>
            <a:off x="176795" y="4495881"/>
            <a:ext cx="3650615" cy="300990"/>
          </a:xfrm>
          <a:custGeom>
            <a:avLst/>
            <a:gdLst/>
            <a:ahLst/>
            <a:cxnLst/>
            <a:rect l="l" t="t" r="r" b="b"/>
            <a:pathLst>
              <a:path w="3650615" h="300989">
                <a:moveTo>
                  <a:pt x="3500031" y="0"/>
                </a:moveTo>
                <a:lnTo>
                  <a:pt x="150380" y="0"/>
                </a:lnTo>
                <a:lnTo>
                  <a:pt x="102851" y="7666"/>
                </a:lnTo>
                <a:lnTo>
                  <a:pt x="61571" y="29013"/>
                </a:lnTo>
                <a:lnTo>
                  <a:pt x="29016" y="61565"/>
                </a:lnTo>
                <a:lnTo>
                  <a:pt x="7667" y="102846"/>
                </a:lnTo>
                <a:lnTo>
                  <a:pt x="0" y="150380"/>
                </a:lnTo>
                <a:lnTo>
                  <a:pt x="7667" y="197908"/>
                </a:lnTo>
                <a:lnTo>
                  <a:pt x="29016" y="239185"/>
                </a:lnTo>
                <a:lnTo>
                  <a:pt x="61571" y="271736"/>
                </a:lnTo>
                <a:lnTo>
                  <a:pt x="102851" y="293082"/>
                </a:lnTo>
                <a:lnTo>
                  <a:pt x="150380" y="300748"/>
                </a:lnTo>
                <a:lnTo>
                  <a:pt x="3500031" y="300748"/>
                </a:lnTo>
                <a:lnTo>
                  <a:pt x="3547558" y="293082"/>
                </a:lnTo>
                <a:lnTo>
                  <a:pt x="3588836" y="271736"/>
                </a:lnTo>
                <a:lnTo>
                  <a:pt x="3621386" y="239185"/>
                </a:lnTo>
                <a:lnTo>
                  <a:pt x="3642733" y="197908"/>
                </a:lnTo>
                <a:lnTo>
                  <a:pt x="3650399" y="150380"/>
                </a:lnTo>
                <a:lnTo>
                  <a:pt x="3642733" y="102846"/>
                </a:lnTo>
                <a:lnTo>
                  <a:pt x="3621386" y="61565"/>
                </a:lnTo>
                <a:lnTo>
                  <a:pt x="3588836" y="29013"/>
                </a:lnTo>
                <a:lnTo>
                  <a:pt x="3547558" y="7666"/>
                </a:lnTo>
                <a:lnTo>
                  <a:pt x="3500031" y="0"/>
                </a:lnTo>
                <a:close/>
              </a:path>
            </a:pathLst>
          </a:custGeom>
          <a:solidFill>
            <a:srgbClr val="EA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73619" y="1495770"/>
            <a:ext cx="3650615" cy="836294"/>
            <a:chOff x="173619" y="1495770"/>
            <a:chExt cx="3650615" cy="836294"/>
          </a:xfrm>
        </p:grpSpPr>
        <p:sp>
          <p:nvSpPr>
            <p:cNvPr id="5" name="object 5"/>
            <p:cNvSpPr/>
            <p:nvPr/>
          </p:nvSpPr>
          <p:spPr>
            <a:xfrm>
              <a:off x="173619" y="1697614"/>
              <a:ext cx="3650615" cy="433070"/>
            </a:xfrm>
            <a:custGeom>
              <a:avLst/>
              <a:gdLst/>
              <a:ahLst/>
              <a:cxnLst/>
              <a:rect l="l" t="t" r="r" b="b"/>
              <a:pathLst>
                <a:path w="3650615" h="433069">
                  <a:moveTo>
                    <a:pt x="3452406" y="0"/>
                  </a:moveTo>
                  <a:lnTo>
                    <a:pt x="198005" y="0"/>
                  </a:lnTo>
                  <a:lnTo>
                    <a:pt x="152607" y="8882"/>
                  </a:lnTo>
                  <a:lnTo>
                    <a:pt x="110931" y="26213"/>
                  </a:lnTo>
                  <a:lnTo>
                    <a:pt x="74166" y="50804"/>
                  </a:lnTo>
                  <a:lnTo>
                    <a:pt x="43502" y="81467"/>
                  </a:lnTo>
                  <a:lnTo>
                    <a:pt x="20127" y="117014"/>
                  </a:lnTo>
                  <a:lnTo>
                    <a:pt x="5229" y="156256"/>
                  </a:lnTo>
                  <a:lnTo>
                    <a:pt x="0" y="198005"/>
                  </a:lnTo>
                  <a:lnTo>
                    <a:pt x="0" y="235013"/>
                  </a:lnTo>
                  <a:lnTo>
                    <a:pt x="8882" y="280411"/>
                  </a:lnTo>
                  <a:lnTo>
                    <a:pt x="26213" y="322087"/>
                  </a:lnTo>
                  <a:lnTo>
                    <a:pt x="50804" y="358852"/>
                  </a:lnTo>
                  <a:lnTo>
                    <a:pt x="81467" y="389516"/>
                  </a:lnTo>
                  <a:lnTo>
                    <a:pt x="117014" y="412892"/>
                  </a:lnTo>
                  <a:lnTo>
                    <a:pt x="156256" y="427789"/>
                  </a:lnTo>
                  <a:lnTo>
                    <a:pt x="198005" y="433019"/>
                  </a:lnTo>
                  <a:lnTo>
                    <a:pt x="3452406" y="433019"/>
                  </a:lnTo>
                  <a:lnTo>
                    <a:pt x="3497803" y="424137"/>
                  </a:lnTo>
                  <a:lnTo>
                    <a:pt x="3539477" y="406806"/>
                  </a:lnTo>
                  <a:lnTo>
                    <a:pt x="3576239" y="382215"/>
                  </a:lnTo>
                  <a:lnTo>
                    <a:pt x="3606901" y="351551"/>
                  </a:lnTo>
                  <a:lnTo>
                    <a:pt x="3630274" y="316004"/>
                  </a:lnTo>
                  <a:lnTo>
                    <a:pt x="3645169" y="276762"/>
                  </a:lnTo>
                  <a:lnTo>
                    <a:pt x="3650399" y="235013"/>
                  </a:lnTo>
                  <a:lnTo>
                    <a:pt x="3650399" y="198005"/>
                  </a:lnTo>
                  <a:lnTo>
                    <a:pt x="3641521" y="152603"/>
                  </a:lnTo>
                  <a:lnTo>
                    <a:pt x="3624194" y="110925"/>
                  </a:lnTo>
                  <a:lnTo>
                    <a:pt x="3599605" y="74161"/>
                  </a:lnTo>
                  <a:lnTo>
                    <a:pt x="3568943" y="43498"/>
                  </a:lnTo>
                  <a:lnTo>
                    <a:pt x="3533397" y="20124"/>
                  </a:lnTo>
                  <a:lnTo>
                    <a:pt x="3494155" y="5229"/>
                  </a:lnTo>
                  <a:lnTo>
                    <a:pt x="3452406" y="0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823203"/>
              <a:ext cx="162001" cy="16200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823203"/>
              <a:ext cx="162001" cy="16200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823203"/>
              <a:ext cx="162001" cy="16200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495770"/>
              <a:ext cx="162001" cy="16200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495770"/>
              <a:ext cx="162001" cy="16200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495770"/>
              <a:ext cx="162001" cy="16200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169767"/>
              <a:ext cx="162001" cy="16200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169767"/>
              <a:ext cx="162001" cy="16200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169767"/>
              <a:ext cx="162001" cy="162001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176801" y="2432773"/>
            <a:ext cx="3650615" cy="300990"/>
            <a:chOff x="176801" y="2432773"/>
            <a:chExt cx="3650615" cy="300990"/>
          </a:xfrm>
        </p:grpSpPr>
        <p:sp>
          <p:nvSpPr>
            <p:cNvPr id="16" name="object 16"/>
            <p:cNvSpPr/>
            <p:nvPr/>
          </p:nvSpPr>
          <p:spPr>
            <a:xfrm>
              <a:off x="176801" y="2432773"/>
              <a:ext cx="3650615" cy="300990"/>
            </a:xfrm>
            <a:custGeom>
              <a:avLst/>
              <a:gdLst/>
              <a:ahLst/>
              <a:cxnLst/>
              <a:rect l="l" t="t" r="r" b="b"/>
              <a:pathLst>
                <a:path w="3650615" h="300989">
                  <a:moveTo>
                    <a:pt x="3500018" y="0"/>
                  </a:moveTo>
                  <a:lnTo>
                    <a:pt x="150380" y="0"/>
                  </a:lnTo>
                  <a:lnTo>
                    <a:pt x="102846" y="7667"/>
                  </a:lnTo>
                  <a:lnTo>
                    <a:pt x="61565" y="29016"/>
                  </a:lnTo>
                  <a:lnTo>
                    <a:pt x="29013" y="61571"/>
                  </a:lnTo>
                  <a:lnTo>
                    <a:pt x="7666" y="102851"/>
                  </a:lnTo>
                  <a:lnTo>
                    <a:pt x="0" y="150380"/>
                  </a:lnTo>
                  <a:lnTo>
                    <a:pt x="7666" y="197914"/>
                  </a:lnTo>
                  <a:lnTo>
                    <a:pt x="29013" y="239195"/>
                  </a:lnTo>
                  <a:lnTo>
                    <a:pt x="61565" y="271748"/>
                  </a:lnTo>
                  <a:lnTo>
                    <a:pt x="102846" y="293095"/>
                  </a:lnTo>
                  <a:lnTo>
                    <a:pt x="150380" y="300761"/>
                  </a:lnTo>
                  <a:lnTo>
                    <a:pt x="3500018" y="300761"/>
                  </a:lnTo>
                  <a:lnTo>
                    <a:pt x="3547547" y="293095"/>
                  </a:lnTo>
                  <a:lnTo>
                    <a:pt x="3588827" y="271748"/>
                  </a:lnTo>
                  <a:lnTo>
                    <a:pt x="3621382" y="239195"/>
                  </a:lnTo>
                  <a:lnTo>
                    <a:pt x="3642731" y="197914"/>
                  </a:lnTo>
                  <a:lnTo>
                    <a:pt x="3650399" y="150380"/>
                  </a:lnTo>
                  <a:lnTo>
                    <a:pt x="3642731" y="102851"/>
                  </a:lnTo>
                  <a:lnTo>
                    <a:pt x="3621382" y="61571"/>
                  </a:lnTo>
                  <a:lnTo>
                    <a:pt x="3588827" y="29016"/>
                  </a:lnTo>
                  <a:lnTo>
                    <a:pt x="3547547" y="7667"/>
                  </a:lnTo>
                  <a:lnTo>
                    <a:pt x="3500018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502154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502154"/>
              <a:ext cx="162001" cy="16200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502154"/>
              <a:ext cx="162001" cy="162001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27" y="2915065"/>
            <a:ext cx="162001" cy="1620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73" y="2915065"/>
            <a:ext cx="162001" cy="162001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21" y="2915065"/>
            <a:ext cx="162001" cy="162001"/>
          </a:xfrm>
          <a:prstGeom prst="rect">
            <a:avLst/>
          </a:prstGeom>
        </p:spPr>
      </p:pic>
      <p:grpSp>
        <p:nvGrpSpPr>
          <p:cNvPr id="23" name="object 23"/>
          <p:cNvGrpSpPr/>
          <p:nvPr/>
        </p:nvGrpSpPr>
        <p:grpSpPr>
          <a:xfrm>
            <a:off x="176794" y="3267168"/>
            <a:ext cx="3650615" cy="247650"/>
            <a:chOff x="176794" y="3267168"/>
            <a:chExt cx="3650615" cy="247650"/>
          </a:xfrm>
        </p:grpSpPr>
        <p:sp>
          <p:nvSpPr>
            <p:cNvPr id="24" name="object 24"/>
            <p:cNvSpPr/>
            <p:nvPr/>
          </p:nvSpPr>
          <p:spPr>
            <a:xfrm>
              <a:off x="176794" y="3267168"/>
              <a:ext cx="3650615" cy="247650"/>
            </a:xfrm>
            <a:custGeom>
              <a:avLst/>
              <a:gdLst/>
              <a:ahLst/>
              <a:cxnLst/>
              <a:rect l="l" t="t" r="r" b="b"/>
              <a:pathLst>
                <a:path w="3650615" h="247650">
                  <a:moveTo>
                    <a:pt x="3526599" y="0"/>
                  </a:moveTo>
                  <a:lnTo>
                    <a:pt x="123812" y="0"/>
                  </a:lnTo>
                  <a:lnTo>
                    <a:pt x="75620" y="9730"/>
                  </a:lnTo>
                  <a:lnTo>
                    <a:pt x="36264" y="36264"/>
                  </a:lnTo>
                  <a:lnTo>
                    <a:pt x="9730" y="75620"/>
                  </a:lnTo>
                  <a:lnTo>
                    <a:pt x="0" y="123812"/>
                  </a:lnTo>
                  <a:lnTo>
                    <a:pt x="9730" y="172002"/>
                  </a:lnTo>
                  <a:lnTo>
                    <a:pt x="36264" y="211353"/>
                  </a:lnTo>
                  <a:lnTo>
                    <a:pt x="75620" y="237883"/>
                  </a:lnTo>
                  <a:lnTo>
                    <a:pt x="123812" y="247611"/>
                  </a:lnTo>
                  <a:lnTo>
                    <a:pt x="3526599" y="247611"/>
                  </a:lnTo>
                  <a:lnTo>
                    <a:pt x="3574789" y="237883"/>
                  </a:lnTo>
                  <a:lnTo>
                    <a:pt x="3614140" y="211353"/>
                  </a:lnTo>
                  <a:lnTo>
                    <a:pt x="3640670" y="172002"/>
                  </a:lnTo>
                  <a:lnTo>
                    <a:pt x="3650399" y="123812"/>
                  </a:lnTo>
                  <a:lnTo>
                    <a:pt x="3640670" y="75620"/>
                  </a:lnTo>
                  <a:lnTo>
                    <a:pt x="3614140" y="36264"/>
                  </a:lnTo>
                  <a:lnTo>
                    <a:pt x="3574789" y="9730"/>
                  </a:lnTo>
                  <a:lnTo>
                    <a:pt x="3526599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308834"/>
              <a:ext cx="162001" cy="1620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308834"/>
              <a:ext cx="162001" cy="1620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308834"/>
              <a:ext cx="162001" cy="162001"/>
            </a:xfrm>
            <a:prstGeom prst="rect">
              <a:avLst/>
            </a:prstGeom>
          </p:spPr>
        </p:pic>
      </p:grpSp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27" y="3614159"/>
            <a:ext cx="162001" cy="162001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73" y="3614159"/>
            <a:ext cx="162001" cy="162001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21" y="3614159"/>
            <a:ext cx="162001" cy="162001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176795" y="3860639"/>
            <a:ext cx="3650615" cy="300990"/>
            <a:chOff x="176795" y="3860639"/>
            <a:chExt cx="3650615" cy="300990"/>
          </a:xfrm>
        </p:grpSpPr>
        <p:sp>
          <p:nvSpPr>
            <p:cNvPr id="32" name="object 32"/>
            <p:cNvSpPr/>
            <p:nvPr/>
          </p:nvSpPr>
          <p:spPr>
            <a:xfrm>
              <a:off x="176795" y="3860639"/>
              <a:ext cx="3650615" cy="300990"/>
            </a:xfrm>
            <a:custGeom>
              <a:avLst/>
              <a:gdLst/>
              <a:ahLst/>
              <a:cxnLst/>
              <a:rect l="l" t="t" r="r" b="b"/>
              <a:pathLst>
                <a:path w="3650615" h="300989">
                  <a:moveTo>
                    <a:pt x="3500031" y="0"/>
                  </a:moveTo>
                  <a:lnTo>
                    <a:pt x="150380" y="0"/>
                  </a:lnTo>
                  <a:lnTo>
                    <a:pt x="102851" y="7666"/>
                  </a:lnTo>
                  <a:lnTo>
                    <a:pt x="61571" y="29013"/>
                  </a:lnTo>
                  <a:lnTo>
                    <a:pt x="29016" y="61565"/>
                  </a:lnTo>
                  <a:lnTo>
                    <a:pt x="7667" y="102846"/>
                  </a:lnTo>
                  <a:lnTo>
                    <a:pt x="0" y="150380"/>
                  </a:lnTo>
                  <a:lnTo>
                    <a:pt x="7667" y="197908"/>
                  </a:lnTo>
                  <a:lnTo>
                    <a:pt x="29016" y="239185"/>
                  </a:lnTo>
                  <a:lnTo>
                    <a:pt x="61571" y="271736"/>
                  </a:lnTo>
                  <a:lnTo>
                    <a:pt x="102851" y="293082"/>
                  </a:lnTo>
                  <a:lnTo>
                    <a:pt x="150380" y="300748"/>
                  </a:lnTo>
                  <a:lnTo>
                    <a:pt x="3500031" y="300748"/>
                  </a:lnTo>
                  <a:lnTo>
                    <a:pt x="3547558" y="293082"/>
                  </a:lnTo>
                  <a:lnTo>
                    <a:pt x="3588836" y="271736"/>
                  </a:lnTo>
                  <a:lnTo>
                    <a:pt x="3621386" y="239185"/>
                  </a:lnTo>
                  <a:lnTo>
                    <a:pt x="3642733" y="197908"/>
                  </a:lnTo>
                  <a:lnTo>
                    <a:pt x="3650399" y="150380"/>
                  </a:lnTo>
                  <a:lnTo>
                    <a:pt x="3642733" y="102846"/>
                  </a:lnTo>
                  <a:lnTo>
                    <a:pt x="3621386" y="61565"/>
                  </a:lnTo>
                  <a:lnTo>
                    <a:pt x="3588836" y="29013"/>
                  </a:lnTo>
                  <a:lnTo>
                    <a:pt x="3547558" y="7666"/>
                  </a:lnTo>
                  <a:lnTo>
                    <a:pt x="3500031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930014"/>
              <a:ext cx="162001" cy="16200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930014"/>
              <a:ext cx="162001" cy="16200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930014"/>
              <a:ext cx="162001" cy="162001"/>
            </a:xfrm>
            <a:prstGeom prst="rect">
              <a:avLst/>
            </a:prstGeom>
          </p:spPr>
        </p:pic>
      </p:grpSp>
      <p:pic>
        <p:nvPicPr>
          <p:cNvPr id="36" name="object 3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627" y="4247827"/>
            <a:ext cx="162001" cy="162001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7373" y="4247827"/>
            <a:ext cx="162001" cy="162001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6121" y="4247827"/>
            <a:ext cx="162001" cy="162001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1316099" y="1499430"/>
            <a:ext cx="2405380" cy="19615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the hot work permit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validated?</a:t>
            </a:r>
            <a:endParaRPr sz="800">
              <a:latin typeface="Roboto"/>
              <a:cs typeface="Roboto"/>
            </a:endParaRPr>
          </a:p>
          <a:p>
            <a:pPr marL="12700" marR="242570">
              <a:lnSpc>
                <a:spcPct val="100000"/>
              </a:lnSpc>
              <a:spcBef>
                <a:spcPts val="665"/>
              </a:spcBef>
            </a:pP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Use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the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checklist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"Work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on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de-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energized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systems"</a:t>
            </a:r>
            <a:r>
              <a:rPr sz="800" spc="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for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each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energy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and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answer: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do 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all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applicable</a:t>
            </a:r>
            <a:r>
              <a:rPr sz="800" spc="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points</a:t>
            </a:r>
            <a:r>
              <a:rPr sz="800" spc="-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comply?</a:t>
            </a:r>
            <a:endParaRPr sz="800">
              <a:latin typeface="Roboto"/>
              <a:cs typeface="Roboto"/>
            </a:endParaRPr>
          </a:p>
          <a:p>
            <a:pPr marL="12700" marR="227329">
              <a:lnSpc>
                <a:spcPct val="100000"/>
              </a:lnSpc>
              <a:spcBef>
                <a:spcPts val="59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Do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performing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activity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wear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specific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PPE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for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task?</a:t>
            </a:r>
            <a:endParaRPr sz="800">
              <a:latin typeface="Roboto"/>
              <a:cs typeface="Roboto"/>
            </a:endParaRPr>
          </a:p>
          <a:p>
            <a:pPr marL="12700" marR="219710">
              <a:lnSpc>
                <a:spcPct val="100000"/>
              </a:lnSpc>
              <a:spcBef>
                <a:spcPts val="43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an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potentially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explosive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atmosphere,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gas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test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completed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prior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hot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work?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an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potentially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explosive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atmosphere,</a:t>
            </a:r>
            <a:endParaRPr sz="8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continuous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monitoring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of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atmosphere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or is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gaz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testing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a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defined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frequency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out,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results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monitored?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drains,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openings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vents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shielded?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16099" y="3558761"/>
            <a:ext cx="2376805" cy="1219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Have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all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combustible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materials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removed,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covered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kept wet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 hot work area?</a:t>
            </a:r>
            <a:endParaRPr sz="8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When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required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permit,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spark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protection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covers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place?</a:t>
            </a:r>
            <a:endParaRPr sz="800">
              <a:latin typeface="Roboto"/>
              <a:cs typeface="Roboto"/>
            </a:endParaRPr>
          </a:p>
          <a:p>
            <a:pPr marL="12700" marR="282575">
              <a:lnSpc>
                <a:spcPct val="100000"/>
              </a:lnSpc>
              <a:spcBef>
                <a:spcPts val="58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firefighting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equipement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inspected,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available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at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hot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site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ready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for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use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187325">
              <a:lnSpc>
                <a:spcPct val="100000"/>
              </a:lnSpc>
              <a:spcBef>
                <a:spcPts val="58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When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required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permit,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is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fire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watch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4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place?</a:t>
            </a:r>
            <a:endParaRPr sz="800">
              <a:latin typeface="Roboto"/>
              <a:cs typeface="Roboto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288627" y="4565255"/>
            <a:ext cx="640080" cy="162560"/>
            <a:chOff x="288627" y="4565255"/>
            <a:chExt cx="640080" cy="162560"/>
          </a:xfrm>
        </p:grpSpPr>
        <p:pic>
          <p:nvPicPr>
            <p:cNvPr id="42" name="object 4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627" y="4565255"/>
              <a:ext cx="162001" cy="16200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373" y="4565255"/>
              <a:ext cx="162001" cy="16200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121" y="4565255"/>
              <a:ext cx="162001" cy="162001"/>
            </a:xfrm>
            <a:prstGeom prst="rect">
              <a:avLst/>
            </a:prstGeom>
          </p:spPr>
        </p:pic>
      </p:grpSp>
      <p:grpSp>
        <p:nvGrpSpPr>
          <p:cNvPr id="45" name="object 45"/>
          <p:cNvGrpSpPr/>
          <p:nvPr/>
        </p:nvGrpSpPr>
        <p:grpSpPr>
          <a:xfrm>
            <a:off x="176794" y="1205995"/>
            <a:ext cx="3650615" cy="247650"/>
            <a:chOff x="176794" y="1205995"/>
            <a:chExt cx="3650615" cy="247650"/>
          </a:xfrm>
        </p:grpSpPr>
        <p:sp>
          <p:nvSpPr>
            <p:cNvPr id="46" name="object 46"/>
            <p:cNvSpPr/>
            <p:nvPr/>
          </p:nvSpPr>
          <p:spPr>
            <a:xfrm>
              <a:off x="176794" y="1205995"/>
              <a:ext cx="3650615" cy="247650"/>
            </a:xfrm>
            <a:custGeom>
              <a:avLst/>
              <a:gdLst/>
              <a:ahLst/>
              <a:cxnLst/>
              <a:rect l="l" t="t" r="r" b="b"/>
              <a:pathLst>
                <a:path w="3650615" h="247650">
                  <a:moveTo>
                    <a:pt x="3526599" y="0"/>
                  </a:moveTo>
                  <a:lnTo>
                    <a:pt x="123812" y="0"/>
                  </a:lnTo>
                  <a:lnTo>
                    <a:pt x="75620" y="9730"/>
                  </a:lnTo>
                  <a:lnTo>
                    <a:pt x="36264" y="36264"/>
                  </a:lnTo>
                  <a:lnTo>
                    <a:pt x="9730" y="75620"/>
                  </a:lnTo>
                  <a:lnTo>
                    <a:pt x="0" y="123812"/>
                  </a:lnTo>
                  <a:lnTo>
                    <a:pt x="9730" y="172002"/>
                  </a:lnTo>
                  <a:lnTo>
                    <a:pt x="36264" y="211353"/>
                  </a:lnTo>
                  <a:lnTo>
                    <a:pt x="75620" y="237883"/>
                  </a:lnTo>
                  <a:lnTo>
                    <a:pt x="123812" y="247611"/>
                  </a:lnTo>
                  <a:lnTo>
                    <a:pt x="3526599" y="247611"/>
                  </a:lnTo>
                  <a:lnTo>
                    <a:pt x="3574789" y="237883"/>
                  </a:lnTo>
                  <a:lnTo>
                    <a:pt x="3614140" y="211353"/>
                  </a:lnTo>
                  <a:lnTo>
                    <a:pt x="3640670" y="172002"/>
                  </a:lnTo>
                  <a:lnTo>
                    <a:pt x="3650399" y="123812"/>
                  </a:lnTo>
                  <a:lnTo>
                    <a:pt x="3640670" y="75620"/>
                  </a:lnTo>
                  <a:lnTo>
                    <a:pt x="3614140" y="36264"/>
                  </a:lnTo>
                  <a:lnTo>
                    <a:pt x="3574789" y="9730"/>
                  </a:lnTo>
                  <a:lnTo>
                    <a:pt x="3526599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248378"/>
              <a:ext cx="162001" cy="16200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248378"/>
              <a:ext cx="162001" cy="16200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248378"/>
              <a:ext cx="162001" cy="162001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1057168" y="1159105"/>
            <a:ext cx="130810" cy="152654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60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  <a:spcBef>
                <a:spcPts val="509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  <a:spcBef>
                <a:spcPts val="1135"/>
              </a:spcBef>
            </a:pP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  <a:p>
            <a:pPr marL="17145">
              <a:lnSpc>
                <a:spcPct val="100000"/>
              </a:lnSpc>
              <a:spcBef>
                <a:spcPts val="118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62502" y="2890189"/>
            <a:ext cx="1263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22878" y="3283991"/>
            <a:ext cx="210185" cy="1464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 marL="54610">
              <a:lnSpc>
                <a:spcPct val="100000"/>
              </a:lnSpc>
              <a:spcBef>
                <a:spcPts val="96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 marL="48895">
              <a:lnSpc>
                <a:spcPct val="100000"/>
              </a:lnSpc>
              <a:spcBef>
                <a:spcPts val="105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  <a:p>
            <a:pPr marL="35560">
              <a:lnSpc>
                <a:spcPct val="100000"/>
              </a:lnSpc>
              <a:spcBef>
                <a:spcPts val="1060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11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76805" y="4890877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75927" y="5331547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Name</a:t>
            </a:r>
            <a:r>
              <a:rPr sz="850" spc="2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5927" y="4910579"/>
            <a:ext cx="3481070" cy="37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474595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Compliance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rate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(Nb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YES/applicable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points):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Comments</a:t>
            </a:r>
            <a:r>
              <a:rPr sz="850" spc="6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81067" y="5267317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</a:t>
            </a:r>
            <a:r>
              <a:rPr sz="850" spc="49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316099" y="1023989"/>
            <a:ext cx="195961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TO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BE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CHECKED</a:t>
            </a:r>
            <a:endParaRPr sz="9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"Safety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green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light"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out?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58" name="object 58"/>
          <p:cNvSpPr txBox="1"/>
          <p:nvPr/>
        </p:nvSpPr>
        <p:spPr>
          <a:xfrm rot="19920000">
            <a:off x="285423" y="1043529"/>
            <a:ext cx="206202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YES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9" name="object 59"/>
          <p:cNvSpPr txBox="1"/>
          <p:nvPr/>
        </p:nvSpPr>
        <p:spPr>
          <a:xfrm rot="19920000">
            <a:off x="560180" y="1051623"/>
            <a:ext cx="175338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60" name="object 60"/>
          <p:cNvSpPr txBox="1"/>
          <p:nvPr/>
        </p:nvSpPr>
        <p:spPr>
          <a:xfrm rot="19920000">
            <a:off x="846232" y="1046693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88627" y="939706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785485" y="201316"/>
            <a:ext cx="107314" cy="53848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September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75927" y="496407"/>
            <a:ext cx="3484245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Location</a:t>
            </a:r>
            <a:r>
              <a:rPr sz="850" spc="1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033270" algn="l"/>
                <a:tab pos="2186305" algn="l"/>
                <a:tab pos="347091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 observed</a:t>
            </a:r>
            <a:r>
              <a:rPr sz="850" spc="9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Permit No.</a:t>
            </a:r>
            <a:r>
              <a:rPr sz="850" spc="2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pic>
        <p:nvPicPr>
          <p:cNvPr id="65" name="Image 64">
            <a:extLst>
              <a:ext uri="{FF2B5EF4-FFF2-40B4-BE49-F238E27FC236}">
                <a16:creationId xmlns:a16="http://schemas.microsoft.com/office/drawing/2014/main" id="{38D3104D-9996-D440-B88F-88210B7865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B0F489-C13A-4277-84FA-F6C22C0DD297}"/>
</file>

<file path=customXml/itemProps2.xml><?xml version="1.0" encoding="utf-8"?>
<ds:datastoreItem xmlns:ds="http://schemas.openxmlformats.org/officeDocument/2006/customXml" ds:itemID="{CDCC4848-5083-4A0C-9FCE-95A931B18476}"/>
</file>

<file path=customXml/itemProps3.xml><?xml version="1.0" encoding="utf-8"?>
<ds:datastoreItem xmlns:ds="http://schemas.openxmlformats.org/officeDocument/2006/customXml" ds:itemID="{A07D4E5D-B695-48E1-B053-0097F958506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264</Words>
  <Application>Microsoft Macintosh PowerPoint</Application>
  <PresentationFormat>Personnalisé</PresentationFormat>
  <Paragraphs>49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Gotham Rounded</vt:lpstr>
      <vt:lpstr>GothamRounded-Book</vt:lpstr>
      <vt:lpstr>Roboto</vt:lpstr>
      <vt:lpstr>Roboto-Medium</vt:lpstr>
      <vt:lpstr>Office Theme</vt:lpstr>
      <vt:lpstr>Hot work</vt:lpstr>
      <vt:lpstr>Hot work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work</dc:title>
  <cp:lastModifiedBy>Florence Lissarrague</cp:lastModifiedBy>
  <cp:revision>3</cp:revision>
  <dcterms:created xsi:type="dcterms:W3CDTF">2022-06-24T13:40:11Z</dcterms:created>
  <dcterms:modified xsi:type="dcterms:W3CDTF">2022-06-24T13:46:31Z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2022-06-24T00:00:00Z</vt:filetime>
  </property>
  <property fmtid="{D5CDD505-2E9C-101B-9397-08002B2CF9AE}" pid="5" name="ContentTypeId">
    <vt:lpwstr>0x0101001A78A16FEC621941A132C86605F1953F</vt:lpwstr>
  </property>
</Properties>
</file>