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4025900" cy="5765800"/>
  <p:notesSz cx="4025900" cy="5765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215" d="100"/>
          <a:sy n="215" d="100"/>
        </p:scale>
        <p:origin x="2360" y="-12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77" y="3171"/>
            <a:ext cx="4025900" cy="5753735"/>
          </a:xfrm>
          <a:custGeom>
            <a:avLst/>
            <a:gdLst/>
            <a:ahLst/>
            <a:cxnLst/>
            <a:rect l="l" t="t" r="r" b="b"/>
            <a:pathLst>
              <a:path w="4025900" h="5753735">
                <a:moveTo>
                  <a:pt x="287997" y="0"/>
                </a:moveTo>
                <a:lnTo>
                  <a:pt x="241283" y="3769"/>
                </a:lnTo>
                <a:lnTo>
                  <a:pt x="196969" y="14682"/>
                </a:lnTo>
                <a:lnTo>
                  <a:pt x="155647" y="32146"/>
                </a:lnTo>
                <a:lnTo>
                  <a:pt x="117910" y="55567"/>
                </a:lnTo>
                <a:lnTo>
                  <a:pt x="84353" y="84353"/>
                </a:lnTo>
                <a:lnTo>
                  <a:pt x="55567" y="117910"/>
                </a:lnTo>
                <a:lnTo>
                  <a:pt x="32146" y="155647"/>
                </a:lnTo>
                <a:lnTo>
                  <a:pt x="14682" y="196969"/>
                </a:lnTo>
                <a:lnTo>
                  <a:pt x="3769" y="241283"/>
                </a:lnTo>
                <a:lnTo>
                  <a:pt x="0" y="287997"/>
                </a:lnTo>
                <a:lnTo>
                  <a:pt x="0" y="5465648"/>
                </a:lnTo>
                <a:lnTo>
                  <a:pt x="3769" y="5512362"/>
                </a:lnTo>
                <a:lnTo>
                  <a:pt x="14682" y="5556677"/>
                </a:lnTo>
                <a:lnTo>
                  <a:pt x="32146" y="5597998"/>
                </a:lnTo>
                <a:lnTo>
                  <a:pt x="55567" y="5635735"/>
                </a:lnTo>
                <a:lnTo>
                  <a:pt x="84353" y="5669292"/>
                </a:lnTo>
                <a:lnTo>
                  <a:pt x="117910" y="5698078"/>
                </a:lnTo>
                <a:lnTo>
                  <a:pt x="155647" y="5721499"/>
                </a:lnTo>
                <a:lnTo>
                  <a:pt x="196969" y="5738963"/>
                </a:lnTo>
                <a:lnTo>
                  <a:pt x="241283" y="5749876"/>
                </a:lnTo>
                <a:lnTo>
                  <a:pt x="287997" y="5753646"/>
                </a:lnTo>
                <a:lnTo>
                  <a:pt x="3737648" y="5753646"/>
                </a:lnTo>
                <a:lnTo>
                  <a:pt x="3784362" y="5749876"/>
                </a:lnTo>
                <a:lnTo>
                  <a:pt x="3828676" y="5738963"/>
                </a:lnTo>
                <a:lnTo>
                  <a:pt x="3869998" y="5721499"/>
                </a:lnTo>
                <a:lnTo>
                  <a:pt x="3907735" y="5698078"/>
                </a:lnTo>
                <a:lnTo>
                  <a:pt x="3941292" y="5669292"/>
                </a:lnTo>
                <a:lnTo>
                  <a:pt x="3970078" y="5635735"/>
                </a:lnTo>
                <a:lnTo>
                  <a:pt x="3993499" y="5597998"/>
                </a:lnTo>
                <a:lnTo>
                  <a:pt x="4010963" y="5556677"/>
                </a:lnTo>
                <a:lnTo>
                  <a:pt x="4021876" y="5512362"/>
                </a:lnTo>
                <a:lnTo>
                  <a:pt x="4025646" y="5465648"/>
                </a:lnTo>
                <a:lnTo>
                  <a:pt x="4025646" y="287997"/>
                </a:lnTo>
                <a:lnTo>
                  <a:pt x="4021876" y="241283"/>
                </a:lnTo>
                <a:lnTo>
                  <a:pt x="4010963" y="196969"/>
                </a:lnTo>
                <a:lnTo>
                  <a:pt x="3993499" y="155647"/>
                </a:lnTo>
                <a:lnTo>
                  <a:pt x="3970078" y="117910"/>
                </a:lnTo>
                <a:lnTo>
                  <a:pt x="3941292" y="84353"/>
                </a:lnTo>
                <a:lnTo>
                  <a:pt x="3907735" y="55567"/>
                </a:lnTo>
                <a:lnTo>
                  <a:pt x="3869998" y="32146"/>
                </a:lnTo>
                <a:lnTo>
                  <a:pt x="3828676" y="14682"/>
                </a:lnTo>
                <a:lnTo>
                  <a:pt x="3784362" y="3769"/>
                </a:lnTo>
                <a:lnTo>
                  <a:pt x="3737648" y="0"/>
                </a:lnTo>
                <a:lnTo>
                  <a:pt x="287997" y="0"/>
                </a:lnTo>
                <a:close/>
              </a:path>
            </a:pathLst>
          </a:custGeom>
          <a:ln w="12700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3099" y="208137"/>
            <a:ext cx="3506050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9490" y="1004489"/>
            <a:ext cx="3573269" cy="3794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4500" y="270221"/>
            <a:ext cx="2080260" cy="3263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dirty="0"/>
              <a:t>Travaux</a:t>
            </a:r>
            <a:r>
              <a:rPr sz="1950" spc="-60" dirty="0"/>
              <a:t> </a:t>
            </a:r>
            <a:r>
              <a:rPr sz="1950" dirty="0"/>
              <a:t>à</a:t>
            </a:r>
            <a:r>
              <a:rPr sz="1950" spc="-60" dirty="0"/>
              <a:t> </a:t>
            </a:r>
            <a:r>
              <a:rPr sz="1950" spc="-10" dirty="0"/>
              <a:t>chaud</a:t>
            </a:r>
            <a:endParaRPr sz="1950"/>
          </a:p>
        </p:txBody>
      </p:sp>
      <p:sp>
        <p:nvSpPr>
          <p:cNvPr id="10" name="object 10"/>
          <p:cNvSpPr txBox="1"/>
          <p:nvPr/>
        </p:nvSpPr>
        <p:spPr>
          <a:xfrm>
            <a:off x="3765285" y="192577"/>
            <a:ext cx="107314" cy="537845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spc="-10" dirty="0">
                <a:solidFill>
                  <a:srgbClr val="34484B"/>
                </a:solidFill>
                <a:latin typeface="Roboto"/>
                <a:cs typeface="Roboto"/>
              </a:rPr>
              <a:t>Septembre</a:t>
            </a:r>
            <a:r>
              <a:rPr sz="550" spc="5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2021</a:t>
            </a:r>
            <a:endParaRPr sz="550">
              <a:latin typeface="Roboto"/>
              <a:cs typeface="Robot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525" y="720910"/>
            <a:ext cx="3400425" cy="374015"/>
          </a:xfrm>
          <a:custGeom>
            <a:avLst/>
            <a:gdLst/>
            <a:ahLst/>
            <a:cxnLst/>
            <a:rect l="l" t="t" r="r" b="b"/>
            <a:pathLst>
              <a:path w="3400425" h="374015">
                <a:moveTo>
                  <a:pt x="0" y="373761"/>
                </a:moveTo>
                <a:lnTo>
                  <a:pt x="3400094" y="373761"/>
                </a:lnTo>
                <a:lnTo>
                  <a:pt x="3400094" y="0"/>
                </a:lnTo>
                <a:lnTo>
                  <a:pt x="776922" y="0"/>
                </a:lnTo>
              </a:path>
            </a:pathLst>
          </a:custGeom>
          <a:ln w="6350">
            <a:solidFill>
              <a:srgbClr val="E305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71076" y="769086"/>
            <a:ext cx="26028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E30513"/>
                </a:solidFill>
                <a:latin typeface="Gotham Rounded"/>
                <a:cs typeface="Gotham Rounded"/>
              </a:rPr>
              <a:t>2</a:t>
            </a:r>
            <a:r>
              <a:rPr sz="800" spc="-25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20" dirty="0">
                <a:solidFill>
                  <a:srgbClr val="E30513"/>
                </a:solidFill>
                <a:latin typeface="Gotham Rounded"/>
                <a:cs typeface="Gotham Rounded"/>
              </a:rPr>
              <a:t>décès 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liés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aux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travaux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à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 chaud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sont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survenus</a:t>
            </a:r>
            <a:endParaRPr sz="800">
              <a:latin typeface="GothamRounded-Book"/>
              <a:cs typeface="GothamRounded-Book"/>
            </a:endParaRPr>
          </a:p>
          <a:p>
            <a:pPr marL="12700">
              <a:lnSpc>
                <a:spcPct val="100000"/>
              </a:lnSpc>
            </a:pP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dans</a:t>
            </a:r>
            <a:r>
              <a:rPr sz="800" spc="-4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la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Compagnie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au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cours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des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10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dernières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années.</a:t>
            </a:r>
            <a:endParaRPr sz="800">
              <a:latin typeface="GothamRounded-Book"/>
              <a:cs typeface="GothamRounded-Book"/>
            </a:endParaRPr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id="{90CE3ED7-F572-154C-8A4F-8ADCB9BDF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30" y="1280795"/>
            <a:ext cx="3466799" cy="3466799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E0F9D870-0661-5741-986B-286A259E0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28" y="689476"/>
            <a:ext cx="358327" cy="381901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90FCF928-9021-E14B-978F-1662D72CFF63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59" y="4683300"/>
            <a:ext cx="1048412" cy="813836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AC524594-8703-6A4D-8C5B-BA94B34D6A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120" y="4985171"/>
            <a:ext cx="433984" cy="433984"/>
          </a:xfrm>
          <a:prstGeom prst="rect">
            <a:avLst/>
          </a:prstGeom>
        </p:spPr>
      </p:pic>
      <p:grpSp>
        <p:nvGrpSpPr>
          <p:cNvPr id="51" name="Groupe 50">
            <a:extLst>
              <a:ext uri="{FF2B5EF4-FFF2-40B4-BE49-F238E27FC236}">
                <a16:creationId xmlns:a16="http://schemas.microsoft.com/office/drawing/2014/main" id="{24BB6979-1E5C-B84B-9ADF-730978F695A7}"/>
              </a:ext>
            </a:extLst>
          </p:cNvPr>
          <p:cNvGrpSpPr/>
          <p:nvPr/>
        </p:nvGrpSpPr>
        <p:grpSpPr>
          <a:xfrm>
            <a:off x="287589" y="1455967"/>
            <a:ext cx="244805" cy="244805"/>
            <a:chOff x="959671" y="2044762"/>
            <a:chExt cx="244805" cy="244805"/>
          </a:xfrm>
        </p:grpSpPr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5DF6EE7A-FAEC-5E45-986C-F1FA78D54B72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object 19">
              <a:extLst>
                <a:ext uri="{FF2B5EF4-FFF2-40B4-BE49-F238E27FC236}">
                  <a16:creationId xmlns:a16="http://schemas.microsoft.com/office/drawing/2014/main" id="{3265F7A9-C818-984C-92A1-A902397215FE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1F8D7AC4-73FD-A24A-90A9-1809C4F9DA1B}"/>
              </a:ext>
            </a:extLst>
          </p:cNvPr>
          <p:cNvGrpSpPr/>
          <p:nvPr/>
        </p:nvGrpSpPr>
        <p:grpSpPr>
          <a:xfrm>
            <a:off x="1614366" y="1455967"/>
            <a:ext cx="244805" cy="244805"/>
            <a:chOff x="959671" y="2044762"/>
            <a:chExt cx="244805" cy="244805"/>
          </a:xfrm>
        </p:grpSpPr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9A2A6A62-C3B2-8047-9344-8E2D4931A697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object 19">
              <a:extLst>
                <a:ext uri="{FF2B5EF4-FFF2-40B4-BE49-F238E27FC236}">
                  <a16:creationId xmlns:a16="http://schemas.microsoft.com/office/drawing/2014/main" id="{79F43272-2A8A-474A-B39C-25625BBB5534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A21B5A68-3364-3340-8974-DB12A4736586}"/>
              </a:ext>
            </a:extLst>
          </p:cNvPr>
          <p:cNvGrpSpPr/>
          <p:nvPr/>
        </p:nvGrpSpPr>
        <p:grpSpPr>
          <a:xfrm>
            <a:off x="870295" y="1975920"/>
            <a:ext cx="244805" cy="244805"/>
            <a:chOff x="959671" y="2044762"/>
            <a:chExt cx="244805" cy="244805"/>
          </a:xfrm>
        </p:grpSpPr>
        <p:sp>
          <p:nvSpPr>
            <p:cNvPr id="58" name="Ellipse 57">
              <a:extLst>
                <a:ext uri="{FF2B5EF4-FFF2-40B4-BE49-F238E27FC236}">
                  <a16:creationId xmlns:a16="http://schemas.microsoft.com/office/drawing/2014/main" id="{E7BA647B-BAAE-3E46-96C2-FA497D7E4695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object 19">
              <a:extLst>
                <a:ext uri="{FF2B5EF4-FFF2-40B4-BE49-F238E27FC236}">
                  <a16:creationId xmlns:a16="http://schemas.microsoft.com/office/drawing/2014/main" id="{84D787BF-323B-BF44-A25E-E246E140B5FD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42A65352-6B1A-5846-88D9-FCD69425C029}"/>
              </a:ext>
            </a:extLst>
          </p:cNvPr>
          <p:cNvGrpSpPr/>
          <p:nvPr/>
        </p:nvGrpSpPr>
        <p:grpSpPr>
          <a:xfrm>
            <a:off x="2197071" y="2253826"/>
            <a:ext cx="244805" cy="244805"/>
            <a:chOff x="959671" y="2044762"/>
            <a:chExt cx="244805" cy="244805"/>
          </a:xfrm>
        </p:grpSpPr>
        <p:sp>
          <p:nvSpPr>
            <p:cNvPr id="61" name="Ellipse 60">
              <a:extLst>
                <a:ext uri="{FF2B5EF4-FFF2-40B4-BE49-F238E27FC236}">
                  <a16:creationId xmlns:a16="http://schemas.microsoft.com/office/drawing/2014/main" id="{972619D4-BF86-A447-9CAE-FB22F34AFE07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object 19">
              <a:extLst>
                <a:ext uri="{FF2B5EF4-FFF2-40B4-BE49-F238E27FC236}">
                  <a16:creationId xmlns:a16="http://schemas.microsoft.com/office/drawing/2014/main" id="{B70BBC19-9935-7343-89A1-84D721AC4326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0053BCC6-9B12-084A-8D75-01A547AA89B4}"/>
              </a:ext>
            </a:extLst>
          </p:cNvPr>
          <p:cNvGrpSpPr/>
          <p:nvPr/>
        </p:nvGrpSpPr>
        <p:grpSpPr>
          <a:xfrm>
            <a:off x="2206036" y="2746885"/>
            <a:ext cx="244805" cy="244805"/>
            <a:chOff x="959671" y="2044762"/>
            <a:chExt cx="244805" cy="244805"/>
          </a:xfrm>
        </p:grpSpPr>
        <p:sp>
          <p:nvSpPr>
            <p:cNvPr id="64" name="Ellipse 63">
              <a:extLst>
                <a:ext uri="{FF2B5EF4-FFF2-40B4-BE49-F238E27FC236}">
                  <a16:creationId xmlns:a16="http://schemas.microsoft.com/office/drawing/2014/main" id="{7F40FFC2-FA8C-0540-8E79-C504F4B1D982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object 19">
              <a:extLst>
                <a:ext uri="{FF2B5EF4-FFF2-40B4-BE49-F238E27FC236}">
                  <a16:creationId xmlns:a16="http://schemas.microsoft.com/office/drawing/2014/main" id="{724A9C17-72D8-8743-BDEB-9235E397E758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6" name="Groupe 65">
            <a:extLst>
              <a:ext uri="{FF2B5EF4-FFF2-40B4-BE49-F238E27FC236}">
                <a16:creationId xmlns:a16="http://schemas.microsoft.com/office/drawing/2014/main" id="{0560F28D-68BF-734A-B1DF-48B1898087CC}"/>
              </a:ext>
            </a:extLst>
          </p:cNvPr>
          <p:cNvGrpSpPr/>
          <p:nvPr/>
        </p:nvGrpSpPr>
        <p:grpSpPr>
          <a:xfrm>
            <a:off x="3030789" y="2800673"/>
            <a:ext cx="244805" cy="244805"/>
            <a:chOff x="959671" y="2044762"/>
            <a:chExt cx="244805" cy="244805"/>
          </a:xfrm>
        </p:grpSpPr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DF6168BE-9F5E-D849-BB8C-54927278DB8C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object 19">
              <a:extLst>
                <a:ext uri="{FF2B5EF4-FFF2-40B4-BE49-F238E27FC236}">
                  <a16:creationId xmlns:a16="http://schemas.microsoft.com/office/drawing/2014/main" id="{57E29E70-4BBC-704E-8763-B767AD5116BF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9" name="Groupe 68">
            <a:extLst>
              <a:ext uri="{FF2B5EF4-FFF2-40B4-BE49-F238E27FC236}">
                <a16:creationId xmlns:a16="http://schemas.microsoft.com/office/drawing/2014/main" id="{D0E33C64-F901-344A-9AFA-1BD684B61BE6}"/>
              </a:ext>
            </a:extLst>
          </p:cNvPr>
          <p:cNvGrpSpPr/>
          <p:nvPr/>
        </p:nvGrpSpPr>
        <p:grpSpPr>
          <a:xfrm>
            <a:off x="3550742" y="3921261"/>
            <a:ext cx="244805" cy="244805"/>
            <a:chOff x="959671" y="2044762"/>
            <a:chExt cx="244805" cy="244805"/>
          </a:xfrm>
        </p:grpSpPr>
        <p:sp>
          <p:nvSpPr>
            <p:cNvPr id="70" name="Ellipse 69">
              <a:extLst>
                <a:ext uri="{FF2B5EF4-FFF2-40B4-BE49-F238E27FC236}">
                  <a16:creationId xmlns:a16="http://schemas.microsoft.com/office/drawing/2014/main" id="{92CFAE66-975B-E047-AD0E-7EA3C36224D8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object 19">
              <a:extLst>
                <a:ext uri="{FF2B5EF4-FFF2-40B4-BE49-F238E27FC236}">
                  <a16:creationId xmlns:a16="http://schemas.microsoft.com/office/drawing/2014/main" id="{FE925405-DCD1-2840-94D4-70C9B481B0A5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2" name="Groupe 71">
            <a:extLst>
              <a:ext uri="{FF2B5EF4-FFF2-40B4-BE49-F238E27FC236}">
                <a16:creationId xmlns:a16="http://schemas.microsoft.com/office/drawing/2014/main" id="{813CF39C-FE23-8A46-800B-9524081DDD2D}"/>
              </a:ext>
            </a:extLst>
          </p:cNvPr>
          <p:cNvGrpSpPr/>
          <p:nvPr/>
        </p:nvGrpSpPr>
        <p:grpSpPr>
          <a:xfrm>
            <a:off x="2286719" y="3894367"/>
            <a:ext cx="244805" cy="244805"/>
            <a:chOff x="959671" y="2044762"/>
            <a:chExt cx="244805" cy="244805"/>
          </a:xfrm>
        </p:grpSpPr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89DDCD2B-E5FC-1541-8E65-6642DC12DDBB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object 19">
              <a:extLst>
                <a:ext uri="{FF2B5EF4-FFF2-40B4-BE49-F238E27FC236}">
                  <a16:creationId xmlns:a16="http://schemas.microsoft.com/office/drawing/2014/main" id="{292D9AAA-1F41-7041-8A22-BD3992201C60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D6B15209-9D72-A540-87C6-47AEF733DC2C}"/>
              </a:ext>
            </a:extLst>
          </p:cNvPr>
          <p:cNvGrpSpPr/>
          <p:nvPr/>
        </p:nvGrpSpPr>
        <p:grpSpPr>
          <a:xfrm>
            <a:off x="1560578" y="4288814"/>
            <a:ext cx="296366" cy="244805"/>
            <a:chOff x="959671" y="2044762"/>
            <a:chExt cx="296366" cy="244805"/>
          </a:xfrm>
        </p:grpSpPr>
        <p:sp>
          <p:nvSpPr>
            <p:cNvPr id="76" name="Ellipse 75">
              <a:extLst>
                <a:ext uri="{FF2B5EF4-FFF2-40B4-BE49-F238E27FC236}">
                  <a16:creationId xmlns:a16="http://schemas.microsoft.com/office/drawing/2014/main" id="{2D4B3F7D-D5A3-524B-BB55-47961C6AAD95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object 19">
              <a:extLst>
                <a:ext uri="{FF2B5EF4-FFF2-40B4-BE49-F238E27FC236}">
                  <a16:creationId xmlns:a16="http://schemas.microsoft.com/office/drawing/2014/main" id="{3581C962-74ED-8A4B-8AC3-033B5A24E085}"/>
                </a:ext>
              </a:extLst>
            </p:cNvPr>
            <p:cNvSpPr txBox="1"/>
            <p:nvPr/>
          </p:nvSpPr>
          <p:spPr>
            <a:xfrm>
              <a:off x="988451" y="2057036"/>
              <a:ext cx="26758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F9DE60D8-22D8-FD41-BA54-ED4ABDF45027}"/>
              </a:ext>
            </a:extLst>
          </p:cNvPr>
          <p:cNvGrpSpPr/>
          <p:nvPr/>
        </p:nvGrpSpPr>
        <p:grpSpPr>
          <a:xfrm>
            <a:off x="323449" y="4279849"/>
            <a:ext cx="296366" cy="244805"/>
            <a:chOff x="959671" y="2044762"/>
            <a:chExt cx="296366" cy="244805"/>
          </a:xfrm>
        </p:grpSpPr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59DC0AED-1CA4-A448-A08C-C2E8D72A546F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object 19">
              <a:extLst>
                <a:ext uri="{FF2B5EF4-FFF2-40B4-BE49-F238E27FC236}">
                  <a16:creationId xmlns:a16="http://schemas.microsoft.com/office/drawing/2014/main" id="{E0CE415B-61BB-E441-B261-0BA0B281753A}"/>
                </a:ext>
              </a:extLst>
            </p:cNvPr>
            <p:cNvSpPr txBox="1"/>
            <p:nvPr/>
          </p:nvSpPr>
          <p:spPr>
            <a:xfrm>
              <a:off x="988451" y="2057036"/>
              <a:ext cx="26758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1" name="Groupe 80">
            <a:extLst>
              <a:ext uri="{FF2B5EF4-FFF2-40B4-BE49-F238E27FC236}">
                <a16:creationId xmlns:a16="http://schemas.microsoft.com/office/drawing/2014/main" id="{B1832026-1950-744B-8763-14FE1AE022E7}"/>
              </a:ext>
            </a:extLst>
          </p:cNvPr>
          <p:cNvGrpSpPr/>
          <p:nvPr/>
        </p:nvGrpSpPr>
        <p:grpSpPr>
          <a:xfrm>
            <a:off x="986836" y="3114438"/>
            <a:ext cx="244805" cy="244805"/>
            <a:chOff x="959671" y="2044762"/>
            <a:chExt cx="244805" cy="244805"/>
          </a:xfrm>
        </p:grpSpPr>
        <p:sp>
          <p:nvSpPr>
            <p:cNvPr id="82" name="Ellipse 81">
              <a:extLst>
                <a:ext uri="{FF2B5EF4-FFF2-40B4-BE49-F238E27FC236}">
                  <a16:creationId xmlns:a16="http://schemas.microsoft.com/office/drawing/2014/main" id="{73AFA292-8449-954C-8D60-05C35499EF9C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object 19">
              <a:extLst>
                <a:ext uri="{FF2B5EF4-FFF2-40B4-BE49-F238E27FC236}">
                  <a16:creationId xmlns:a16="http://schemas.microsoft.com/office/drawing/2014/main" id="{E41A8A11-A2A9-2847-A08D-086BA8FD17B5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8627" y="921705"/>
            <a:ext cx="3455670" cy="0"/>
          </a:xfrm>
          <a:custGeom>
            <a:avLst/>
            <a:gdLst/>
            <a:ahLst/>
            <a:cxnLst/>
            <a:rect l="l" t="t" r="r" b="b"/>
            <a:pathLst>
              <a:path w="3455670">
                <a:moveTo>
                  <a:pt x="0" y="0"/>
                </a:moveTo>
                <a:lnTo>
                  <a:pt x="3455174" y="0"/>
                </a:lnTo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3099" y="208137"/>
            <a:ext cx="17227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Travaux</a:t>
            </a:r>
            <a:r>
              <a:rPr spc="-15" dirty="0"/>
              <a:t> </a:t>
            </a:r>
            <a:r>
              <a:rPr dirty="0"/>
              <a:t>à</a:t>
            </a:r>
            <a:r>
              <a:rPr spc="-10" dirty="0"/>
              <a:t> chaud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5927" y="478407"/>
            <a:ext cx="3487420" cy="364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1795" algn="l"/>
                <a:tab pos="1811655" algn="l"/>
                <a:tab pos="272288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Lieu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	Date</a:t>
            </a:r>
            <a:r>
              <a:rPr sz="850" spc="31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2105660" algn="l"/>
                <a:tab pos="347408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Entreprise observée</a:t>
            </a:r>
            <a:r>
              <a:rPr sz="850" spc="13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spc="50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N° permis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85485" y="201077"/>
            <a:ext cx="107314" cy="537845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spc="-10" dirty="0">
                <a:solidFill>
                  <a:srgbClr val="34484B"/>
                </a:solidFill>
                <a:latin typeface="Roboto"/>
                <a:cs typeface="Roboto"/>
              </a:rPr>
              <a:t>Septembre</a:t>
            </a:r>
            <a:r>
              <a:rPr sz="550" spc="5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2021</a:t>
            </a:r>
            <a:endParaRPr sz="550">
              <a:latin typeface="Roboto"/>
              <a:cs typeface="Roboto"/>
            </a:endParaRPr>
          </a:p>
        </p:txBody>
      </p:sp>
      <p:sp>
        <p:nvSpPr>
          <p:cNvPr id="7" name="object 7"/>
          <p:cNvSpPr txBox="1"/>
          <p:nvPr/>
        </p:nvSpPr>
        <p:spPr>
          <a:xfrm rot="19920000">
            <a:off x="285461" y="1026697"/>
            <a:ext cx="201631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OUI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8" name="object 8"/>
          <p:cNvSpPr txBox="1"/>
          <p:nvPr/>
        </p:nvSpPr>
        <p:spPr>
          <a:xfrm rot="19920000">
            <a:off x="559525" y="1016510"/>
            <a:ext cx="241140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NON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9" name="object 9"/>
          <p:cNvSpPr txBox="1"/>
          <p:nvPr/>
        </p:nvSpPr>
        <p:spPr>
          <a:xfrm rot="19920000">
            <a:off x="846232" y="1028692"/>
            <a:ext cx="194256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60" dirty="0">
                <a:solidFill>
                  <a:srgbClr val="E30513"/>
                </a:solidFill>
                <a:latin typeface="Gotham Rounded"/>
                <a:cs typeface="Gotham Rounded"/>
              </a:rPr>
              <a:t>N/A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6805" y="4873039"/>
            <a:ext cx="3650615" cy="188595"/>
          </a:xfrm>
          <a:custGeom>
            <a:avLst/>
            <a:gdLst/>
            <a:ahLst/>
            <a:cxnLst/>
            <a:rect l="l" t="t" r="r" b="b"/>
            <a:pathLst>
              <a:path w="3650615" h="188595">
                <a:moveTo>
                  <a:pt x="94056" y="0"/>
                </a:moveTo>
                <a:lnTo>
                  <a:pt x="57446" y="7391"/>
                </a:lnTo>
                <a:lnTo>
                  <a:pt x="27549" y="27549"/>
                </a:lnTo>
                <a:lnTo>
                  <a:pt x="7391" y="57446"/>
                </a:lnTo>
                <a:lnTo>
                  <a:pt x="0" y="94056"/>
                </a:lnTo>
                <a:lnTo>
                  <a:pt x="7391" y="130673"/>
                </a:lnTo>
                <a:lnTo>
                  <a:pt x="27549" y="160574"/>
                </a:lnTo>
                <a:lnTo>
                  <a:pt x="57446" y="180733"/>
                </a:lnTo>
                <a:lnTo>
                  <a:pt x="94056" y="188125"/>
                </a:lnTo>
                <a:lnTo>
                  <a:pt x="3556330" y="188125"/>
                </a:lnTo>
                <a:lnTo>
                  <a:pt x="3592947" y="180733"/>
                </a:lnTo>
                <a:lnTo>
                  <a:pt x="3622848" y="160574"/>
                </a:lnTo>
                <a:lnTo>
                  <a:pt x="3643007" y="130673"/>
                </a:lnTo>
                <a:lnTo>
                  <a:pt x="3650399" y="94056"/>
                </a:lnTo>
                <a:lnTo>
                  <a:pt x="3643007" y="57446"/>
                </a:lnTo>
                <a:lnTo>
                  <a:pt x="3622848" y="27549"/>
                </a:lnTo>
                <a:lnTo>
                  <a:pt x="3592947" y="7391"/>
                </a:lnTo>
                <a:lnTo>
                  <a:pt x="3556330" y="0"/>
                </a:lnTo>
                <a:lnTo>
                  <a:pt x="94056" y="0"/>
                </a:lnTo>
                <a:close/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75927" y="5331547"/>
            <a:ext cx="166751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17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Nom</a:t>
            </a:r>
            <a:r>
              <a:rPr sz="850" spc="24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5927" y="4892742"/>
            <a:ext cx="3481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  <a:tabLst>
                <a:tab pos="2583180" algn="l"/>
                <a:tab pos="3121660" algn="l"/>
                <a:tab pos="3357879" algn="l"/>
              </a:tabLst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Taux de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conformité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(Nb OUI/points applicables)</a:t>
            </a:r>
            <a:r>
              <a:rPr sz="800" spc="-9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: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(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%)</a:t>
            </a:r>
            <a:endParaRPr sz="8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7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tabLst>
                <a:tab pos="340169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Commentaires</a:t>
            </a:r>
            <a:r>
              <a:rPr sz="850" spc="12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81067" y="5267317"/>
            <a:ext cx="1609725" cy="4133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  <a:tabLst>
                <a:tab pos="159639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Entreprise</a:t>
            </a:r>
            <a:r>
              <a:rPr sz="850" spc="22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 Signature</a:t>
            </a:r>
            <a:r>
              <a:rPr sz="850" spc="25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76803" y="2272390"/>
            <a:ext cx="3650615" cy="383540"/>
            <a:chOff x="176803" y="2272390"/>
            <a:chExt cx="3650615" cy="383540"/>
          </a:xfrm>
        </p:grpSpPr>
        <p:sp>
          <p:nvSpPr>
            <p:cNvPr id="15" name="object 15"/>
            <p:cNvSpPr/>
            <p:nvPr/>
          </p:nvSpPr>
          <p:spPr>
            <a:xfrm>
              <a:off x="176803" y="2272390"/>
              <a:ext cx="3650615" cy="383540"/>
            </a:xfrm>
            <a:custGeom>
              <a:avLst/>
              <a:gdLst/>
              <a:ahLst/>
              <a:cxnLst/>
              <a:rect l="l" t="t" r="r" b="b"/>
              <a:pathLst>
                <a:path w="3650615" h="383539">
                  <a:moveTo>
                    <a:pt x="3470402" y="0"/>
                  </a:moveTo>
                  <a:lnTo>
                    <a:pt x="179997" y="0"/>
                  </a:lnTo>
                  <a:lnTo>
                    <a:pt x="132144" y="6430"/>
                  </a:lnTo>
                  <a:lnTo>
                    <a:pt x="89146" y="24576"/>
                  </a:lnTo>
                  <a:lnTo>
                    <a:pt x="52717" y="52722"/>
                  </a:lnTo>
                  <a:lnTo>
                    <a:pt x="24573" y="89152"/>
                  </a:lnTo>
                  <a:lnTo>
                    <a:pt x="6429" y="132149"/>
                  </a:lnTo>
                  <a:lnTo>
                    <a:pt x="0" y="179997"/>
                  </a:lnTo>
                  <a:lnTo>
                    <a:pt x="0" y="203415"/>
                  </a:lnTo>
                  <a:lnTo>
                    <a:pt x="6429" y="251269"/>
                  </a:lnTo>
                  <a:lnTo>
                    <a:pt x="24573" y="294269"/>
                  </a:lnTo>
                  <a:lnTo>
                    <a:pt x="52717" y="330701"/>
                  </a:lnTo>
                  <a:lnTo>
                    <a:pt x="89146" y="358848"/>
                  </a:lnTo>
                  <a:lnTo>
                    <a:pt x="132144" y="376995"/>
                  </a:lnTo>
                  <a:lnTo>
                    <a:pt x="179997" y="383425"/>
                  </a:lnTo>
                  <a:lnTo>
                    <a:pt x="3470402" y="383425"/>
                  </a:lnTo>
                  <a:lnTo>
                    <a:pt x="3518250" y="376995"/>
                  </a:lnTo>
                  <a:lnTo>
                    <a:pt x="3561246" y="358848"/>
                  </a:lnTo>
                  <a:lnTo>
                    <a:pt x="3597676" y="330701"/>
                  </a:lnTo>
                  <a:lnTo>
                    <a:pt x="3625822" y="294269"/>
                  </a:lnTo>
                  <a:lnTo>
                    <a:pt x="3643968" y="251269"/>
                  </a:lnTo>
                  <a:lnTo>
                    <a:pt x="3650399" y="203415"/>
                  </a:lnTo>
                  <a:lnTo>
                    <a:pt x="3650399" y="179997"/>
                  </a:lnTo>
                  <a:lnTo>
                    <a:pt x="3643968" y="132149"/>
                  </a:lnTo>
                  <a:lnTo>
                    <a:pt x="3625822" y="89152"/>
                  </a:lnTo>
                  <a:lnTo>
                    <a:pt x="3597676" y="52722"/>
                  </a:lnTo>
                  <a:lnTo>
                    <a:pt x="3561246" y="24576"/>
                  </a:lnTo>
                  <a:lnTo>
                    <a:pt x="3518250" y="6430"/>
                  </a:lnTo>
                  <a:lnTo>
                    <a:pt x="3470402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2386772"/>
              <a:ext cx="162001" cy="16200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2386772"/>
              <a:ext cx="162001" cy="16200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2386772"/>
              <a:ext cx="162001" cy="162001"/>
            </a:xfrm>
            <a:prstGeom prst="rect">
              <a:avLst/>
            </a:prstGeom>
          </p:spPr>
        </p:pic>
      </p:grpSp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627" y="2842103"/>
            <a:ext cx="162001" cy="162001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373" y="2842103"/>
            <a:ext cx="162001" cy="162001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6121" y="2842103"/>
            <a:ext cx="162001" cy="162001"/>
          </a:xfrm>
          <a:prstGeom prst="rect">
            <a:avLst/>
          </a:prstGeom>
        </p:spPr>
      </p:pic>
      <p:grpSp>
        <p:nvGrpSpPr>
          <p:cNvPr id="22" name="object 22"/>
          <p:cNvGrpSpPr/>
          <p:nvPr/>
        </p:nvGrpSpPr>
        <p:grpSpPr>
          <a:xfrm>
            <a:off x="176796" y="3189386"/>
            <a:ext cx="3650615" cy="226695"/>
            <a:chOff x="176796" y="3189386"/>
            <a:chExt cx="3650615" cy="226695"/>
          </a:xfrm>
        </p:grpSpPr>
        <p:sp>
          <p:nvSpPr>
            <p:cNvPr id="23" name="object 23"/>
            <p:cNvSpPr/>
            <p:nvPr/>
          </p:nvSpPr>
          <p:spPr>
            <a:xfrm>
              <a:off x="176796" y="3189386"/>
              <a:ext cx="3650615" cy="226695"/>
            </a:xfrm>
            <a:custGeom>
              <a:avLst/>
              <a:gdLst/>
              <a:ahLst/>
              <a:cxnLst/>
              <a:rect l="l" t="t" r="r" b="b"/>
              <a:pathLst>
                <a:path w="3650615" h="226695">
                  <a:moveTo>
                    <a:pt x="3537204" y="0"/>
                  </a:moveTo>
                  <a:lnTo>
                    <a:pt x="113207" y="0"/>
                  </a:lnTo>
                  <a:lnTo>
                    <a:pt x="69142" y="8896"/>
                  </a:lnTo>
                  <a:lnTo>
                    <a:pt x="33158" y="33158"/>
                  </a:lnTo>
                  <a:lnTo>
                    <a:pt x="8896" y="69142"/>
                  </a:lnTo>
                  <a:lnTo>
                    <a:pt x="0" y="113207"/>
                  </a:lnTo>
                  <a:lnTo>
                    <a:pt x="8896" y="157273"/>
                  </a:lnTo>
                  <a:lnTo>
                    <a:pt x="33158" y="193257"/>
                  </a:lnTo>
                  <a:lnTo>
                    <a:pt x="69142" y="217519"/>
                  </a:lnTo>
                  <a:lnTo>
                    <a:pt x="113207" y="226415"/>
                  </a:lnTo>
                  <a:lnTo>
                    <a:pt x="3537204" y="226415"/>
                  </a:lnTo>
                  <a:lnTo>
                    <a:pt x="3581261" y="217519"/>
                  </a:lnTo>
                  <a:lnTo>
                    <a:pt x="3617242" y="193257"/>
                  </a:lnTo>
                  <a:lnTo>
                    <a:pt x="3641502" y="157273"/>
                  </a:lnTo>
                  <a:lnTo>
                    <a:pt x="3650399" y="113207"/>
                  </a:lnTo>
                  <a:lnTo>
                    <a:pt x="3641502" y="69142"/>
                  </a:lnTo>
                  <a:lnTo>
                    <a:pt x="3617242" y="33158"/>
                  </a:lnTo>
                  <a:lnTo>
                    <a:pt x="3581261" y="8896"/>
                  </a:lnTo>
                  <a:lnTo>
                    <a:pt x="3537204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3220490"/>
              <a:ext cx="162001" cy="162001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3220490"/>
              <a:ext cx="162001" cy="16200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3220490"/>
              <a:ext cx="162001" cy="162001"/>
            </a:xfrm>
            <a:prstGeom prst="rect">
              <a:avLst/>
            </a:prstGeom>
          </p:spPr>
        </p:pic>
      </p:grpSp>
      <p:pic>
        <p:nvPicPr>
          <p:cNvPr id="27" name="object 2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627" y="3525813"/>
            <a:ext cx="162001" cy="162001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373" y="3525813"/>
            <a:ext cx="162001" cy="162001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6121" y="3525813"/>
            <a:ext cx="162001" cy="162001"/>
          </a:xfrm>
          <a:prstGeom prst="rect">
            <a:avLst/>
          </a:prstGeom>
        </p:spPr>
      </p:pic>
      <p:grpSp>
        <p:nvGrpSpPr>
          <p:cNvPr id="30" name="object 30"/>
          <p:cNvGrpSpPr/>
          <p:nvPr/>
        </p:nvGrpSpPr>
        <p:grpSpPr>
          <a:xfrm>
            <a:off x="176801" y="3813182"/>
            <a:ext cx="3650615" cy="323215"/>
            <a:chOff x="176801" y="3813182"/>
            <a:chExt cx="3650615" cy="323215"/>
          </a:xfrm>
        </p:grpSpPr>
        <p:sp>
          <p:nvSpPr>
            <p:cNvPr id="31" name="object 31"/>
            <p:cNvSpPr/>
            <p:nvPr/>
          </p:nvSpPr>
          <p:spPr>
            <a:xfrm>
              <a:off x="176801" y="3813182"/>
              <a:ext cx="3650615" cy="323215"/>
            </a:xfrm>
            <a:custGeom>
              <a:avLst/>
              <a:gdLst/>
              <a:ahLst/>
              <a:cxnLst/>
              <a:rect l="l" t="t" r="r" b="b"/>
              <a:pathLst>
                <a:path w="3650615" h="323214">
                  <a:moveTo>
                    <a:pt x="3488969" y="0"/>
                  </a:moveTo>
                  <a:lnTo>
                    <a:pt x="161429" y="0"/>
                  </a:lnTo>
                  <a:lnTo>
                    <a:pt x="118515" y="5766"/>
                  </a:lnTo>
                  <a:lnTo>
                    <a:pt x="79953" y="22040"/>
                  </a:lnTo>
                  <a:lnTo>
                    <a:pt x="47282" y="47282"/>
                  </a:lnTo>
                  <a:lnTo>
                    <a:pt x="22040" y="79953"/>
                  </a:lnTo>
                  <a:lnTo>
                    <a:pt x="5766" y="118515"/>
                  </a:lnTo>
                  <a:lnTo>
                    <a:pt x="0" y="161429"/>
                  </a:lnTo>
                  <a:lnTo>
                    <a:pt x="5766" y="204343"/>
                  </a:lnTo>
                  <a:lnTo>
                    <a:pt x="22040" y="242905"/>
                  </a:lnTo>
                  <a:lnTo>
                    <a:pt x="47282" y="275577"/>
                  </a:lnTo>
                  <a:lnTo>
                    <a:pt x="79953" y="300819"/>
                  </a:lnTo>
                  <a:lnTo>
                    <a:pt x="118515" y="317092"/>
                  </a:lnTo>
                  <a:lnTo>
                    <a:pt x="161429" y="322859"/>
                  </a:lnTo>
                  <a:lnTo>
                    <a:pt x="3488969" y="322859"/>
                  </a:lnTo>
                  <a:lnTo>
                    <a:pt x="3531883" y="317092"/>
                  </a:lnTo>
                  <a:lnTo>
                    <a:pt x="3570445" y="300819"/>
                  </a:lnTo>
                  <a:lnTo>
                    <a:pt x="3603117" y="275577"/>
                  </a:lnTo>
                  <a:lnTo>
                    <a:pt x="3628358" y="242905"/>
                  </a:lnTo>
                  <a:lnTo>
                    <a:pt x="3644632" y="204343"/>
                  </a:lnTo>
                  <a:lnTo>
                    <a:pt x="3650399" y="161429"/>
                  </a:lnTo>
                  <a:lnTo>
                    <a:pt x="3644632" y="118515"/>
                  </a:lnTo>
                  <a:lnTo>
                    <a:pt x="3628358" y="79953"/>
                  </a:lnTo>
                  <a:lnTo>
                    <a:pt x="3603116" y="47282"/>
                  </a:lnTo>
                  <a:lnTo>
                    <a:pt x="3570445" y="22040"/>
                  </a:lnTo>
                  <a:lnTo>
                    <a:pt x="3531883" y="5766"/>
                  </a:lnTo>
                  <a:lnTo>
                    <a:pt x="3488969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3895669"/>
              <a:ext cx="162001" cy="162001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3895669"/>
              <a:ext cx="162001" cy="162001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3895669"/>
              <a:ext cx="162001" cy="162001"/>
            </a:xfrm>
            <a:prstGeom prst="rect">
              <a:avLst/>
            </a:prstGeom>
          </p:spPr>
        </p:pic>
      </p:grpSp>
      <p:pic>
        <p:nvPicPr>
          <p:cNvPr id="35" name="object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627" y="4240480"/>
            <a:ext cx="162001" cy="162001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373" y="4240480"/>
            <a:ext cx="162001" cy="162001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6121" y="4240480"/>
            <a:ext cx="162001" cy="162001"/>
          </a:xfrm>
          <a:prstGeom prst="rect">
            <a:avLst/>
          </a:prstGeom>
        </p:spPr>
      </p:pic>
      <p:grpSp>
        <p:nvGrpSpPr>
          <p:cNvPr id="38" name="object 38"/>
          <p:cNvGrpSpPr/>
          <p:nvPr/>
        </p:nvGrpSpPr>
        <p:grpSpPr>
          <a:xfrm>
            <a:off x="176795" y="4530910"/>
            <a:ext cx="3650615" cy="267970"/>
            <a:chOff x="176795" y="4530910"/>
            <a:chExt cx="3650615" cy="267970"/>
          </a:xfrm>
        </p:grpSpPr>
        <p:sp>
          <p:nvSpPr>
            <p:cNvPr id="39" name="object 39"/>
            <p:cNvSpPr/>
            <p:nvPr/>
          </p:nvSpPr>
          <p:spPr>
            <a:xfrm>
              <a:off x="176795" y="4530910"/>
              <a:ext cx="3650615" cy="267970"/>
            </a:xfrm>
            <a:custGeom>
              <a:avLst/>
              <a:gdLst/>
              <a:ahLst/>
              <a:cxnLst/>
              <a:rect l="l" t="t" r="r" b="b"/>
              <a:pathLst>
                <a:path w="3650615" h="267970">
                  <a:moveTo>
                    <a:pt x="3516718" y="0"/>
                  </a:moveTo>
                  <a:lnTo>
                    <a:pt x="133692" y="0"/>
                  </a:lnTo>
                  <a:lnTo>
                    <a:pt x="91435" y="6815"/>
                  </a:lnTo>
                  <a:lnTo>
                    <a:pt x="54735" y="25794"/>
                  </a:lnTo>
                  <a:lnTo>
                    <a:pt x="25794" y="54735"/>
                  </a:lnTo>
                  <a:lnTo>
                    <a:pt x="6815" y="91435"/>
                  </a:lnTo>
                  <a:lnTo>
                    <a:pt x="0" y="133692"/>
                  </a:lnTo>
                  <a:lnTo>
                    <a:pt x="6815" y="175944"/>
                  </a:lnTo>
                  <a:lnTo>
                    <a:pt x="25794" y="212640"/>
                  </a:lnTo>
                  <a:lnTo>
                    <a:pt x="54735" y="241579"/>
                  </a:lnTo>
                  <a:lnTo>
                    <a:pt x="91435" y="260557"/>
                  </a:lnTo>
                  <a:lnTo>
                    <a:pt x="133692" y="267373"/>
                  </a:lnTo>
                  <a:lnTo>
                    <a:pt x="3516718" y="267373"/>
                  </a:lnTo>
                  <a:lnTo>
                    <a:pt x="3558975" y="260557"/>
                  </a:lnTo>
                  <a:lnTo>
                    <a:pt x="3595672" y="241579"/>
                  </a:lnTo>
                  <a:lnTo>
                    <a:pt x="3624608" y="212640"/>
                  </a:lnTo>
                  <a:lnTo>
                    <a:pt x="3643584" y="175944"/>
                  </a:lnTo>
                  <a:lnTo>
                    <a:pt x="3650399" y="133692"/>
                  </a:lnTo>
                  <a:lnTo>
                    <a:pt x="3643584" y="91435"/>
                  </a:lnTo>
                  <a:lnTo>
                    <a:pt x="3624608" y="54735"/>
                  </a:lnTo>
                  <a:lnTo>
                    <a:pt x="3595672" y="25794"/>
                  </a:lnTo>
                  <a:lnTo>
                    <a:pt x="3558975" y="6815"/>
                  </a:lnTo>
                  <a:lnTo>
                    <a:pt x="3516718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627" y="4584909"/>
              <a:ext cx="162001" cy="162001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7373" y="4584909"/>
              <a:ext cx="162001" cy="162001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6121" y="4584909"/>
              <a:ext cx="162001" cy="162001"/>
            </a:xfrm>
            <a:prstGeom prst="rect">
              <a:avLst/>
            </a:prstGeom>
          </p:spPr>
        </p:pic>
      </p:grpSp>
      <p:grpSp>
        <p:nvGrpSpPr>
          <p:cNvPr id="43" name="object 43"/>
          <p:cNvGrpSpPr/>
          <p:nvPr/>
        </p:nvGrpSpPr>
        <p:grpSpPr>
          <a:xfrm>
            <a:off x="176800" y="1187997"/>
            <a:ext cx="3650615" cy="1017269"/>
            <a:chOff x="176800" y="1187997"/>
            <a:chExt cx="3650615" cy="1017269"/>
          </a:xfrm>
        </p:grpSpPr>
        <p:pic>
          <p:nvPicPr>
            <p:cNvPr id="44" name="object 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1447214"/>
              <a:ext cx="162001" cy="162001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1447214"/>
              <a:ext cx="162001" cy="162001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1447214"/>
              <a:ext cx="162001" cy="162001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5452" y="2042803"/>
              <a:ext cx="162001" cy="162001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4198" y="2042803"/>
              <a:ext cx="162001" cy="162001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946" y="2042803"/>
              <a:ext cx="162001" cy="162001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176804" y="1634225"/>
              <a:ext cx="3650615" cy="383540"/>
            </a:xfrm>
            <a:custGeom>
              <a:avLst/>
              <a:gdLst/>
              <a:ahLst/>
              <a:cxnLst/>
              <a:rect l="l" t="t" r="r" b="b"/>
              <a:pathLst>
                <a:path w="3650615" h="383539">
                  <a:moveTo>
                    <a:pt x="3458679" y="0"/>
                  </a:moveTo>
                  <a:lnTo>
                    <a:pt x="191706" y="0"/>
                  </a:lnTo>
                  <a:lnTo>
                    <a:pt x="147748" y="5062"/>
                  </a:lnTo>
                  <a:lnTo>
                    <a:pt x="107397" y="19484"/>
                  </a:lnTo>
                  <a:lnTo>
                    <a:pt x="71802" y="42114"/>
                  </a:lnTo>
                  <a:lnTo>
                    <a:pt x="42114" y="71802"/>
                  </a:lnTo>
                  <a:lnTo>
                    <a:pt x="19484" y="107397"/>
                  </a:lnTo>
                  <a:lnTo>
                    <a:pt x="5062" y="147748"/>
                  </a:lnTo>
                  <a:lnTo>
                    <a:pt x="0" y="191706"/>
                  </a:lnTo>
                  <a:lnTo>
                    <a:pt x="5062" y="235664"/>
                  </a:lnTo>
                  <a:lnTo>
                    <a:pt x="19484" y="276018"/>
                  </a:lnTo>
                  <a:lnTo>
                    <a:pt x="42114" y="311615"/>
                  </a:lnTo>
                  <a:lnTo>
                    <a:pt x="71802" y="341305"/>
                  </a:lnTo>
                  <a:lnTo>
                    <a:pt x="107397" y="363938"/>
                  </a:lnTo>
                  <a:lnTo>
                    <a:pt x="147748" y="378362"/>
                  </a:lnTo>
                  <a:lnTo>
                    <a:pt x="191706" y="383425"/>
                  </a:lnTo>
                  <a:lnTo>
                    <a:pt x="3458679" y="383425"/>
                  </a:lnTo>
                  <a:lnTo>
                    <a:pt x="3502638" y="378362"/>
                  </a:lnTo>
                  <a:lnTo>
                    <a:pt x="3542991" y="363938"/>
                  </a:lnTo>
                  <a:lnTo>
                    <a:pt x="3578588" y="341305"/>
                  </a:lnTo>
                  <a:lnTo>
                    <a:pt x="3608279" y="311615"/>
                  </a:lnTo>
                  <a:lnTo>
                    <a:pt x="3630911" y="276018"/>
                  </a:lnTo>
                  <a:lnTo>
                    <a:pt x="3645335" y="235664"/>
                  </a:lnTo>
                  <a:lnTo>
                    <a:pt x="3650399" y="191706"/>
                  </a:lnTo>
                  <a:lnTo>
                    <a:pt x="3645335" y="147748"/>
                  </a:lnTo>
                  <a:lnTo>
                    <a:pt x="3630911" y="107397"/>
                  </a:lnTo>
                  <a:lnTo>
                    <a:pt x="3608279" y="71802"/>
                  </a:lnTo>
                  <a:lnTo>
                    <a:pt x="3578588" y="42114"/>
                  </a:lnTo>
                  <a:lnTo>
                    <a:pt x="3542991" y="19484"/>
                  </a:lnTo>
                  <a:lnTo>
                    <a:pt x="3502638" y="5062"/>
                  </a:lnTo>
                  <a:lnTo>
                    <a:pt x="3458679" y="0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1739607"/>
              <a:ext cx="162001" cy="162001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1739607"/>
              <a:ext cx="162001" cy="162001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1739607"/>
              <a:ext cx="162001" cy="162001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176800" y="1187997"/>
              <a:ext cx="3650615" cy="234315"/>
            </a:xfrm>
            <a:custGeom>
              <a:avLst/>
              <a:gdLst/>
              <a:ahLst/>
              <a:cxnLst/>
              <a:rect l="l" t="t" r="r" b="b"/>
              <a:pathLst>
                <a:path w="3650615" h="234315">
                  <a:moveTo>
                    <a:pt x="3533368" y="0"/>
                  </a:moveTo>
                  <a:lnTo>
                    <a:pt x="117030" y="0"/>
                  </a:lnTo>
                  <a:lnTo>
                    <a:pt x="71478" y="9197"/>
                  </a:lnTo>
                  <a:lnTo>
                    <a:pt x="34278" y="34278"/>
                  </a:lnTo>
                  <a:lnTo>
                    <a:pt x="9197" y="71478"/>
                  </a:lnTo>
                  <a:lnTo>
                    <a:pt x="0" y="117030"/>
                  </a:lnTo>
                  <a:lnTo>
                    <a:pt x="9197" y="162582"/>
                  </a:lnTo>
                  <a:lnTo>
                    <a:pt x="34278" y="199782"/>
                  </a:lnTo>
                  <a:lnTo>
                    <a:pt x="71478" y="224863"/>
                  </a:lnTo>
                  <a:lnTo>
                    <a:pt x="117030" y="234061"/>
                  </a:lnTo>
                  <a:lnTo>
                    <a:pt x="3533368" y="234061"/>
                  </a:lnTo>
                  <a:lnTo>
                    <a:pt x="3578920" y="224863"/>
                  </a:lnTo>
                  <a:lnTo>
                    <a:pt x="3616120" y="199782"/>
                  </a:lnTo>
                  <a:lnTo>
                    <a:pt x="3641201" y="162582"/>
                  </a:lnTo>
                  <a:lnTo>
                    <a:pt x="3650399" y="117030"/>
                  </a:lnTo>
                  <a:lnTo>
                    <a:pt x="3641201" y="71478"/>
                  </a:lnTo>
                  <a:lnTo>
                    <a:pt x="3616120" y="34278"/>
                  </a:lnTo>
                  <a:lnTo>
                    <a:pt x="3578920" y="9197"/>
                  </a:lnTo>
                  <a:lnTo>
                    <a:pt x="3533368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1230605"/>
              <a:ext cx="162001" cy="162001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1230605"/>
              <a:ext cx="162001" cy="162001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1230605"/>
              <a:ext cx="162001" cy="162001"/>
            </a:xfrm>
            <a:prstGeom prst="rect">
              <a:avLst/>
            </a:prstGeom>
          </p:spPr>
        </p:pic>
      </p:grpSp>
      <p:sp>
        <p:nvSpPr>
          <p:cNvPr id="58" name="object 58"/>
          <p:cNvSpPr txBox="1"/>
          <p:nvPr/>
        </p:nvSpPr>
        <p:spPr>
          <a:xfrm>
            <a:off x="1316099" y="1004489"/>
            <a:ext cx="2486660" cy="3794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POINTS</a:t>
            </a:r>
            <a:r>
              <a:rPr sz="900" spc="2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À</a:t>
            </a:r>
            <a:r>
              <a:rPr sz="900" spc="2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spc="-10" dirty="0">
                <a:solidFill>
                  <a:srgbClr val="0057A4"/>
                </a:solidFill>
                <a:latin typeface="Gotham Rounded"/>
                <a:cs typeface="Gotham Rounded"/>
              </a:rPr>
              <a:t>VÉRIFIER</a:t>
            </a:r>
            <a:endParaRPr sz="900">
              <a:latin typeface="Gotham Rounded"/>
              <a:cs typeface="Gotham Rounded"/>
            </a:endParaRPr>
          </a:p>
          <a:p>
            <a:pPr marL="12700" marR="125095">
              <a:lnSpc>
                <a:spcPts val="1710"/>
              </a:lnSpc>
              <a:spcBef>
                <a:spcPts val="17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vérification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«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Feu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vert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sécurité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»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a-t-elle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été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réalisée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permis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travail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chaud est-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validé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306070">
              <a:lnSpc>
                <a:spcPct val="100000"/>
              </a:lnSpc>
              <a:spcBef>
                <a:spcPts val="235"/>
              </a:spcBef>
            </a:pP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Appliquer</a:t>
            </a:r>
            <a:r>
              <a:rPr sz="800" spc="-1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la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check-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list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«</a:t>
            </a:r>
            <a:r>
              <a:rPr sz="800" spc="-1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Travaux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sur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systèmes</a:t>
            </a:r>
            <a:r>
              <a:rPr sz="800" spc="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dé-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énergisés</a:t>
            </a:r>
            <a:r>
              <a:rPr sz="800" spc="-9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»</a:t>
            </a:r>
            <a:r>
              <a:rPr sz="800" spc="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pour</a:t>
            </a:r>
            <a:r>
              <a:rPr sz="800" spc="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chaque énergie</a:t>
            </a:r>
            <a:r>
              <a:rPr sz="800" spc="1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et</a:t>
            </a:r>
            <a:r>
              <a:rPr sz="800" spc="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répondre</a:t>
            </a:r>
            <a:r>
              <a:rPr sz="800" spc="-9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FFFFFF"/>
                </a:solidFill>
                <a:latin typeface="Roboto"/>
                <a:cs typeface="Roboto"/>
              </a:rPr>
              <a:t>:</a:t>
            </a:r>
            <a:r>
              <a:rPr sz="800" spc="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tous</a:t>
            </a:r>
            <a:r>
              <a:rPr sz="800" spc="-1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les points applicables sont-ils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conformes</a:t>
            </a:r>
            <a:r>
              <a:rPr sz="800" spc="-9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FFFFFF"/>
                </a:solidFill>
                <a:latin typeface="Roboto"/>
                <a:cs typeface="Roboto"/>
              </a:rPr>
              <a:t>?</a:t>
            </a:r>
            <a:r>
              <a:rPr sz="800" spc="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personnel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qui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exécute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l’activité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porte-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EPI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spécifiques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tâche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131445">
              <a:lnSpc>
                <a:spcPct val="100000"/>
              </a:lnSpc>
              <a:spcBef>
                <a:spcPts val="21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Si la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zone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atmosphère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potentiellement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explosive,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un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contrôle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de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l’atmosphère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a-t-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été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effectué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avant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démarrer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le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travail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chaud</a:t>
            </a:r>
            <a:r>
              <a:rPr sz="800" spc="-1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131445">
              <a:lnSpc>
                <a:spcPct val="100000"/>
              </a:lnSpc>
              <a:spcBef>
                <a:spcPts val="265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Si la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zone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atmosphère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potentiellement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explosive,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un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suivi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continu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l’atmosphère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ou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des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contrôles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fréquence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définie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sont-ils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réalisés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résultats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sont-ils</a:t>
            </a:r>
            <a:r>
              <a:rPr sz="800" spc="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surveillés</a:t>
            </a:r>
            <a:r>
              <a:rPr sz="800" spc="-1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Les égouts,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ouvertures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évents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sont-ils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protégés</a:t>
            </a:r>
            <a:r>
              <a:rPr sz="800" spc="-1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69850">
              <a:lnSpc>
                <a:spcPct val="100000"/>
              </a:lnSpc>
              <a:spcBef>
                <a:spcPts val="525"/>
              </a:spcBef>
            </a:pPr>
            <a:r>
              <a:rPr sz="800" spc="-35" dirty="0">
                <a:solidFill>
                  <a:srgbClr val="34484B"/>
                </a:solidFill>
                <a:latin typeface="Roboto"/>
                <a:cs typeface="Roboto"/>
              </a:rPr>
              <a:t>Toutes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matières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combustibles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ont-elles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été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enlevées,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recouvertes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ou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maintenues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humides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dans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zone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travail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chaud</a:t>
            </a:r>
            <a:r>
              <a:rPr sz="800" spc="-1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131445">
              <a:lnSpc>
                <a:spcPct val="100000"/>
              </a:lnSpc>
              <a:spcBef>
                <a:spcPts val="480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Quand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requises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par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permis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travail,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des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bâches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protection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contre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étincelles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sont-elles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en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place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207645">
              <a:lnSpc>
                <a:spcPct val="100000"/>
              </a:lnSpc>
              <a:spcBef>
                <a:spcPts val="434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équipements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lutte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contre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l’incendie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ont-ils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été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inspectés,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sont-ils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disponibles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sur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la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zone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travail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prêts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être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utilisés</a:t>
            </a:r>
            <a:r>
              <a:rPr sz="800" spc="-1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189865">
              <a:lnSpc>
                <a:spcPct val="100000"/>
              </a:lnSpc>
              <a:spcBef>
                <a:spcPts val="220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Quand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requise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par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permis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travail,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surveillance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incendie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est-elle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en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place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057168" y="1172102"/>
            <a:ext cx="130810" cy="139827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36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1</a:t>
            </a:r>
            <a:endParaRPr sz="1200">
              <a:latin typeface="Gotham Rounded"/>
              <a:cs typeface="Gotham Rounded"/>
            </a:endParaRPr>
          </a:p>
          <a:p>
            <a:pPr marL="17780">
              <a:lnSpc>
                <a:spcPct val="100000"/>
              </a:lnSpc>
              <a:spcBef>
                <a:spcPts val="26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2</a:t>
            </a:r>
            <a:endParaRPr sz="1200">
              <a:latin typeface="Gotham Rounded"/>
              <a:cs typeface="Gotham Rounded"/>
            </a:endParaRPr>
          </a:p>
          <a:p>
            <a:pPr marL="17780">
              <a:lnSpc>
                <a:spcPct val="100000"/>
              </a:lnSpc>
              <a:spcBef>
                <a:spcPts val="860"/>
              </a:spcBef>
            </a:pPr>
            <a:r>
              <a:rPr sz="1200" dirty="0">
                <a:solidFill>
                  <a:srgbClr val="FFFFFF"/>
                </a:solidFill>
                <a:latin typeface="Gotham Rounded"/>
                <a:cs typeface="Gotham Rounded"/>
              </a:rPr>
              <a:t>3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4</a:t>
            </a:r>
            <a:endParaRPr sz="1200">
              <a:latin typeface="Gotham Rounded"/>
              <a:cs typeface="Gotham Rounded"/>
            </a:endParaRPr>
          </a:p>
          <a:p>
            <a:pPr marL="17145">
              <a:lnSpc>
                <a:spcPct val="100000"/>
              </a:lnSpc>
              <a:spcBef>
                <a:spcPts val="126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5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022878" y="2817247"/>
            <a:ext cx="210185" cy="1951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6</a:t>
            </a:r>
            <a:endParaRPr sz="1200">
              <a:latin typeface="Gotham Rounded"/>
              <a:cs typeface="Gotham Rounded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050">
              <a:latin typeface="Gotham Rounded"/>
              <a:cs typeface="Gotham Rounded"/>
            </a:endParaRPr>
          </a:p>
          <a:p>
            <a:pPr marL="52069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7</a:t>
            </a:r>
            <a:endParaRPr sz="1200">
              <a:latin typeface="Gotham Rounded"/>
              <a:cs typeface="Gotham Rounded"/>
            </a:endParaRPr>
          </a:p>
          <a:p>
            <a:pPr marL="54610">
              <a:lnSpc>
                <a:spcPct val="100000"/>
              </a:lnSpc>
              <a:spcBef>
                <a:spcPts val="96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8</a:t>
            </a:r>
            <a:endParaRPr sz="1200">
              <a:latin typeface="Gotham Rounded"/>
              <a:cs typeface="Gotham Rounded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Gotham Rounded"/>
              <a:cs typeface="Gotham Rounded"/>
            </a:endParaRPr>
          </a:p>
          <a:p>
            <a:pPr marL="48895">
              <a:lnSpc>
                <a:spcPct val="100000"/>
              </a:lnSpc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9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sz="1200" spc="-25" dirty="0">
                <a:solidFill>
                  <a:srgbClr val="0057A4"/>
                </a:solidFill>
                <a:latin typeface="Gotham Rounded"/>
                <a:cs typeface="Gotham Rounded"/>
              </a:rPr>
              <a:t>10</a:t>
            </a:r>
            <a:endParaRPr sz="1200">
              <a:latin typeface="Gotham Rounded"/>
              <a:cs typeface="Gotham Rounded"/>
            </a:endParaRPr>
          </a:p>
          <a:p>
            <a:pPr marL="35560">
              <a:lnSpc>
                <a:spcPct val="100000"/>
              </a:lnSpc>
              <a:spcBef>
                <a:spcPts val="1270"/>
              </a:spcBef>
            </a:pPr>
            <a:r>
              <a:rPr sz="1200" spc="-25" dirty="0">
                <a:solidFill>
                  <a:srgbClr val="0057A4"/>
                </a:solidFill>
                <a:latin typeface="Gotham Rounded"/>
                <a:cs typeface="Gotham Rounded"/>
              </a:rPr>
              <a:t>11</a:t>
            </a:r>
            <a:endParaRPr sz="1200">
              <a:latin typeface="Gotham Rounded"/>
              <a:cs typeface="Gotham Rounded"/>
            </a:endParaRPr>
          </a:p>
        </p:txBody>
      </p:sp>
      <p:pic>
        <p:nvPicPr>
          <p:cNvPr id="61" name="Image 60">
            <a:extLst>
              <a:ext uri="{FF2B5EF4-FFF2-40B4-BE49-F238E27FC236}">
                <a16:creationId xmlns:a16="http://schemas.microsoft.com/office/drawing/2014/main" id="{AB8CDE1D-B32E-3C45-934A-5FAE7C3A45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697" y="162916"/>
            <a:ext cx="433984" cy="4339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78A16FEC621941A132C86605F1953F" ma:contentTypeVersion="11" ma:contentTypeDescription="Crée un document." ma:contentTypeScope="" ma:versionID="7f8f4ae715af6cc73b893d85f49a7266">
  <xsd:schema xmlns:xsd="http://www.w3.org/2001/XMLSchema" xmlns:xs="http://www.w3.org/2001/XMLSchema" xmlns:p="http://schemas.microsoft.com/office/2006/metadata/properties" xmlns:ns2="c8ad02b5-aea4-480e-8a9a-d5cf3bf2ee89" targetNamespace="http://schemas.microsoft.com/office/2006/metadata/properties" ma:root="true" ma:fieldsID="121ab000663110e0448210e3a1a934ea" ns2:_="">
    <xsd:import namespace="c8ad02b5-aea4-480e-8a9a-d5cf3bf2ee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ad02b5-aea4-480e-8a9a-d5cf3bf2ee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20317C-D296-4CED-B2B7-D65686097E6E}"/>
</file>

<file path=customXml/itemProps2.xml><?xml version="1.0" encoding="utf-8"?>
<ds:datastoreItem xmlns:ds="http://schemas.openxmlformats.org/officeDocument/2006/customXml" ds:itemID="{BA36BC6E-57D0-4EA8-A03A-11BCA05360E1}"/>
</file>

<file path=customXml/itemProps3.xml><?xml version="1.0" encoding="utf-8"?>
<ds:datastoreItem xmlns:ds="http://schemas.openxmlformats.org/officeDocument/2006/customXml" ds:itemID="{8E0DE343-0049-451A-807E-7D6B1DC9FD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294</Words>
  <Application>Microsoft Macintosh PowerPoint</Application>
  <PresentationFormat>Personnalisé</PresentationFormat>
  <Paragraphs>52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Gotham Rounded</vt:lpstr>
      <vt:lpstr>GothamRounded-Book</vt:lpstr>
      <vt:lpstr>Roboto</vt:lpstr>
      <vt:lpstr>Roboto-Medium</vt:lpstr>
      <vt:lpstr>Office Theme</vt:lpstr>
      <vt:lpstr>Travaux à chaud</vt:lpstr>
      <vt:lpstr>Travaux à chaud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Travaux à chaud</dc:title>
  <cp:lastModifiedBy>Florence Lissarrague</cp:lastModifiedBy>
  <cp:revision>5</cp:revision>
  <dcterms:created xsi:type="dcterms:W3CDTF">2022-06-24T13:40:22Z</dcterms:created>
  <dcterms:modified xsi:type="dcterms:W3CDTF">2022-06-24T13:46:57Z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2022-06-24T00:00:00Z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2022-06-24T00:00:00Z</vt:filetime>
  </property>
  <property fmtid="{D5CDD505-2E9C-101B-9397-08002B2CF9AE}" pid="5" name="ContentTypeId">
    <vt:lpwstr>0x0101001A78A16FEC621941A132C86605F1953F</vt:lpwstr>
  </property>
</Properties>
</file>