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4025900" cy="5765800"/>
  <p:notesSz cx="4025900" cy="5765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210" d="100"/>
          <a:sy n="210" d="100"/>
        </p:scale>
        <p:origin x="660" y="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77" y="3171"/>
            <a:ext cx="4025900" cy="5753735"/>
          </a:xfrm>
          <a:custGeom>
            <a:avLst/>
            <a:gdLst/>
            <a:ahLst/>
            <a:cxnLst/>
            <a:rect l="l" t="t" r="r" b="b"/>
            <a:pathLst>
              <a:path w="4025900" h="5753735">
                <a:moveTo>
                  <a:pt x="287997" y="0"/>
                </a:moveTo>
                <a:lnTo>
                  <a:pt x="241283" y="3769"/>
                </a:lnTo>
                <a:lnTo>
                  <a:pt x="196969" y="14682"/>
                </a:lnTo>
                <a:lnTo>
                  <a:pt x="155647" y="32146"/>
                </a:lnTo>
                <a:lnTo>
                  <a:pt x="117910" y="55567"/>
                </a:lnTo>
                <a:lnTo>
                  <a:pt x="84353" y="84353"/>
                </a:lnTo>
                <a:lnTo>
                  <a:pt x="55567" y="117910"/>
                </a:lnTo>
                <a:lnTo>
                  <a:pt x="32146" y="155647"/>
                </a:lnTo>
                <a:lnTo>
                  <a:pt x="14682" y="196969"/>
                </a:lnTo>
                <a:lnTo>
                  <a:pt x="3769" y="241283"/>
                </a:lnTo>
                <a:lnTo>
                  <a:pt x="0" y="287997"/>
                </a:lnTo>
                <a:lnTo>
                  <a:pt x="0" y="5465648"/>
                </a:lnTo>
                <a:lnTo>
                  <a:pt x="3769" y="5512362"/>
                </a:lnTo>
                <a:lnTo>
                  <a:pt x="14682" y="5556677"/>
                </a:lnTo>
                <a:lnTo>
                  <a:pt x="32146" y="5597998"/>
                </a:lnTo>
                <a:lnTo>
                  <a:pt x="55567" y="5635735"/>
                </a:lnTo>
                <a:lnTo>
                  <a:pt x="84353" y="5669292"/>
                </a:lnTo>
                <a:lnTo>
                  <a:pt x="117910" y="5698078"/>
                </a:lnTo>
                <a:lnTo>
                  <a:pt x="155647" y="5721499"/>
                </a:lnTo>
                <a:lnTo>
                  <a:pt x="196969" y="5738963"/>
                </a:lnTo>
                <a:lnTo>
                  <a:pt x="241283" y="5749876"/>
                </a:lnTo>
                <a:lnTo>
                  <a:pt x="287997" y="5753646"/>
                </a:lnTo>
                <a:lnTo>
                  <a:pt x="3737648" y="5753646"/>
                </a:lnTo>
                <a:lnTo>
                  <a:pt x="3784362" y="5749876"/>
                </a:lnTo>
                <a:lnTo>
                  <a:pt x="3828676" y="5738963"/>
                </a:lnTo>
                <a:lnTo>
                  <a:pt x="3869998" y="5721499"/>
                </a:lnTo>
                <a:lnTo>
                  <a:pt x="3907735" y="5698078"/>
                </a:lnTo>
                <a:lnTo>
                  <a:pt x="3941292" y="5669292"/>
                </a:lnTo>
                <a:lnTo>
                  <a:pt x="3970078" y="5635735"/>
                </a:lnTo>
                <a:lnTo>
                  <a:pt x="3993499" y="5597998"/>
                </a:lnTo>
                <a:lnTo>
                  <a:pt x="4010963" y="5556677"/>
                </a:lnTo>
                <a:lnTo>
                  <a:pt x="4021876" y="5512362"/>
                </a:lnTo>
                <a:lnTo>
                  <a:pt x="4025646" y="5465648"/>
                </a:lnTo>
                <a:lnTo>
                  <a:pt x="4025646" y="287997"/>
                </a:lnTo>
                <a:lnTo>
                  <a:pt x="4021876" y="241283"/>
                </a:lnTo>
                <a:lnTo>
                  <a:pt x="4010963" y="196969"/>
                </a:lnTo>
                <a:lnTo>
                  <a:pt x="3993499" y="155647"/>
                </a:lnTo>
                <a:lnTo>
                  <a:pt x="3970078" y="117910"/>
                </a:lnTo>
                <a:lnTo>
                  <a:pt x="3941292" y="84353"/>
                </a:lnTo>
                <a:lnTo>
                  <a:pt x="3907735" y="55567"/>
                </a:lnTo>
                <a:lnTo>
                  <a:pt x="3869998" y="32146"/>
                </a:lnTo>
                <a:lnTo>
                  <a:pt x="3828676" y="14682"/>
                </a:lnTo>
                <a:lnTo>
                  <a:pt x="3784362" y="3769"/>
                </a:lnTo>
                <a:lnTo>
                  <a:pt x="3737648" y="0"/>
                </a:lnTo>
                <a:lnTo>
                  <a:pt x="287997" y="0"/>
                </a:lnTo>
                <a:close/>
              </a:path>
            </a:pathLst>
          </a:custGeom>
          <a:ln w="12700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3099" y="31253"/>
            <a:ext cx="1953260" cy="49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19300" y="1022489"/>
            <a:ext cx="2474595" cy="3942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3329"/>
            <a:ext cx="3058795" cy="58039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 marR="5080">
              <a:lnSpc>
                <a:spcPts val="2000"/>
              </a:lnSpc>
              <a:spcBef>
                <a:spcPts val="470"/>
              </a:spcBef>
            </a:pPr>
            <a:r>
              <a:rPr sz="1950" dirty="0"/>
              <a:t>Nettoyage</a:t>
            </a:r>
            <a:r>
              <a:rPr sz="1950" spc="50" dirty="0"/>
              <a:t> </a:t>
            </a:r>
            <a:r>
              <a:rPr sz="1950" dirty="0"/>
              <a:t>manuel</a:t>
            </a:r>
            <a:r>
              <a:rPr sz="1950" spc="55" dirty="0"/>
              <a:t> </a:t>
            </a:r>
            <a:r>
              <a:rPr sz="1950" spc="-25" dirty="0"/>
              <a:t>par </a:t>
            </a:r>
            <a:r>
              <a:rPr sz="1950" dirty="0"/>
              <a:t>jet</a:t>
            </a:r>
            <a:r>
              <a:rPr sz="1950" spc="15" dirty="0"/>
              <a:t> </a:t>
            </a:r>
            <a:r>
              <a:rPr sz="1950" dirty="0"/>
              <a:t>d’eau</a:t>
            </a:r>
            <a:r>
              <a:rPr sz="1950" spc="15" dirty="0"/>
              <a:t> </a:t>
            </a:r>
            <a:r>
              <a:rPr sz="1950" dirty="0"/>
              <a:t>haute</a:t>
            </a:r>
            <a:r>
              <a:rPr sz="1950" spc="20" dirty="0"/>
              <a:t> </a:t>
            </a:r>
            <a:r>
              <a:rPr sz="1950" spc="-10" dirty="0"/>
              <a:t>pression</a:t>
            </a:r>
            <a:endParaRPr sz="1950"/>
          </a:p>
        </p:txBody>
      </p:sp>
      <p:sp>
        <p:nvSpPr>
          <p:cNvPr id="6" name="object 6"/>
          <p:cNvSpPr txBox="1"/>
          <p:nvPr/>
        </p:nvSpPr>
        <p:spPr>
          <a:xfrm>
            <a:off x="771076" y="916306"/>
            <a:ext cx="265112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E30513"/>
                </a:solidFill>
                <a:latin typeface="Gotham Rounded"/>
                <a:cs typeface="Gotham Rounded"/>
              </a:rPr>
              <a:t>1</a:t>
            </a:r>
            <a:r>
              <a:rPr sz="800" spc="-3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25" dirty="0">
                <a:solidFill>
                  <a:srgbClr val="E30513"/>
                </a:solidFill>
                <a:latin typeface="Gotham Rounded"/>
                <a:cs typeface="Gotham Rounded"/>
              </a:rPr>
              <a:t>accident mortel</a:t>
            </a:r>
            <a:r>
              <a:rPr sz="800" spc="-3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lié</a:t>
            </a:r>
            <a:r>
              <a:rPr sz="800" spc="-17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au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nettoyage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par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jet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d’eau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à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haute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pression</a:t>
            </a:r>
            <a:r>
              <a:rPr sz="800" spc="-5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est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survenu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dans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la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Compagnie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au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lang="fr-FR"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cours</a:t>
            </a:r>
            <a:r>
              <a:rPr lang="fr-FR"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des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10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dernières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années.</a:t>
            </a:r>
            <a:endParaRPr sz="800" dirty="0">
              <a:latin typeface="GothamRounded-Book"/>
              <a:cs typeface="GothamRounded-Book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3765285" y="192577"/>
            <a:ext cx="107314" cy="537845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spc="-10" dirty="0">
                <a:solidFill>
                  <a:srgbClr val="34484B"/>
                </a:solidFill>
                <a:latin typeface="Roboto"/>
                <a:cs typeface="Roboto"/>
              </a:rPr>
              <a:t>Septembre</a:t>
            </a:r>
            <a:r>
              <a:rPr sz="550" spc="5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2021</a:t>
            </a:r>
            <a:endParaRPr sz="550">
              <a:latin typeface="Roboto"/>
              <a:cs typeface="Roboto"/>
            </a:endParaRPr>
          </a:p>
        </p:txBody>
      </p:sp>
      <p:pic>
        <p:nvPicPr>
          <p:cNvPr id="220" name="Image 219">
            <a:extLst>
              <a:ext uri="{FF2B5EF4-FFF2-40B4-BE49-F238E27FC236}">
                <a16:creationId xmlns:a16="http://schemas.microsoft.com/office/drawing/2014/main" id="{23C997DA-0F6B-4046-9493-ACE0D971E8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" y="1452197"/>
            <a:ext cx="3761229" cy="3232107"/>
          </a:xfrm>
          <a:prstGeom prst="rect">
            <a:avLst/>
          </a:prstGeom>
        </p:spPr>
      </p:pic>
      <p:grpSp>
        <p:nvGrpSpPr>
          <p:cNvPr id="221" name="Groupe 220">
            <a:extLst>
              <a:ext uri="{FF2B5EF4-FFF2-40B4-BE49-F238E27FC236}">
                <a16:creationId xmlns:a16="http://schemas.microsoft.com/office/drawing/2014/main" id="{3814415E-A619-DD47-8C59-64E87CCCBA3E}"/>
              </a:ext>
            </a:extLst>
          </p:cNvPr>
          <p:cNvGrpSpPr/>
          <p:nvPr/>
        </p:nvGrpSpPr>
        <p:grpSpPr>
          <a:xfrm>
            <a:off x="292861" y="1609050"/>
            <a:ext cx="244805" cy="244805"/>
            <a:chOff x="959671" y="2044762"/>
            <a:chExt cx="244805" cy="244805"/>
          </a:xfrm>
        </p:grpSpPr>
        <p:sp>
          <p:nvSpPr>
            <p:cNvPr id="222" name="Ellipse 221">
              <a:extLst>
                <a:ext uri="{FF2B5EF4-FFF2-40B4-BE49-F238E27FC236}">
                  <a16:creationId xmlns:a16="http://schemas.microsoft.com/office/drawing/2014/main" id="{C182960C-6DA5-6F4A-922C-5BE940BFF3B5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3" name="object 19">
              <a:extLst>
                <a:ext uri="{FF2B5EF4-FFF2-40B4-BE49-F238E27FC236}">
                  <a16:creationId xmlns:a16="http://schemas.microsoft.com/office/drawing/2014/main" id="{CE5A6E07-0A5E-3B45-8B0B-27E02D1A2991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4" name="Groupe 223">
            <a:extLst>
              <a:ext uri="{FF2B5EF4-FFF2-40B4-BE49-F238E27FC236}">
                <a16:creationId xmlns:a16="http://schemas.microsoft.com/office/drawing/2014/main" id="{7F82E584-AAAA-F947-B54D-4853D33442CF}"/>
              </a:ext>
            </a:extLst>
          </p:cNvPr>
          <p:cNvGrpSpPr/>
          <p:nvPr/>
        </p:nvGrpSpPr>
        <p:grpSpPr>
          <a:xfrm>
            <a:off x="1798931" y="1609050"/>
            <a:ext cx="244805" cy="244805"/>
            <a:chOff x="959671" y="2044762"/>
            <a:chExt cx="244805" cy="244805"/>
          </a:xfrm>
        </p:grpSpPr>
        <p:sp>
          <p:nvSpPr>
            <p:cNvPr id="225" name="Ellipse 224">
              <a:extLst>
                <a:ext uri="{FF2B5EF4-FFF2-40B4-BE49-F238E27FC236}">
                  <a16:creationId xmlns:a16="http://schemas.microsoft.com/office/drawing/2014/main" id="{E07C8028-CEC7-0844-8F54-A1AA45A951CB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" name="object 19">
              <a:extLst>
                <a:ext uri="{FF2B5EF4-FFF2-40B4-BE49-F238E27FC236}">
                  <a16:creationId xmlns:a16="http://schemas.microsoft.com/office/drawing/2014/main" id="{A5278AA5-CAAA-8F42-8740-21A30B9F907F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7" name="Groupe 226">
            <a:extLst>
              <a:ext uri="{FF2B5EF4-FFF2-40B4-BE49-F238E27FC236}">
                <a16:creationId xmlns:a16="http://schemas.microsoft.com/office/drawing/2014/main" id="{0FD7D978-FC0F-F44B-B035-B76622D2F0EC}"/>
              </a:ext>
            </a:extLst>
          </p:cNvPr>
          <p:cNvGrpSpPr/>
          <p:nvPr/>
        </p:nvGrpSpPr>
        <p:grpSpPr>
          <a:xfrm>
            <a:off x="2991237" y="1609050"/>
            <a:ext cx="244805" cy="244805"/>
            <a:chOff x="959671" y="2044762"/>
            <a:chExt cx="244805" cy="244805"/>
          </a:xfrm>
        </p:grpSpPr>
        <p:sp>
          <p:nvSpPr>
            <p:cNvPr id="228" name="Ellipse 227">
              <a:extLst>
                <a:ext uri="{FF2B5EF4-FFF2-40B4-BE49-F238E27FC236}">
                  <a16:creationId xmlns:a16="http://schemas.microsoft.com/office/drawing/2014/main" id="{747D76B3-17F1-3647-9449-471BC54A208F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9" name="object 19">
              <a:extLst>
                <a:ext uri="{FF2B5EF4-FFF2-40B4-BE49-F238E27FC236}">
                  <a16:creationId xmlns:a16="http://schemas.microsoft.com/office/drawing/2014/main" id="{A05D6ED6-D351-BD49-8D65-78355B91D1FD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0" name="Groupe 229">
            <a:extLst>
              <a:ext uri="{FF2B5EF4-FFF2-40B4-BE49-F238E27FC236}">
                <a16:creationId xmlns:a16="http://schemas.microsoft.com/office/drawing/2014/main" id="{E950136B-9AAA-E140-B217-855731B7E035}"/>
              </a:ext>
            </a:extLst>
          </p:cNvPr>
          <p:cNvGrpSpPr/>
          <p:nvPr/>
        </p:nvGrpSpPr>
        <p:grpSpPr>
          <a:xfrm>
            <a:off x="292861" y="2514756"/>
            <a:ext cx="244805" cy="244805"/>
            <a:chOff x="959671" y="2044762"/>
            <a:chExt cx="244805" cy="244805"/>
          </a:xfrm>
        </p:grpSpPr>
        <p:sp>
          <p:nvSpPr>
            <p:cNvPr id="231" name="Ellipse 230">
              <a:extLst>
                <a:ext uri="{FF2B5EF4-FFF2-40B4-BE49-F238E27FC236}">
                  <a16:creationId xmlns:a16="http://schemas.microsoft.com/office/drawing/2014/main" id="{85575E91-26A2-7D4E-8AB9-5CC8A41A1634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2" name="object 19">
              <a:extLst>
                <a:ext uri="{FF2B5EF4-FFF2-40B4-BE49-F238E27FC236}">
                  <a16:creationId xmlns:a16="http://schemas.microsoft.com/office/drawing/2014/main" id="{B8B35105-C94D-A544-A43C-8D5A312B6E7D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3" name="Groupe 232">
            <a:extLst>
              <a:ext uri="{FF2B5EF4-FFF2-40B4-BE49-F238E27FC236}">
                <a16:creationId xmlns:a16="http://schemas.microsoft.com/office/drawing/2014/main" id="{BC295B93-F5AB-B641-81A7-CE6045EF5739}"/>
              </a:ext>
            </a:extLst>
          </p:cNvPr>
          <p:cNvGrpSpPr/>
          <p:nvPr/>
        </p:nvGrpSpPr>
        <p:grpSpPr>
          <a:xfrm>
            <a:off x="292861" y="2821866"/>
            <a:ext cx="244805" cy="244805"/>
            <a:chOff x="959671" y="2044762"/>
            <a:chExt cx="244805" cy="244805"/>
          </a:xfrm>
        </p:grpSpPr>
        <p:sp>
          <p:nvSpPr>
            <p:cNvPr id="234" name="Ellipse 233">
              <a:extLst>
                <a:ext uri="{FF2B5EF4-FFF2-40B4-BE49-F238E27FC236}">
                  <a16:creationId xmlns:a16="http://schemas.microsoft.com/office/drawing/2014/main" id="{FAECEC2E-90AE-3749-994D-9E6AFF60768C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5" name="object 19">
              <a:extLst>
                <a:ext uri="{FF2B5EF4-FFF2-40B4-BE49-F238E27FC236}">
                  <a16:creationId xmlns:a16="http://schemas.microsoft.com/office/drawing/2014/main" id="{964FB4E5-A82E-814D-81B5-539B456EAFC4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6" name="Groupe 235">
            <a:extLst>
              <a:ext uri="{FF2B5EF4-FFF2-40B4-BE49-F238E27FC236}">
                <a16:creationId xmlns:a16="http://schemas.microsoft.com/office/drawing/2014/main" id="{EF8BFAAB-F192-D24E-A649-D25558A9E7DE}"/>
              </a:ext>
            </a:extLst>
          </p:cNvPr>
          <p:cNvGrpSpPr/>
          <p:nvPr/>
        </p:nvGrpSpPr>
        <p:grpSpPr>
          <a:xfrm>
            <a:off x="839709" y="2236850"/>
            <a:ext cx="244805" cy="244805"/>
            <a:chOff x="959671" y="2044762"/>
            <a:chExt cx="244805" cy="244805"/>
          </a:xfrm>
        </p:grpSpPr>
        <p:sp>
          <p:nvSpPr>
            <p:cNvPr id="237" name="Ellipse 236">
              <a:extLst>
                <a:ext uri="{FF2B5EF4-FFF2-40B4-BE49-F238E27FC236}">
                  <a16:creationId xmlns:a16="http://schemas.microsoft.com/office/drawing/2014/main" id="{BA5AEF82-D580-5043-B467-B515C6E0B443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8" name="object 19">
              <a:extLst>
                <a:ext uri="{FF2B5EF4-FFF2-40B4-BE49-F238E27FC236}">
                  <a16:creationId xmlns:a16="http://schemas.microsoft.com/office/drawing/2014/main" id="{AFA1F59F-4AE4-2742-81F8-AF23EB6599A5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9" name="Groupe 238">
            <a:extLst>
              <a:ext uri="{FF2B5EF4-FFF2-40B4-BE49-F238E27FC236}">
                <a16:creationId xmlns:a16="http://schemas.microsoft.com/office/drawing/2014/main" id="{B382670D-83BF-F54B-A871-FD8821CE3510}"/>
              </a:ext>
            </a:extLst>
          </p:cNvPr>
          <p:cNvGrpSpPr/>
          <p:nvPr/>
        </p:nvGrpSpPr>
        <p:grpSpPr>
          <a:xfrm>
            <a:off x="1314838" y="2900238"/>
            <a:ext cx="309079" cy="244805"/>
            <a:chOff x="959671" y="2044762"/>
            <a:chExt cx="309079" cy="244805"/>
          </a:xfrm>
        </p:grpSpPr>
        <p:sp>
          <p:nvSpPr>
            <p:cNvPr id="240" name="Ellipse 239">
              <a:extLst>
                <a:ext uri="{FF2B5EF4-FFF2-40B4-BE49-F238E27FC236}">
                  <a16:creationId xmlns:a16="http://schemas.microsoft.com/office/drawing/2014/main" id="{EFBAD7CE-B4FC-BA46-8F19-AAEE5165436D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1" name="object 19">
              <a:extLst>
                <a:ext uri="{FF2B5EF4-FFF2-40B4-BE49-F238E27FC236}">
                  <a16:creationId xmlns:a16="http://schemas.microsoft.com/office/drawing/2014/main" id="{FC1E5F49-CF7D-3A47-9022-7326C7CC6AA3}"/>
                </a:ext>
              </a:extLst>
            </p:cNvPr>
            <p:cNvSpPr txBox="1"/>
            <p:nvPr/>
          </p:nvSpPr>
          <p:spPr>
            <a:xfrm>
              <a:off x="990784" y="2058055"/>
              <a:ext cx="27796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2" name="Groupe 241">
            <a:extLst>
              <a:ext uri="{FF2B5EF4-FFF2-40B4-BE49-F238E27FC236}">
                <a16:creationId xmlns:a16="http://schemas.microsoft.com/office/drawing/2014/main" id="{AA3BD0C7-7937-064E-A4AE-F036AC1BC5FA}"/>
              </a:ext>
            </a:extLst>
          </p:cNvPr>
          <p:cNvGrpSpPr/>
          <p:nvPr/>
        </p:nvGrpSpPr>
        <p:grpSpPr>
          <a:xfrm>
            <a:off x="1605828" y="2454328"/>
            <a:ext cx="244805" cy="244805"/>
            <a:chOff x="959671" y="2044762"/>
            <a:chExt cx="244805" cy="244805"/>
          </a:xfrm>
        </p:grpSpPr>
        <p:sp>
          <p:nvSpPr>
            <p:cNvPr id="243" name="Ellipse 242">
              <a:extLst>
                <a:ext uri="{FF2B5EF4-FFF2-40B4-BE49-F238E27FC236}">
                  <a16:creationId xmlns:a16="http://schemas.microsoft.com/office/drawing/2014/main" id="{BB6914D3-8640-5947-90FD-6F4DED27EEDC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4" name="object 19">
              <a:extLst>
                <a:ext uri="{FF2B5EF4-FFF2-40B4-BE49-F238E27FC236}">
                  <a16:creationId xmlns:a16="http://schemas.microsoft.com/office/drawing/2014/main" id="{B86B94E7-F791-6048-8503-659BE9BB81A8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5" name="Groupe 244">
            <a:extLst>
              <a:ext uri="{FF2B5EF4-FFF2-40B4-BE49-F238E27FC236}">
                <a16:creationId xmlns:a16="http://schemas.microsoft.com/office/drawing/2014/main" id="{AA02FA93-05F5-654A-ADF8-242897D52D1B}"/>
              </a:ext>
            </a:extLst>
          </p:cNvPr>
          <p:cNvGrpSpPr/>
          <p:nvPr/>
        </p:nvGrpSpPr>
        <p:grpSpPr>
          <a:xfrm>
            <a:off x="1927104" y="2152823"/>
            <a:ext cx="244805" cy="244805"/>
            <a:chOff x="959671" y="2044762"/>
            <a:chExt cx="244805" cy="244805"/>
          </a:xfrm>
        </p:grpSpPr>
        <p:sp>
          <p:nvSpPr>
            <p:cNvPr id="246" name="Ellipse 245">
              <a:extLst>
                <a:ext uri="{FF2B5EF4-FFF2-40B4-BE49-F238E27FC236}">
                  <a16:creationId xmlns:a16="http://schemas.microsoft.com/office/drawing/2014/main" id="{5AADE36D-4703-FD4A-9AEC-0623F65F8011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7" name="object 19">
              <a:extLst>
                <a:ext uri="{FF2B5EF4-FFF2-40B4-BE49-F238E27FC236}">
                  <a16:creationId xmlns:a16="http://schemas.microsoft.com/office/drawing/2014/main" id="{A0FCFC70-91D9-7441-843D-E670DEC6A7B6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8" name="Groupe 247">
            <a:extLst>
              <a:ext uri="{FF2B5EF4-FFF2-40B4-BE49-F238E27FC236}">
                <a16:creationId xmlns:a16="http://schemas.microsoft.com/office/drawing/2014/main" id="{59FF390F-CB93-E649-8F0F-02893ED950FF}"/>
              </a:ext>
            </a:extLst>
          </p:cNvPr>
          <p:cNvGrpSpPr/>
          <p:nvPr/>
        </p:nvGrpSpPr>
        <p:grpSpPr>
          <a:xfrm>
            <a:off x="2510972" y="2232973"/>
            <a:ext cx="309079" cy="244805"/>
            <a:chOff x="959671" y="2044762"/>
            <a:chExt cx="309079" cy="244805"/>
          </a:xfrm>
        </p:grpSpPr>
        <p:sp>
          <p:nvSpPr>
            <p:cNvPr id="249" name="Ellipse 248">
              <a:extLst>
                <a:ext uri="{FF2B5EF4-FFF2-40B4-BE49-F238E27FC236}">
                  <a16:creationId xmlns:a16="http://schemas.microsoft.com/office/drawing/2014/main" id="{913C53AF-770B-3844-ADA2-D084006782C2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0" name="object 19">
              <a:extLst>
                <a:ext uri="{FF2B5EF4-FFF2-40B4-BE49-F238E27FC236}">
                  <a16:creationId xmlns:a16="http://schemas.microsoft.com/office/drawing/2014/main" id="{90D27267-12CD-B64A-8FFC-A7D3FB6CC7FD}"/>
                </a:ext>
              </a:extLst>
            </p:cNvPr>
            <p:cNvSpPr txBox="1"/>
            <p:nvPr/>
          </p:nvSpPr>
          <p:spPr>
            <a:xfrm>
              <a:off x="990784" y="2058055"/>
              <a:ext cx="27796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1" name="Groupe 250">
            <a:extLst>
              <a:ext uri="{FF2B5EF4-FFF2-40B4-BE49-F238E27FC236}">
                <a16:creationId xmlns:a16="http://schemas.microsoft.com/office/drawing/2014/main" id="{CFF43EF8-6B53-EC47-A8B1-8A967A90C3E1}"/>
              </a:ext>
            </a:extLst>
          </p:cNvPr>
          <p:cNvGrpSpPr/>
          <p:nvPr/>
        </p:nvGrpSpPr>
        <p:grpSpPr>
          <a:xfrm>
            <a:off x="3400029" y="2488927"/>
            <a:ext cx="244805" cy="244805"/>
            <a:chOff x="959671" y="2044762"/>
            <a:chExt cx="244805" cy="244805"/>
          </a:xfrm>
        </p:grpSpPr>
        <p:sp>
          <p:nvSpPr>
            <p:cNvPr id="252" name="Ellipse 251">
              <a:extLst>
                <a:ext uri="{FF2B5EF4-FFF2-40B4-BE49-F238E27FC236}">
                  <a16:creationId xmlns:a16="http://schemas.microsoft.com/office/drawing/2014/main" id="{C434BF36-0521-0D49-9EAF-91A39D4E6FA4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3" name="object 19">
              <a:extLst>
                <a:ext uri="{FF2B5EF4-FFF2-40B4-BE49-F238E27FC236}">
                  <a16:creationId xmlns:a16="http://schemas.microsoft.com/office/drawing/2014/main" id="{92E357BD-F800-FE4A-B704-E20682686DC1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4" name="Groupe 253">
            <a:extLst>
              <a:ext uri="{FF2B5EF4-FFF2-40B4-BE49-F238E27FC236}">
                <a16:creationId xmlns:a16="http://schemas.microsoft.com/office/drawing/2014/main" id="{E10ED294-C126-7545-ABFE-2DF2953F7F09}"/>
              </a:ext>
            </a:extLst>
          </p:cNvPr>
          <p:cNvGrpSpPr/>
          <p:nvPr/>
        </p:nvGrpSpPr>
        <p:grpSpPr>
          <a:xfrm>
            <a:off x="2446087" y="3017796"/>
            <a:ext cx="244805" cy="244805"/>
            <a:chOff x="959671" y="2044762"/>
            <a:chExt cx="244805" cy="244805"/>
          </a:xfrm>
        </p:grpSpPr>
        <p:sp>
          <p:nvSpPr>
            <p:cNvPr id="255" name="Ellipse 254">
              <a:extLst>
                <a:ext uri="{FF2B5EF4-FFF2-40B4-BE49-F238E27FC236}">
                  <a16:creationId xmlns:a16="http://schemas.microsoft.com/office/drawing/2014/main" id="{B51CC356-456C-1F4F-8407-5D0839AB5B19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" name="object 19">
              <a:extLst>
                <a:ext uri="{FF2B5EF4-FFF2-40B4-BE49-F238E27FC236}">
                  <a16:creationId xmlns:a16="http://schemas.microsoft.com/office/drawing/2014/main" id="{5050D6B7-631E-E24B-8CBB-97F9629900E8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7" name="Groupe 256">
            <a:extLst>
              <a:ext uri="{FF2B5EF4-FFF2-40B4-BE49-F238E27FC236}">
                <a16:creationId xmlns:a16="http://schemas.microsoft.com/office/drawing/2014/main" id="{FC98FD17-90D7-A64D-A0A3-074BEB4F146E}"/>
              </a:ext>
            </a:extLst>
          </p:cNvPr>
          <p:cNvGrpSpPr/>
          <p:nvPr/>
        </p:nvGrpSpPr>
        <p:grpSpPr>
          <a:xfrm>
            <a:off x="854537" y="3601036"/>
            <a:ext cx="244805" cy="244805"/>
            <a:chOff x="959671" y="2044762"/>
            <a:chExt cx="244805" cy="244805"/>
          </a:xfrm>
        </p:grpSpPr>
        <p:sp>
          <p:nvSpPr>
            <p:cNvPr id="258" name="Ellipse 257">
              <a:extLst>
                <a:ext uri="{FF2B5EF4-FFF2-40B4-BE49-F238E27FC236}">
                  <a16:creationId xmlns:a16="http://schemas.microsoft.com/office/drawing/2014/main" id="{7666630A-6E16-604E-B576-075BFCC4E1E4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9" name="object 19">
              <a:extLst>
                <a:ext uri="{FF2B5EF4-FFF2-40B4-BE49-F238E27FC236}">
                  <a16:creationId xmlns:a16="http://schemas.microsoft.com/office/drawing/2014/main" id="{5B5E0EE7-C517-C545-A79E-7DBFD44975C7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0" name="Groupe 259">
            <a:extLst>
              <a:ext uri="{FF2B5EF4-FFF2-40B4-BE49-F238E27FC236}">
                <a16:creationId xmlns:a16="http://schemas.microsoft.com/office/drawing/2014/main" id="{B3FFFC7A-1FC5-4D41-87C9-4B92455AA32D}"/>
              </a:ext>
            </a:extLst>
          </p:cNvPr>
          <p:cNvGrpSpPr/>
          <p:nvPr/>
        </p:nvGrpSpPr>
        <p:grpSpPr>
          <a:xfrm>
            <a:off x="312632" y="3799858"/>
            <a:ext cx="244805" cy="244805"/>
            <a:chOff x="959671" y="2044762"/>
            <a:chExt cx="244805" cy="244805"/>
          </a:xfrm>
        </p:grpSpPr>
        <p:sp>
          <p:nvSpPr>
            <p:cNvPr id="261" name="Ellipse 260">
              <a:extLst>
                <a:ext uri="{FF2B5EF4-FFF2-40B4-BE49-F238E27FC236}">
                  <a16:creationId xmlns:a16="http://schemas.microsoft.com/office/drawing/2014/main" id="{1A72C7B8-E65E-4842-814C-C8163D8A58C9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2" name="object 19">
              <a:extLst>
                <a:ext uri="{FF2B5EF4-FFF2-40B4-BE49-F238E27FC236}">
                  <a16:creationId xmlns:a16="http://schemas.microsoft.com/office/drawing/2014/main" id="{C1ACCD11-A713-6D48-B7A8-30D0E18443F4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3" name="Groupe 262">
            <a:extLst>
              <a:ext uri="{FF2B5EF4-FFF2-40B4-BE49-F238E27FC236}">
                <a16:creationId xmlns:a16="http://schemas.microsoft.com/office/drawing/2014/main" id="{94CEC4F1-A70A-E548-9875-9D7C45ECDE0C}"/>
              </a:ext>
            </a:extLst>
          </p:cNvPr>
          <p:cNvGrpSpPr/>
          <p:nvPr/>
        </p:nvGrpSpPr>
        <p:grpSpPr>
          <a:xfrm>
            <a:off x="312632" y="4106968"/>
            <a:ext cx="244805" cy="244805"/>
            <a:chOff x="959671" y="2044762"/>
            <a:chExt cx="244805" cy="244805"/>
          </a:xfrm>
        </p:grpSpPr>
        <p:sp>
          <p:nvSpPr>
            <p:cNvPr id="264" name="Ellipse 263">
              <a:extLst>
                <a:ext uri="{FF2B5EF4-FFF2-40B4-BE49-F238E27FC236}">
                  <a16:creationId xmlns:a16="http://schemas.microsoft.com/office/drawing/2014/main" id="{0035430F-32A6-F546-A55F-B918A691E13C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5" name="object 19">
              <a:extLst>
                <a:ext uri="{FF2B5EF4-FFF2-40B4-BE49-F238E27FC236}">
                  <a16:creationId xmlns:a16="http://schemas.microsoft.com/office/drawing/2014/main" id="{7EA65DE0-1852-E547-80FC-BD31D0240A92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6" name="Groupe 265">
            <a:extLst>
              <a:ext uri="{FF2B5EF4-FFF2-40B4-BE49-F238E27FC236}">
                <a16:creationId xmlns:a16="http://schemas.microsoft.com/office/drawing/2014/main" id="{70C53740-FCAC-8048-9A4C-0C7D2FA082EF}"/>
              </a:ext>
            </a:extLst>
          </p:cNvPr>
          <p:cNvGrpSpPr/>
          <p:nvPr/>
        </p:nvGrpSpPr>
        <p:grpSpPr>
          <a:xfrm>
            <a:off x="1334609" y="4234767"/>
            <a:ext cx="309079" cy="244805"/>
            <a:chOff x="959671" y="2044762"/>
            <a:chExt cx="309079" cy="244805"/>
          </a:xfrm>
        </p:grpSpPr>
        <p:sp>
          <p:nvSpPr>
            <p:cNvPr id="267" name="Ellipse 266">
              <a:extLst>
                <a:ext uri="{FF2B5EF4-FFF2-40B4-BE49-F238E27FC236}">
                  <a16:creationId xmlns:a16="http://schemas.microsoft.com/office/drawing/2014/main" id="{E7A88554-BAEA-DF4D-A1DD-B040FDA8EF75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" name="object 19">
              <a:extLst>
                <a:ext uri="{FF2B5EF4-FFF2-40B4-BE49-F238E27FC236}">
                  <a16:creationId xmlns:a16="http://schemas.microsoft.com/office/drawing/2014/main" id="{3E93DC45-D2B9-234A-B906-74DD7E947389}"/>
                </a:ext>
              </a:extLst>
            </p:cNvPr>
            <p:cNvSpPr txBox="1"/>
            <p:nvPr/>
          </p:nvSpPr>
          <p:spPr>
            <a:xfrm>
              <a:off x="990784" y="2058055"/>
              <a:ext cx="27796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9" name="Groupe 268">
            <a:extLst>
              <a:ext uri="{FF2B5EF4-FFF2-40B4-BE49-F238E27FC236}">
                <a16:creationId xmlns:a16="http://schemas.microsoft.com/office/drawing/2014/main" id="{9D0086D0-04BB-7540-8EEF-FEF8BB8F18BB}"/>
              </a:ext>
            </a:extLst>
          </p:cNvPr>
          <p:cNvGrpSpPr/>
          <p:nvPr/>
        </p:nvGrpSpPr>
        <p:grpSpPr>
          <a:xfrm>
            <a:off x="2085270" y="4297956"/>
            <a:ext cx="244805" cy="244805"/>
            <a:chOff x="959671" y="2044762"/>
            <a:chExt cx="244805" cy="244805"/>
          </a:xfrm>
        </p:grpSpPr>
        <p:sp>
          <p:nvSpPr>
            <p:cNvPr id="270" name="Ellipse 269">
              <a:extLst>
                <a:ext uri="{FF2B5EF4-FFF2-40B4-BE49-F238E27FC236}">
                  <a16:creationId xmlns:a16="http://schemas.microsoft.com/office/drawing/2014/main" id="{A7CA13B4-129A-714E-9D55-CC567246DA1F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1" name="object 19">
              <a:extLst>
                <a:ext uri="{FF2B5EF4-FFF2-40B4-BE49-F238E27FC236}">
                  <a16:creationId xmlns:a16="http://schemas.microsoft.com/office/drawing/2014/main" id="{92E27185-116A-284C-98C5-4F1680226876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2" name="Groupe 271">
            <a:extLst>
              <a:ext uri="{FF2B5EF4-FFF2-40B4-BE49-F238E27FC236}">
                <a16:creationId xmlns:a16="http://schemas.microsoft.com/office/drawing/2014/main" id="{75D38FBC-61F5-6545-AE05-3B6C79FC6836}"/>
              </a:ext>
            </a:extLst>
          </p:cNvPr>
          <p:cNvGrpSpPr/>
          <p:nvPr/>
        </p:nvGrpSpPr>
        <p:grpSpPr>
          <a:xfrm>
            <a:off x="2455973" y="4391867"/>
            <a:ext cx="244805" cy="244805"/>
            <a:chOff x="959671" y="2044762"/>
            <a:chExt cx="244805" cy="244805"/>
          </a:xfrm>
        </p:grpSpPr>
        <p:sp>
          <p:nvSpPr>
            <p:cNvPr id="273" name="Ellipse 272">
              <a:extLst>
                <a:ext uri="{FF2B5EF4-FFF2-40B4-BE49-F238E27FC236}">
                  <a16:creationId xmlns:a16="http://schemas.microsoft.com/office/drawing/2014/main" id="{080B6302-EAD4-EC48-8D21-41B0DDBB0A48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4" name="object 19">
              <a:extLst>
                <a:ext uri="{FF2B5EF4-FFF2-40B4-BE49-F238E27FC236}">
                  <a16:creationId xmlns:a16="http://schemas.microsoft.com/office/drawing/2014/main" id="{B4AECE8E-9A44-404C-A244-992B87B4A9F2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5" name="Groupe 274">
            <a:extLst>
              <a:ext uri="{FF2B5EF4-FFF2-40B4-BE49-F238E27FC236}">
                <a16:creationId xmlns:a16="http://schemas.microsoft.com/office/drawing/2014/main" id="{2AE3C9F5-CF6F-C143-90D1-FE76AF03D3D5}"/>
              </a:ext>
            </a:extLst>
          </p:cNvPr>
          <p:cNvGrpSpPr/>
          <p:nvPr/>
        </p:nvGrpSpPr>
        <p:grpSpPr>
          <a:xfrm>
            <a:off x="1897448" y="3487353"/>
            <a:ext cx="244805" cy="244805"/>
            <a:chOff x="959671" y="2044762"/>
            <a:chExt cx="244805" cy="244805"/>
          </a:xfrm>
        </p:grpSpPr>
        <p:sp>
          <p:nvSpPr>
            <p:cNvPr id="276" name="Ellipse 275">
              <a:extLst>
                <a:ext uri="{FF2B5EF4-FFF2-40B4-BE49-F238E27FC236}">
                  <a16:creationId xmlns:a16="http://schemas.microsoft.com/office/drawing/2014/main" id="{6E19531F-DC90-7F4A-8AFA-723AF32DE2A3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7" name="object 19">
              <a:extLst>
                <a:ext uri="{FF2B5EF4-FFF2-40B4-BE49-F238E27FC236}">
                  <a16:creationId xmlns:a16="http://schemas.microsoft.com/office/drawing/2014/main" id="{AD8AB6C1-244B-D54B-B21F-B8358797399D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8" name="Groupe 277">
            <a:extLst>
              <a:ext uri="{FF2B5EF4-FFF2-40B4-BE49-F238E27FC236}">
                <a16:creationId xmlns:a16="http://schemas.microsoft.com/office/drawing/2014/main" id="{94EDCD9A-C4BA-D743-B194-132815D9D0DA}"/>
              </a:ext>
            </a:extLst>
          </p:cNvPr>
          <p:cNvGrpSpPr/>
          <p:nvPr/>
        </p:nvGrpSpPr>
        <p:grpSpPr>
          <a:xfrm>
            <a:off x="2471430" y="3498305"/>
            <a:ext cx="309079" cy="244805"/>
            <a:chOff x="959671" y="2044762"/>
            <a:chExt cx="309079" cy="244805"/>
          </a:xfrm>
        </p:grpSpPr>
        <p:sp>
          <p:nvSpPr>
            <p:cNvPr id="279" name="Ellipse 278">
              <a:extLst>
                <a:ext uri="{FF2B5EF4-FFF2-40B4-BE49-F238E27FC236}">
                  <a16:creationId xmlns:a16="http://schemas.microsoft.com/office/drawing/2014/main" id="{A52BE601-1E46-F447-8081-5BB800827838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0" name="object 19">
              <a:extLst>
                <a:ext uri="{FF2B5EF4-FFF2-40B4-BE49-F238E27FC236}">
                  <a16:creationId xmlns:a16="http://schemas.microsoft.com/office/drawing/2014/main" id="{30AAAB25-C08E-6D41-9581-6D0D160534D0}"/>
                </a:ext>
              </a:extLst>
            </p:cNvPr>
            <p:cNvSpPr txBox="1"/>
            <p:nvPr/>
          </p:nvSpPr>
          <p:spPr>
            <a:xfrm>
              <a:off x="990784" y="2058055"/>
              <a:ext cx="27796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1" name="Groupe 280">
            <a:extLst>
              <a:ext uri="{FF2B5EF4-FFF2-40B4-BE49-F238E27FC236}">
                <a16:creationId xmlns:a16="http://schemas.microsoft.com/office/drawing/2014/main" id="{D757010D-2CE3-E241-9F06-3BBDE2C2B490}"/>
              </a:ext>
            </a:extLst>
          </p:cNvPr>
          <p:cNvGrpSpPr/>
          <p:nvPr/>
        </p:nvGrpSpPr>
        <p:grpSpPr>
          <a:xfrm>
            <a:off x="2847075" y="3518076"/>
            <a:ext cx="309079" cy="244805"/>
            <a:chOff x="959671" y="2044762"/>
            <a:chExt cx="309079" cy="244805"/>
          </a:xfrm>
        </p:grpSpPr>
        <p:sp>
          <p:nvSpPr>
            <p:cNvPr id="282" name="Ellipse 281">
              <a:extLst>
                <a:ext uri="{FF2B5EF4-FFF2-40B4-BE49-F238E27FC236}">
                  <a16:creationId xmlns:a16="http://schemas.microsoft.com/office/drawing/2014/main" id="{A17F1275-F8F8-AC43-80CC-31A0CC896B95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3" name="object 19">
              <a:extLst>
                <a:ext uri="{FF2B5EF4-FFF2-40B4-BE49-F238E27FC236}">
                  <a16:creationId xmlns:a16="http://schemas.microsoft.com/office/drawing/2014/main" id="{C72C56EF-5BD9-0A4D-B803-ED0BD2221A72}"/>
                </a:ext>
              </a:extLst>
            </p:cNvPr>
            <p:cNvSpPr txBox="1"/>
            <p:nvPr/>
          </p:nvSpPr>
          <p:spPr>
            <a:xfrm>
              <a:off x="990784" y="2058055"/>
              <a:ext cx="27796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4" name="Groupe 283">
            <a:extLst>
              <a:ext uri="{FF2B5EF4-FFF2-40B4-BE49-F238E27FC236}">
                <a16:creationId xmlns:a16="http://schemas.microsoft.com/office/drawing/2014/main" id="{C085FBBF-2EDB-BE46-A487-21B9082874C3}"/>
              </a:ext>
            </a:extLst>
          </p:cNvPr>
          <p:cNvGrpSpPr/>
          <p:nvPr/>
        </p:nvGrpSpPr>
        <p:grpSpPr>
          <a:xfrm>
            <a:off x="3409915" y="3902540"/>
            <a:ext cx="244805" cy="244805"/>
            <a:chOff x="959671" y="2044762"/>
            <a:chExt cx="244805" cy="244805"/>
          </a:xfrm>
        </p:grpSpPr>
        <p:sp>
          <p:nvSpPr>
            <p:cNvPr id="285" name="Ellipse 284">
              <a:extLst>
                <a:ext uri="{FF2B5EF4-FFF2-40B4-BE49-F238E27FC236}">
                  <a16:creationId xmlns:a16="http://schemas.microsoft.com/office/drawing/2014/main" id="{917AB97A-C0AD-DC4A-80F4-90014F751F66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" name="object 19">
              <a:extLst>
                <a:ext uri="{FF2B5EF4-FFF2-40B4-BE49-F238E27FC236}">
                  <a16:creationId xmlns:a16="http://schemas.microsoft.com/office/drawing/2014/main" id="{EF831FAF-3CA6-504F-AC0F-49F6497612F2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88" name="Image 287">
            <a:extLst>
              <a:ext uri="{FF2B5EF4-FFF2-40B4-BE49-F238E27FC236}">
                <a16:creationId xmlns:a16="http://schemas.microsoft.com/office/drawing/2014/main" id="{DD706B4D-15A7-0646-ACF7-BD15A43212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59" y="4683300"/>
            <a:ext cx="1048412" cy="813836"/>
          </a:xfrm>
          <a:prstGeom prst="rect">
            <a:avLst/>
          </a:prstGeom>
        </p:spPr>
      </p:pic>
      <p:pic>
        <p:nvPicPr>
          <p:cNvPr id="289" name="Image 288">
            <a:extLst>
              <a:ext uri="{FF2B5EF4-FFF2-40B4-BE49-F238E27FC236}">
                <a16:creationId xmlns:a16="http://schemas.microsoft.com/office/drawing/2014/main" id="{FABA7C29-E311-0A4C-A94A-C46E42E0FE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120" y="4985171"/>
            <a:ext cx="433984" cy="433984"/>
          </a:xfrm>
          <a:prstGeom prst="rect">
            <a:avLst/>
          </a:prstGeom>
        </p:spPr>
      </p:pic>
      <p:sp>
        <p:nvSpPr>
          <p:cNvPr id="76" name="object 4">
            <a:extLst>
              <a:ext uri="{FF2B5EF4-FFF2-40B4-BE49-F238E27FC236}">
                <a16:creationId xmlns:a16="http://schemas.microsoft.com/office/drawing/2014/main" id="{EAFBD40F-E045-43A6-B787-42A79F5730D3}"/>
              </a:ext>
            </a:extLst>
          </p:cNvPr>
          <p:cNvSpPr/>
          <p:nvPr/>
        </p:nvSpPr>
        <p:spPr>
          <a:xfrm>
            <a:off x="9525" y="896113"/>
            <a:ext cx="3727450" cy="388620"/>
          </a:xfrm>
          <a:custGeom>
            <a:avLst/>
            <a:gdLst/>
            <a:ahLst/>
            <a:cxnLst/>
            <a:rect l="l" t="t" r="r" b="b"/>
            <a:pathLst>
              <a:path w="3727450" h="388619">
                <a:moveTo>
                  <a:pt x="0" y="388315"/>
                </a:moveTo>
                <a:lnTo>
                  <a:pt x="3727272" y="388315"/>
                </a:lnTo>
                <a:lnTo>
                  <a:pt x="3727272" y="0"/>
                </a:lnTo>
                <a:lnTo>
                  <a:pt x="783424" y="0"/>
                </a:lnTo>
              </a:path>
            </a:pathLst>
          </a:custGeom>
          <a:ln w="6349">
            <a:solidFill>
              <a:srgbClr val="E305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7" name="Image 76">
            <a:extLst>
              <a:ext uri="{FF2B5EF4-FFF2-40B4-BE49-F238E27FC236}">
                <a16:creationId xmlns:a16="http://schemas.microsoft.com/office/drawing/2014/main" id="{0E1AD093-7377-4E9B-BF4C-73C37541B1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28" y="870414"/>
            <a:ext cx="358327" cy="3819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8627" y="939706"/>
            <a:ext cx="3455670" cy="0"/>
          </a:xfrm>
          <a:custGeom>
            <a:avLst/>
            <a:gdLst/>
            <a:ahLst/>
            <a:cxnLst/>
            <a:rect l="l" t="t" r="r" b="b"/>
            <a:pathLst>
              <a:path w="3455670">
                <a:moveTo>
                  <a:pt x="0" y="0"/>
                </a:moveTo>
                <a:lnTo>
                  <a:pt x="3455174" y="0"/>
                </a:lnTo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800"/>
              </a:lnSpc>
              <a:spcBef>
                <a:spcPts val="260"/>
              </a:spcBef>
            </a:pPr>
            <a:r>
              <a:rPr dirty="0"/>
              <a:t>Nettoyage</a:t>
            </a:r>
            <a:r>
              <a:rPr spc="85" dirty="0"/>
              <a:t> </a:t>
            </a:r>
            <a:r>
              <a:rPr spc="-10" dirty="0"/>
              <a:t>manuel </a:t>
            </a:r>
            <a:r>
              <a:rPr dirty="0"/>
              <a:t>par</a:t>
            </a:r>
            <a:r>
              <a:rPr spc="50" dirty="0"/>
              <a:t> </a:t>
            </a:r>
            <a:r>
              <a:rPr dirty="0"/>
              <a:t>jet</a:t>
            </a:r>
            <a:r>
              <a:rPr spc="50" dirty="0"/>
              <a:t> </a:t>
            </a:r>
            <a:r>
              <a:rPr dirty="0"/>
              <a:t>d’eau</a:t>
            </a:r>
            <a:r>
              <a:rPr spc="55" dirty="0"/>
              <a:t> </a:t>
            </a:r>
            <a:r>
              <a:rPr spc="-25" dirty="0"/>
              <a:t>HP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5927" y="515686"/>
            <a:ext cx="3487420" cy="37211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1661795" algn="l"/>
                <a:tab pos="1811655" algn="l"/>
                <a:tab pos="272288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Lieu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	Date</a:t>
            </a:r>
            <a:r>
              <a:rPr sz="850" spc="31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  <a:tabLst>
                <a:tab pos="2105660" algn="l"/>
                <a:tab pos="347408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Entreprise observée</a:t>
            </a:r>
            <a:r>
              <a:rPr sz="850" spc="13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spc="50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N° permis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5" name="object 5"/>
          <p:cNvSpPr txBox="1"/>
          <p:nvPr/>
        </p:nvSpPr>
        <p:spPr>
          <a:xfrm rot="19920000">
            <a:off x="285461" y="1044698"/>
            <a:ext cx="201631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OUI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6" name="object 6"/>
          <p:cNvSpPr txBox="1"/>
          <p:nvPr/>
        </p:nvSpPr>
        <p:spPr>
          <a:xfrm rot="19920000">
            <a:off x="559525" y="1034511"/>
            <a:ext cx="241140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NON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7" name="object 7"/>
          <p:cNvSpPr txBox="1"/>
          <p:nvPr/>
        </p:nvSpPr>
        <p:spPr>
          <a:xfrm rot="19920000">
            <a:off x="846232" y="1046693"/>
            <a:ext cx="194256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60" dirty="0">
                <a:solidFill>
                  <a:srgbClr val="E30513"/>
                </a:solidFill>
                <a:latin typeface="Gotham Rounded"/>
                <a:cs typeface="Gotham Rounded"/>
              </a:rPr>
              <a:t>N/A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3214" y="5030906"/>
            <a:ext cx="3650615" cy="139700"/>
          </a:xfrm>
          <a:custGeom>
            <a:avLst/>
            <a:gdLst/>
            <a:ahLst/>
            <a:cxnLst/>
            <a:rect l="l" t="t" r="r" b="b"/>
            <a:pathLst>
              <a:path w="3650615" h="139700">
                <a:moveTo>
                  <a:pt x="69710" y="0"/>
                </a:moveTo>
                <a:lnTo>
                  <a:pt x="42578" y="5477"/>
                </a:lnTo>
                <a:lnTo>
                  <a:pt x="20420" y="20415"/>
                </a:lnTo>
                <a:lnTo>
                  <a:pt x="5479" y="42573"/>
                </a:lnTo>
                <a:lnTo>
                  <a:pt x="0" y="69710"/>
                </a:lnTo>
                <a:lnTo>
                  <a:pt x="5479" y="96840"/>
                </a:lnTo>
                <a:lnTo>
                  <a:pt x="20420" y="118994"/>
                </a:lnTo>
                <a:lnTo>
                  <a:pt x="42578" y="133930"/>
                </a:lnTo>
                <a:lnTo>
                  <a:pt x="69710" y="139407"/>
                </a:lnTo>
                <a:lnTo>
                  <a:pt x="3580701" y="139407"/>
                </a:lnTo>
                <a:lnTo>
                  <a:pt x="3607831" y="133930"/>
                </a:lnTo>
                <a:lnTo>
                  <a:pt x="3629985" y="118994"/>
                </a:lnTo>
                <a:lnTo>
                  <a:pt x="3644922" y="96840"/>
                </a:lnTo>
                <a:lnTo>
                  <a:pt x="3650399" y="69710"/>
                </a:lnTo>
                <a:lnTo>
                  <a:pt x="3644922" y="42573"/>
                </a:lnTo>
                <a:lnTo>
                  <a:pt x="3629985" y="20415"/>
                </a:lnTo>
                <a:lnTo>
                  <a:pt x="3607831" y="5477"/>
                </a:lnTo>
                <a:lnTo>
                  <a:pt x="3580701" y="0"/>
                </a:lnTo>
                <a:lnTo>
                  <a:pt x="69710" y="0"/>
                </a:lnTo>
                <a:close/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75927" y="5376547"/>
            <a:ext cx="166751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17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Nom</a:t>
            </a:r>
            <a:r>
              <a:rPr sz="850" spc="24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5927" y="4963384"/>
            <a:ext cx="3487420" cy="40132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4130">
              <a:lnSpc>
                <a:spcPct val="100000"/>
              </a:lnSpc>
              <a:spcBef>
                <a:spcPts val="575"/>
              </a:spcBef>
              <a:tabLst>
                <a:tab pos="2589530" algn="l"/>
                <a:tab pos="3128010" algn="l"/>
                <a:tab pos="3364865" algn="l"/>
              </a:tabLst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Taux de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conformité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(Nb OUI/points applicables)</a:t>
            </a:r>
            <a:r>
              <a:rPr sz="800" spc="-9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: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(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%)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340169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Commentaires</a:t>
            </a:r>
            <a:r>
              <a:rPr sz="850" spc="12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81067" y="5330237"/>
            <a:ext cx="1609725" cy="377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5800"/>
              </a:lnSpc>
              <a:spcBef>
                <a:spcPts val="100"/>
              </a:spcBef>
              <a:tabLst>
                <a:tab pos="159639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Entreprise</a:t>
            </a:r>
            <a:r>
              <a:rPr sz="850" spc="22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 Signature</a:t>
            </a:r>
            <a:r>
              <a:rPr sz="850" spc="25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826" y="1457670"/>
            <a:ext cx="162001" cy="16200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574" y="1457670"/>
            <a:ext cx="162001" cy="16200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9321" y="1457670"/>
            <a:ext cx="162001" cy="162001"/>
          </a:xfrm>
          <a:prstGeom prst="rect">
            <a:avLst/>
          </a:prstGeom>
        </p:spPr>
      </p:pic>
      <p:grpSp>
        <p:nvGrpSpPr>
          <p:cNvPr id="15" name="object 15"/>
          <p:cNvGrpSpPr/>
          <p:nvPr/>
        </p:nvGrpSpPr>
        <p:grpSpPr>
          <a:xfrm>
            <a:off x="183178" y="1664671"/>
            <a:ext cx="3650615" cy="252095"/>
            <a:chOff x="183178" y="1664671"/>
            <a:chExt cx="3650615" cy="252095"/>
          </a:xfrm>
        </p:grpSpPr>
        <p:sp>
          <p:nvSpPr>
            <p:cNvPr id="16" name="object 16"/>
            <p:cNvSpPr/>
            <p:nvPr/>
          </p:nvSpPr>
          <p:spPr>
            <a:xfrm>
              <a:off x="183178" y="1664671"/>
              <a:ext cx="3650615" cy="252095"/>
            </a:xfrm>
            <a:custGeom>
              <a:avLst/>
              <a:gdLst/>
              <a:ahLst/>
              <a:cxnLst/>
              <a:rect l="l" t="t" r="r" b="b"/>
              <a:pathLst>
                <a:path w="3650615" h="252094">
                  <a:moveTo>
                    <a:pt x="3524402" y="0"/>
                  </a:moveTo>
                  <a:lnTo>
                    <a:pt x="125996" y="0"/>
                  </a:lnTo>
                  <a:lnTo>
                    <a:pt x="76954" y="9901"/>
                  </a:lnTo>
                  <a:lnTo>
                    <a:pt x="36904" y="36904"/>
                  </a:lnTo>
                  <a:lnTo>
                    <a:pt x="9901" y="76954"/>
                  </a:lnTo>
                  <a:lnTo>
                    <a:pt x="0" y="125996"/>
                  </a:lnTo>
                  <a:lnTo>
                    <a:pt x="9901" y="175044"/>
                  </a:lnTo>
                  <a:lnTo>
                    <a:pt x="36904" y="215093"/>
                  </a:lnTo>
                  <a:lnTo>
                    <a:pt x="76954" y="242093"/>
                  </a:lnTo>
                  <a:lnTo>
                    <a:pt x="125996" y="251993"/>
                  </a:lnTo>
                  <a:lnTo>
                    <a:pt x="3524402" y="251993"/>
                  </a:lnTo>
                  <a:lnTo>
                    <a:pt x="3573444" y="242093"/>
                  </a:lnTo>
                  <a:lnTo>
                    <a:pt x="3613494" y="215093"/>
                  </a:lnTo>
                  <a:lnTo>
                    <a:pt x="3640497" y="175044"/>
                  </a:lnTo>
                  <a:lnTo>
                    <a:pt x="3650399" y="125996"/>
                  </a:lnTo>
                  <a:lnTo>
                    <a:pt x="3640497" y="76954"/>
                  </a:lnTo>
                  <a:lnTo>
                    <a:pt x="3613494" y="36904"/>
                  </a:lnTo>
                  <a:lnTo>
                    <a:pt x="3573444" y="9901"/>
                  </a:lnTo>
                  <a:lnTo>
                    <a:pt x="3524402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826" y="1709670"/>
              <a:ext cx="162001" cy="16200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0574" y="1709670"/>
              <a:ext cx="162001" cy="16200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9321" y="1709670"/>
              <a:ext cx="162001" cy="162001"/>
            </a:xfrm>
            <a:prstGeom prst="rect">
              <a:avLst/>
            </a:prstGeom>
          </p:spPr>
        </p:pic>
      </p:grpSp>
      <p:pic>
        <p:nvPicPr>
          <p:cNvPr id="20" name="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826" y="1961669"/>
            <a:ext cx="162001" cy="162001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574" y="1961669"/>
            <a:ext cx="162001" cy="162001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496" y="1961669"/>
            <a:ext cx="162001" cy="162001"/>
          </a:xfrm>
          <a:prstGeom prst="rect">
            <a:avLst/>
          </a:prstGeom>
        </p:spPr>
      </p:pic>
      <p:grpSp>
        <p:nvGrpSpPr>
          <p:cNvPr id="23" name="object 23"/>
          <p:cNvGrpSpPr/>
          <p:nvPr/>
        </p:nvGrpSpPr>
        <p:grpSpPr>
          <a:xfrm>
            <a:off x="183178" y="2168671"/>
            <a:ext cx="3650615" cy="360045"/>
            <a:chOff x="183178" y="2168671"/>
            <a:chExt cx="3650615" cy="360045"/>
          </a:xfrm>
        </p:grpSpPr>
        <p:sp>
          <p:nvSpPr>
            <p:cNvPr id="24" name="object 24"/>
            <p:cNvSpPr/>
            <p:nvPr/>
          </p:nvSpPr>
          <p:spPr>
            <a:xfrm>
              <a:off x="183178" y="2168671"/>
              <a:ext cx="3650615" cy="360045"/>
            </a:xfrm>
            <a:custGeom>
              <a:avLst/>
              <a:gdLst/>
              <a:ahLst/>
              <a:cxnLst/>
              <a:rect l="l" t="t" r="r" b="b"/>
              <a:pathLst>
                <a:path w="3650615" h="360044">
                  <a:moveTo>
                    <a:pt x="3470402" y="0"/>
                  </a:moveTo>
                  <a:lnTo>
                    <a:pt x="179997" y="0"/>
                  </a:lnTo>
                  <a:lnTo>
                    <a:pt x="132144" y="6430"/>
                  </a:lnTo>
                  <a:lnTo>
                    <a:pt x="89146" y="24576"/>
                  </a:lnTo>
                  <a:lnTo>
                    <a:pt x="52717" y="52722"/>
                  </a:lnTo>
                  <a:lnTo>
                    <a:pt x="24573" y="89152"/>
                  </a:lnTo>
                  <a:lnTo>
                    <a:pt x="6429" y="132149"/>
                  </a:lnTo>
                  <a:lnTo>
                    <a:pt x="0" y="179997"/>
                  </a:lnTo>
                  <a:lnTo>
                    <a:pt x="6429" y="227849"/>
                  </a:lnTo>
                  <a:lnTo>
                    <a:pt x="24573" y="270847"/>
                  </a:lnTo>
                  <a:lnTo>
                    <a:pt x="52717" y="307276"/>
                  </a:lnTo>
                  <a:lnTo>
                    <a:pt x="89146" y="335420"/>
                  </a:lnTo>
                  <a:lnTo>
                    <a:pt x="132144" y="353564"/>
                  </a:lnTo>
                  <a:lnTo>
                    <a:pt x="179997" y="359994"/>
                  </a:lnTo>
                  <a:lnTo>
                    <a:pt x="3470402" y="359994"/>
                  </a:lnTo>
                  <a:lnTo>
                    <a:pt x="3518250" y="353564"/>
                  </a:lnTo>
                  <a:lnTo>
                    <a:pt x="3561246" y="335420"/>
                  </a:lnTo>
                  <a:lnTo>
                    <a:pt x="3597676" y="307276"/>
                  </a:lnTo>
                  <a:lnTo>
                    <a:pt x="3625822" y="270847"/>
                  </a:lnTo>
                  <a:lnTo>
                    <a:pt x="3643968" y="227849"/>
                  </a:lnTo>
                  <a:lnTo>
                    <a:pt x="3650399" y="179997"/>
                  </a:lnTo>
                  <a:lnTo>
                    <a:pt x="3643968" y="132149"/>
                  </a:lnTo>
                  <a:lnTo>
                    <a:pt x="3625822" y="89152"/>
                  </a:lnTo>
                  <a:lnTo>
                    <a:pt x="3597676" y="52722"/>
                  </a:lnTo>
                  <a:lnTo>
                    <a:pt x="3561246" y="24576"/>
                  </a:lnTo>
                  <a:lnTo>
                    <a:pt x="3518250" y="6430"/>
                  </a:lnTo>
                  <a:lnTo>
                    <a:pt x="3470402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826" y="2267670"/>
              <a:ext cx="162001" cy="16200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0574" y="2267670"/>
              <a:ext cx="162001" cy="1620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9321" y="2267670"/>
              <a:ext cx="162001" cy="162001"/>
            </a:xfrm>
            <a:prstGeom prst="rect">
              <a:avLst/>
            </a:prstGeom>
          </p:spPr>
        </p:pic>
      </p:grpSp>
      <p:grpSp>
        <p:nvGrpSpPr>
          <p:cNvPr id="28" name="object 28"/>
          <p:cNvGrpSpPr/>
          <p:nvPr/>
        </p:nvGrpSpPr>
        <p:grpSpPr>
          <a:xfrm>
            <a:off x="183178" y="3032671"/>
            <a:ext cx="3650615" cy="702310"/>
            <a:chOff x="183178" y="3032671"/>
            <a:chExt cx="3650615" cy="702310"/>
          </a:xfrm>
        </p:grpSpPr>
        <p:sp>
          <p:nvSpPr>
            <p:cNvPr id="29" name="object 29"/>
            <p:cNvSpPr/>
            <p:nvPr/>
          </p:nvSpPr>
          <p:spPr>
            <a:xfrm>
              <a:off x="183178" y="3032671"/>
              <a:ext cx="3650615" cy="252095"/>
            </a:xfrm>
            <a:custGeom>
              <a:avLst/>
              <a:gdLst/>
              <a:ahLst/>
              <a:cxnLst/>
              <a:rect l="l" t="t" r="r" b="b"/>
              <a:pathLst>
                <a:path w="3650615" h="252095">
                  <a:moveTo>
                    <a:pt x="3524402" y="0"/>
                  </a:moveTo>
                  <a:lnTo>
                    <a:pt x="125996" y="0"/>
                  </a:lnTo>
                  <a:lnTo>
                    <a:pt x="76954" y="9901"/>
                  </a:lnTo>
                  <a:lnTo>
                    <a:pt x="36904" y="36904"/>
                  </a:lnTo>
                  <a:lnTo>
                    <a:pt x="9901" y="76954"/>
                  </a:lnTo>
                  <a:lnTo>
                    <a:pt x="0" y="125996"/>
                  </a:lnTo>
                  <a:lnTo>
                    <a:pt x="9901" y="175046"/>
                  </a:lnTo>
                  <a:lnTo>
                    <a:pt x="36904" y="215099"/>
                  </a:lnTo>
                  <a:lnTo>
                    <a:pt x="76954" y="242104"/>
                  </a:lnTo>
                  <a:lnTo>
                    <a:pt x="125996" y="252006"/>
                  </a:lnTo>
                  <a:lnTo>
                    <a:pt x="3524402" y="252006"/>
                  </a:lnTo>
                  <a:lnTo>
                    <a:pt x="3573444" y="242104"/>
                  </a:lnTo>
                  <a:lnTo>
                    <a:pt x="3613494" y="215099"/>
                  </a:lnTo>
                  <a:lnTo>
                    <a:pt x="3640497" y="175046"/>
                  </a:lnTo>
                  <a:lnTo>
                    <a:pt x="3650399" y="125996"/>
                  </a:lnTo>
                  <a:lnTo>
                    <a:pt x="3640497" y="76954"/>
                  </a:lnTo>
                  <a:lnTo>
                    <a:pt x="3613494" y="36904"/>
                  </a:lnTo>
                  <a:lnTo>
                    <a:pt x="3573444" y="9901"/>
                  </a:lnTo>
                  <a:lnTo>
                    <a:pt x="3524402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826" y="3077669"/>
              <a:ext cx="162001" cy="162001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0574" y="3077669"/>
              <a:ext cx="162001" cy="162001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9321" y="3077669"/>
              <a:ext cx="162001" cy="162001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183178" y="3482670"/>
              <a:ext cx="3650615" cy="252095"/>
            </a:xfrm>
            <a:custGeom>
              <a:avLst/>
              <a:gdLst/>
              <a:ahLst/>
              <a:cxnLst/>
              <a:rect l="l" t="t" r="r" b="b"/>
              <a:pathLst>
                <a:path w="3650615" h="252095">
                  <a:moveTo>
                    <a:pt x="3524402" y="0"/>
                  </a:moveTo>
                  <a:lnTo>
                    <a:pt x="125996" y="0"/>
                  </a:lnTo>
                  <a:lnTo>
                    <a:pt x="76954" y="9901"/>
                  </a:lnTo>
                  <a:lnTo>
                    <a:pt x="36904" y="36904"/>
                  </a:lnTo>
                  <a:lnTo>
                    <a:pt x="9901" y="76954"/>
                  </a:lnTo>
                  <a:lnTo>
                    <a:pt x="0" y="125996"/>
                  </a:lnTo>
                  <a:lnTo>
                    <a:pt x="9901" y="175046"/>
                  </a:lnTo>
                  <a:lnTo>
                    <a:pt x="36904" y="215099"/>
                  </a:lnTo>
                  <a:lnTo>
                    <a:pt x="76954" y="242104"/>
                  </a:lnTo>
                  <a:lnTo>
                    <a:pt x="125996" y="252006"/>
                  </a:lnTo>
                  <a:lnTo>
                    <a:pt x="3524402" y="252006"/>
                  </a:lnTo>
                  <a:lnTo>
                    <a:pt x="3573444" y="242104"/>
                  </a:lnTo>
                  <a:lnTo>
                    <a:pt x="3613494" y="215099"/>
                  </a:lnTo>
                  <a:lnTo>
                    <a:pt x="3640497" y="175046"/>
                  </a:lnTo>
                  <a:lnTo>
                    <a:pt x="3650399" y="125996"/>
                  </a:lnTo>
                  <a:lnTo>
                    <a:pt x="3640497" y="76954"/>
                  </a:lnTo>
                  <a:lnTo>
                    <a:pt x="3613494" y="36904"/>
                  </a:lnTo>
                  <a:lnTo>
                    <a:pt x="3573444" y="9901"/>
                  </a:lnTo>
                  <a:lnTo>
                    <a:pt x="3524402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826" y="3302669"/>
              <a:ext cx="162001" cy="162001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0574" y="3302669"/>
              <a:ext cx="162001" cy="162001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9321" y="3302669"/>
              <a:ext cx="162001" cy="162001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826" y="3527670"/>
              <a:ext cx="162001" cy="162001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0574" y="3527670"/>
              <a:ext cx="162001" cy="162001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9321" y="3527670"/>
              <a:ext cx="162001" cy="162001"/>
            </a:xfrm>
            <a:prstGeom prst="rect">
              <a:avLst/>
            </a:prstGeom>
          </p:spPr>
        </p:pic>
      </p:grpSp>
      <p:pic>
        <p:nvPicPr>
          <p:cNvPr id="40" name="object 4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826" y="3779669"/>
            <a:ext cx="162001" cy="162001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574" y="3779669"/>
            <a:ext cx="162001" cy="162001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9321" y="3779669"/>
            <a:ext cx="162001" cy="162001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826" y="2699670"/>
            <a:ext cx="162001" cy="162001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574" y="2699670"/>
            <a:ext cx="162001" cy="162001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9321" y="2699670"/>
            <a:ext cx="162001" cy="162001"/>
          </a:xfrm>
          <a:prstGeom prst="rect">
            <a:avLst/>
          </a:prstGeom>
        </p:spPr>
      </p:pic>
      <p:grpSp>
        <p:nvGrpSpPr>
          <p:cNvPr id="46" name="object 46"/>
          <p:cNvGrpSpPr/>
          <p:nvPr/>
        </p:nvGrpSpPr>
        <p:grpSpPr>
          <a:xfrm>
            <a:off x="180003" y="1214671"/>
            <a:ext cx="3650615" cy="198120"/>
            <a:chOff x="180003" y="1214671"/>
            <a:chExt cx="3650615" cy="198120"/>
          </a:xfrm>
        </p:grpSpPr>
        <p:sp>
          <p:nvSpPr>
            <p:cNvPr id="47" name="object 47"/>
            <p:cNvSpPr/>
            <p:nvPr/>
          </p:nvSpPr>
          <p:spPr>
            <a:xfrm>
              <a:off x="180003" y="1214671"/>
              <a:ext cx="3650615" cy="198120"/>
            </a:xfrm>
            <a:custGeom>
              <a:avLst/>
              <a:gdLst/>
              <a:ahLst/>
              <a:cxnLst/>
              <a:rect l="l" t="t" r="r" b="b"/>
              <a:pathLst>
                <a:path w="3650615" h="198119">
                  <a:moveTo>
                    <a:pt x="3551402" y="0"/>
                  </a:moveTo>
                  <a:lnTo>
                    <a:pt x="98996" y="0"/>
                  </a:lnTo>
                  <a:lnTo>
                    <a:pt x="60462" y="7779"/>
                  </a:lnTo>
                  <a:lnTo>
                    <a:pt x="28995" y="28995"/>
                  </a:lnTo>
                  <a:lnTo>
                    <a:pt x="7779" y="60462"/>
                  </a:lnTo>
                  <a:lnTo>
                    <a:pt x="0" y="98996"/>
                  </a:lnTo>
                  <a:lnTo>
                    <a:pt x="7779" y="137532"/>
                  </a:lnTo>
                  <a:lnTo>
                    <a:pt x="28995" y="169003"/>
                  </a:lnTo>
                  <a:lnTo>
                    <a:pt x="60462" y="190223"/>
                  </a:lnTo>
                  <a:lnTo>
                    <a:pt x="98996" y="198005"/>
                  </a:lnTo>
                  <a:lnTo>
                    <a:pt x="3551402" y="198005"/>
                  </a:lnTo>
                  <a:lnTo>
                    <a:pt x="3589936" y="190223"/>
                  </a:lnTo>
                  <a:lnTo>
                    <a:pt x="3621403" y="169003"/>
                  </a:lnTo>
                  <a:lnTo>
                    <a:pt x="3642619" y="137532"/>
                  </a:lnTo>
                  <a:lnTo>
                    <a:pt x="3650399" y="98996"/>
                  </a:lnTo>
                  <a:lnTo>
                    <a:pt x="3642619" y="60462"/>
                  </a:lnTo>
                  <a:lnTo>
                    <a:pt x="3621403" y="28995"/>
                  </a:lnTo>
                  <a:lnTo>
                    <a:pt x="3589936" y="7779"/>
                  </a:lnTo>
                  <a:lnTo>
                    <a:pt x="3551402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651" y="1232669"/>
              <a:ext cx="162001" cy="162001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7399" y="1232669"/>
              <a:ext cx="162001" cy="162001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6146" y="1232669"/>
              <a:ext cx="162001" cy="162001"/>
            </a:xfrm>
            <a:prstGeom prst="rect">
              <a:avLst/>
            </a:prstGeom>
          </p:spPr>
        </p:pic>
      </p:grpSp>
      <p:sp>
        <p:nvSpPr>
          <p:cNvPr id="51" name="object 51"/>
          <p:cNvSpPr txBox="1"/>
          <p:nvPr/>
        </p:nvSpPr>
        <p:spPr>
          <a:xfrm>
            <a:off x="1063619" y="1142573"/>
            <a:ext cx="130810" cy="131699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55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1</a:t>
            </a:r>
            <a:endParaRPr sz="1200">
              <a:latin typeface="Gotham Rounded"/>
              <a:cs typeface="Gotham Rounded"/>
            </a:endParaRPr>
          </a:p>
          <a:p>
            <a:pPr marL="17145">
              <a:lnSpc>
                <a:spcPct val="100000"/>
              </a:lnSpc>
              <a:spcBef>
                <a:spcPts val="45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2</a:t>
            </a:r>
            <a:endParaRPr sz="1200">
              <a:latin typeface="Gotham Rounded"/>
              <a:cs typeface="Gotham Rounded"/>
            </a:endParaRPr>
          </a:p>
          <a:p>
            <a:pPr marL="17780">
              <a:lnSpc>
                <a:spcPct val="100000"/>
              </a:lnSpc>
              <a:spcBef>
                <a:spcPts val="54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3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4</a:t>
            </a:r>
            <a:endParaRPr sz="1200">
              <a:latin typeface="Gotham Rounded"/>
              <a:cs typeface="Gotham Rounded"/>
            </a:endParaRPr>
          </a:p>
          <a:p>
            <a:pPr marL="17145">
              <a:lnSpc>
                <a:spcPct val="100000"/>
              </a:lnSpc>
              <a:spcBef>
                <a:spcPts val="97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5</a:t>
            </a:r>
            <a:endParaRPr sz="1200">
              <a:latin typeface="Gotham Rounded"/>
              <a:cs typeface="Gotham Rounded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183178" y="3986672"/>
            <a:ext cx="3650615" cy="360045"/>
            <a:chOff x="183178" y="3986672"/>
            <a:chExt cx="3650615" cy="360045"/>
          </a:xfrm>
        </p:grpSpPr>
        <p:sp>
          <p:nvSpPr>
            <p:cNvPr id="53" name="object 53"/>
            <p:cNvSpPr/>
            <p:nvPr/>
          </p:nvSpPr>
          <p:spPr>
            <a:xfrm>
              <a:off x="183178" y="3986672"/>
              <a:ext cx="3650615" cy="360045"/>
            </a:xfrm>
            <a:custGeom>
              <a:avLst/>
              <a:gdLst/>
              <a:ahLst/>
              <a:cxnLst/>
              <a:rect l="l" t="t" r="r" b="b"/>
              <a:pathLst>
                <a:path w="3650615" h="360045">
                  <a:moveTo>
                    <a:pt x="3470402" y="0"/>
                  </a:moveTo>
                  <a:lnTo>
                    <a:pt x="179997" y="0"/>
                  </a:lnTo>
                  <a:lnTo>
                    <a:pt x="132144" y="6430"/>
                  </a:lnTo>
                  <a:lnTo>
                    <a:pt x="89146" y="24576"/>
                  </a:lnTo>
                  <a:lnTo>
                    <a:pt x="52717" y="52722"/>
                  </a:lnTo>
                  <a:lnTo>
                    <a:pt x="24573" y="89152"/>
                  </a:lnTo>
                  <a:lnTo>
                    <a:pt x="6429" y="132149"/>
                  </a:lnTo>
                  <a:lnTo>
                    <a:pt x="0" y="179997"/>
                  </a:lnTo>
                  <a:lnTo>
                    <a:pt x="6429" y="227849"/>
                  </a:lnTo>
                  <a:lnTo>
                    <a:pt x="24573" y="270847"/>
                  </a:lnTo>
                  <a:lnTo>
                    <a:pt x="52717" y="307276"/>
                  </a:lnTo>
                  <a:lnTo>
                    <a:pt x="89146" y="335420"/>
                  </a:lnTo>
                  <a:lnTo>
                    <a:pt x="132144" y="353564"/>
                  </a:lnTo>
                  <a:lnTo>
                    <a:pt x="179997" y="359994"/>
                  </a:lnTo>
                  <a:lnTo>
                    <a:pt x="3470402" y="359994"/>
                  </a:lnTo>
                  <a:lnTo>
                    <a:pt x="3518250" y="353564"/>
                  </a:lnTo>
                  <a:lnTo>
                    <a:pt x="3561246" y="335420"/>
                  </a:lnTo>
                  <a:lnTo>
                    <a:pt x="3597676" y="307276"/>
                  </a:lnTo>
                  <a:lnTo>
                    <a:pt x="3625822" y="270847"/>
                  </a:lnTo>
                  <a:lnTo>
                    <a:pt x="3643968" y="227849"/>
                  </a:lnTo>
                  <a:lnTo>
                    <a:pt x="3650399" y="179997"/>
                  </a:lnTo>
                  <a:lnTo>
                    <a:pt x="3643968" y="132149"/>
                  </a:lnTo>
                  <a:lnTo>
                    <a:pt x="3625822" y="89152"/>
                  </a:lnTo>
                  <a:lnTo>
                    <a:pt x="3597676" y="52722"/>
                  </a:lnTo>
                  <a:lnTo>
                    <a:pt x="3561246" y="24576"/>
                  </a:lnTo>
                  <a:lnTo>
                    <a:pt x="3518250" y="6430"/>
                  </a:lnTo>
                  <a:lnTo>
                    <a:pt x="3470402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826" y="4085669"/>
              <a:ext cx="162001" cy="162001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0574" y="4085669"/>
              <a:ext cx="162001" cy="162001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9321" y="4085669"/>
              <a:ext cx="162001" cy="162001"/>
            </a:xfrm>
            <a:prstGeom prst="rect">
              <a:avLst/>
            </a:prstGeom>
          </p:spPr>
        </p:pic>
      </p:grpSp>
      <p:pic>
        <p:nvPicPr>
          <p:cNvPr id="57" name="object 5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826" y="4391670"/>
            <a:ext cx="162001" cy="162001"/>
          </a:xfrm>
          <a:prstGeom prst="rect">
            <a:avLst/>
          </a:prstGeom>
        </p:spPr>
      </p:pic>
      <p:pic>
        <p:nvPicPr>
          <p:cNvPr id="58" name="object 5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574" y="4391670"/>
            <a:ext cx="162001" cy="162001"/>
          </a:xfrm>
          <a:prstGeom prst="rect">
            <a:avLst/>
          </a:prstGeom>
        </p:spPr>
      </p:pic>
      <p:pic>
        <p:nvPicPr>
          <p:cNvPr id="59" name="object 5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9321" y="4391670"/>
            <a:ext cx="162001" cy="162001"/>
          </a:xfrm>
          <a:prstGeom prst="rect">
            <a:avLst/>
          </a:prstGeom>
        </p:spPr>
      </p:pic>
      <p:grpSp>
        <p:nvGrpSpPr>
          <p:cNvPr id="60" name="object 60"/>
          <p:cNvGrpSpPr/>
          <p:nvPr/>
        </p:nvGrpSpPr>
        <p:grpSpPr>
          <a:xfrm>
            <a:off x="183178" y="4598671"/>
            <a:ext cx="3650615" cy="360045"/>
            <a:chOff x="183178" y="4598671"/>
            <a:chExt cx="3650615" cy="360045"/>
          </a:xfrm>
        </p:grpSpPr>
        <p:sp>
          <p:nvSpPr>
            <p:cNvPr id="61" name="object 61"/>
            <p:cNvSpPr/>
            <p:nvPr/>
          </p:nvSpPr>
          <p:spPr>
            <a:xfrm>
              <a:off x="183178" y="4598671"/>
              <a:ext cx="3650615" cy="360045"/>
            </a:xfrm>
            <a:custGeom>
              <a:avLst/>
              <a:gdLst/>
              <a:ahLst/>
              <a:cxnLst/>
              <a:rect l="l" t="t" r="r" b="b"/>
              <a:pathLst>
                <a:path w="3650615" h="360045">
                  <a:moveTo>
                    <a:pt x="3470402" y="0"/>
                  </a:moveTo>
                  <a:lnTo>
                    <a:pt x="179997" y="0"/>
                  </a:lnTo>
                  <a:lnTo>
                    <a:pt x="132144" y="6430"/>
                  </a:lnTo>
                  <a:lnTo>
                    <a:pt x="89146" y="24576"/>
                  </a:lnTo>
                  <a:lnTo>
                    <a:pt x="52717" y="52722"/>
                  </a:lnTo>
                  <a:lnTo>
                    <a:pt x="24573" y="89152"/>
                  </a:lnTo>
                  <a:lnTo>
                    <a:pt x="6429" y="132149"/>
                  </a:lnTo>
                  <a:lnTo>
                    <a:pt x="0" y="179997"/>
                  </a:lnTo>
                  <a:lnTo>
                    <a:pt x="6429" y="227849"/>
                  </a:lnTo>
                  <a:lnTo>
                    <a:pt x="24573" y="270847"/>
                  </a:lnTo>
                  <a:lnTo>
                    <a:pt x="52717" y="307276"/>
                  </a:lnTo>
                  <a:lnTo>
                    <a:pt x="89146" y="335420"/>
                  </a:lnTo>
                  <a:lnTo>
                    <a:pt x="132144" y="353564"/>
                  </a:lnTo>
                  <a:lnTo>
                    <a:pt x="179997" y="359994"/>
                  </a:lnTo>
                  <a:lnTo>
                    <a:pt x="3470402" y="359994"/>
                  </a:lnTo>
                  <a:lnTo>
                    <a:pt x="3518250" y="353564"/>
                  </a:lnTo>
                  <a:lnTo>
                    <a:pt x="3561246" y="335420"/>
                  </a:lnTo>
                  <a:lnTo>
                    <a:pt x="3597676" y="307276"/>
                  </a:lnTo>
                  <a:lnTo>
                    <a:pt x="3625822" y="270847"/>
                  </a:lnTo>
                  <a:lnTo>
                    <a:pt x="3643968" y="227849"/>
                  </a:lnTo>
                  <a:lnTo>
                    <a:pt x="3650399" y="179997"/>
                  </a:lnTo>
                  <a:lnTo>
                    <a:pt x="3643968" y="132149"/>
                  </a:lnTo>
                  <a:lnTo>
                    <a:pt x="3625822" y="89152"/>
                  </a:lnTo>
                  <a:lnTo>
                    <a:pt x="3597676" y="52722"/>
                  </a:lnTo>
                  <a:lnTo>
                    <a:pt x="3561246" y="24576"/>
                  </a:lnTo>
                  <a:lnTo>
                    <a:pt x="3518250" y="6430"/>
                  </a:lnTo>
                  <a:lnTo>
                    <a:pt x="3470402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826" y="4697670"/>
              <a:ext cx="162001" cy="162001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0574" y="4697670"/>
              <a:ext cx="162001" cy="162001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9321" y="4697670"/>
              <a:ext cx="162001" cy="162001"/>
            </a:xfrm>
            <a:prstGeom prst="rect">
              <a:avLst/>
            </a:prstGeom>
          </p:spPr>
        </p:pic>
      </p:grpSp>
      <p:sp>
        <p:nvSpPr>
          <p:cNvPr id="65" name="object 6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POINTS</a:t>
            </a:r>
            <a:r>
              <a:rPr spc="20" dirty="0"/>
              <a:t> </a:t>
            </a:r>
            <a:r>
              <a:rPr dirty="0"/>
              <a:t>À</a:t>
            </a:r>
            <a:r>
              <a:rPr spc="25" dirty="0"/>
              <a:t> </a:t>
            </a:r>
            <a:r>
              <a:rPr spc="-10" dirty="0"/>
              <a:t>VÉRIFIER</a:t>
            </a:r>
          </a:p>
          <a:p>
            <a:pPr marL="15875">
              <a:lnSpc>
                <a:spcPct val="100000"/>
              </a:lnSpc>
              <a:spcBef>
                <a:spcPts val="61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vérification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«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Feu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vert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sécurité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»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a-t-elle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été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réalisée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5875">
              <a:lnSpc>
                <a:spcPts val="930"/>
              </a:lnSpc>
              <a:spcBef>
                <a:spcPts val="365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liste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contrôles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avant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démarrage</a:t>
            </a:r>
            <a:endParaRPr sz="800">
              <a:latin typeface="Roboto"/>
              <a:cs typeface="Roboto"/>
            </a:endParaRPr>
          </a:p>
          <a:p>
            <a:pPr marL="15875">
              <a:lnSpc>
                <a:spcPts val="930"/>
              </a:lnSpc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a-t-elle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été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réalisée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par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l’équipe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intervenante</a:t>
            </a:r>
            <a:r>
              <a:rPr sz="800" spc="-1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5875" marR="565150">
              <a:lnSpc>
                <a:spcPts val="900"/>
              </a:lnSpc>
              <a:spcBef>
                <a:spcPts val="200"/>
              </a:spcBef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personnel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présent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dans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zone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balisée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porte-t-il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EPI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spécifiques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tâche</a:t>
            </a:r>
            <a:r>
              <a:rPr sz="800" spc="-1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5875" marR="396875">
              <a:lnSpc>
                <a:spcPts val="900"/>
              </a:lnSpc>
              <a:spcBef>
                <a:spcPts val="170"/>
              </a:spcBef>
            </a:pPr>
            <a:r>
              <a:rPr sz="800" dirty="0">
                <a:solidFill>
                  <a:srgbClr val="3C3C3B"/>
                </a:solidFill>
                <a:latin typeface="HelveticaNeueLTStd-Roman"/>
                <a:cs typeface="HelveticaNeueLTStd-Roman"/>
              </a:rPr>
              <a:t>Le personnel a-t-il un certificat de formation </a:t>
            </a:r>
            <a:r>
              <a:rPr sz="800" spc="-50" dirty="0">
                <a:solidFill>
                  <a:srgbClr val="3C3C3B"/>
                </a:solidFill>
                <a:latin typeface="HelveticaNeueLTStd-Roman"/>
                <a:cs typeface="HelveticaNeueLTStd-Roman"/>
              </a:rPr>
              <a:t>/</a:t>
            </a:r>
            <a:r>
              <a:rPr sz="800" dirty="0">
                <a:solidFill>
                  <a:srgbClr val="3C3C3B"/>
                </a:solidFill>
                <a:latin typeface="HelveticaNeueLTStd-Roman"/>
                <a:cs typeface="HelveticaNeueLTStd-Roman"/>
              </a:rPr>
              <a:t> compétence</a:t>
            </a:r>
            <a:r>
              <a:rPr sz="800" spc="-125" dirty="0">
                <a:solidFill>
                  <a:srgbClr val="3C3C3B"/>
                </a:solidFill>
                <a:latin typeface="HelveticaNeueLTStd-Roman"/>
                <a:cs typeface="HelveticaNeueLTStd-Roman"/>
              </a:rPr>
              <a:t> </a:t>
            </a:r>
            <a:r>
              <a:rPr sz="800" spc="-50" dirty="0">
                <a:solidFill>
                  <a:srgbClr val="3C3C3B"/>
                </a:solidFill>
                <a:latin typeface="HelveticaNeueLTStd-Roman"/>
                <a:cs typeface="HelveticaNeueLTStd-Roman"/>
              </a:rPr>
              <a:t>?</a:t>
            </a:r>
            <a:endParaRPr sz="800">
              <a:latin typeface="HelveticaNeueLTStd-Roman"/>
              <a:cs typeface="HelveticaNeueLTStd-Roman"/>
            </a:endParaRPr>
          </a:p>
          <a:p>
            <a:pPr marL="15875" marR="137795">
              <a:lnSpc>
                <a:spcPts val="900"/>
              </a:lnSpc>
              <a:spcBef>
                <a:spcPts val="175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flexible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doté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d’un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dispositif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son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extrémité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(pistolet,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buse…)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contrôlé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par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une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commande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à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action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maintenue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active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disposition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l’opérateur</a:t>
            </a:r>
            <a:r>
              <a:rPr sz="800" spc="-1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5875" marR="5080">
              <a:lnSpc>
                <a:spcPts val="900"/>
              </a:lnSpc>
              <a:spcBef>
                <a:spcPts val="250"/>
              </a:spcBef>
            </a:pPr>
            <a:r>
              <a:rPr sz="800" spc="-40" dirty="0">
                <a:solidFill>
                  <a:srgbClr val="34484B"/>
                </a:solidFill>
                <a:latin typeface="Roboto"/>
                <a:cs typeface="Roboto"/>
              </a:rPr>
              <a:t>Y-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a-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une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surveillance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visuelle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permanente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de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l’opérateur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par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chef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bord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équipé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d’une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commande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mise</a:t>
            </a:r>
            <a:endParaRPr sz="800">
              <a:latin typeface="Roboto"/>
              <a:cs typeface="Roboto"/>
            </a:endParaRPr>
          </a:p>
          <a:p>
            <a:pPr marL="15875" marR="50800">
              <a:lnSpc>
                <a:spcPts val="900"/>
              </a:lnSpc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hors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pression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instantanée</a:t>
            </a:r>
            <a:r>
              <a:rPr sz="800" spc="-1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(NB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: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par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un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surveillant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dédié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si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visibilité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limitée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entre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chef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bord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l’opérateur)</a:t>
            </a:r>
            <a:endParaRPr sz="800">
              <a:latin typeface="Roboto"/>
              <a:cs typeface="Roboto"/>
            </a:endParaRPr>
          </a:p>
          <a:p>
            <a:pPr marL="15875" marR="435609">
              <a:lnSpc>
                <a:spcPts val="900"/>
              </a:lnSpc>
              <a:spcBef>
                <a:spcPts val="28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chef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bord est-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proximité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du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groupe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HP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pour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actionner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son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arrêt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d’urgence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5875">
              <a:lnSpc>
                <a:spcPct val="100000"/>
              </a:lnSpc>
              <a:spcBef>
                <a:spcPts val="34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zone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travail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est-elle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dégagée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5875" marR="294005">
              <a:lnSpc>
                <a:spcPts val="900"/>
              </a:lnSpc>
              <a:spcBef>
                <a:spcPts val="44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zone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d’intervention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est-elle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balisée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signalée</a:t>
            </a:r>
            <a:r>
              <a:rPr sz="800" spc="-1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(mini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6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m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l’outil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projection)</a:t>
            </a:r>
            <a:endParaRPr sz="800">
              <a:latin typeface="Roboto"/>
              <a:cs typeface="Roboto"/>
            </a:endParaRPr>
          </a:p>
          <a:p>
            <a:pPr marL="15875" marR="76200">
              <a:lnSpc>
                <a:spcPts val="900"/>
              </a:lnSpc>
              <a:spcBef>
                <a:spcPts val="185"/>
              </a:spcBef>
            </a:pP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Tous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raccordements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entre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flexibles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sont-ils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pourvus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d’un</a:t>
            </a:r>
            <a:r>
              <a:rPr sz="800" spc="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dispositif</a:t>
            </a:r>
            <a:r>
              <a:rPr sz="800" spc="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anti-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fouet</a:t>
            </a:r>
            <a:r>
              <a:rPr sz="800" spc="-10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5875" marR="80010" algn="just">
              <a:lnSpc>
                <a:spcPts val="900"/>
              </a:lnSpc>
              <a:spcBef>
                <a:spcPts val="160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Pour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nettoyage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HP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au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pistolet,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celui-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ci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a-t-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une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gaine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sécurité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et,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si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exigence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locale,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un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système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anti-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fouet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pistolet-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flexible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5240" marR="164465">
              <a:lnSpc>
                <a:spcPts val="900"/>
              </a:lnSpc>
              <a:spcBef>
                <a:spcPts val="160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Pour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nettoyage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HP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manuel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au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flexible,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un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dispositif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anti-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éjection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place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5875" marR="171450">
              <a:lnSpc>
                <a:spcPts val="900"/>
              </a:lnSpc>
              <a:spcBef>
                <a:spcPts val="160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Pour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nettoyage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HP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conduites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ou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d’équipements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ouverts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aux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deux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extrémités,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un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écran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 installé</a:t>
            </a:r>
            <a:endParaRPr sz="800">
              <a:latin typeface="Roboto"/>
              <a:cs typeface="Roboto"/>
            </a:endParaRPr>
          </a:p>
          <a:p>
            <a:pPr marL="15240">
              <a:lnSpc>
                <a:spcPts val="880"/>
              </a:lnSpc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l’extrémité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libre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l’équipement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025900" y="2683083"/>
            <a:ext cx="210185" cy="2206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6</a:t>
            </a:r>
            <a:endParaRPr sz="1200">
              <a:latin typeface="Gotham Rounded"/>
              <a:cs typeface="Gotham Rounded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050">
              <a:latin typeface="Gotham Rounded"/>
              <a:cs typeface="Gotham Rounded"/>
            </a:endParaRPr>
          </a:p>
          <a:p>
            <a:pPr marL="55244">
              <a:lnSpc>
                <a:spcPct val="100000"/>
              </a:lnSpc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7</a:t>
            </a:r>
            <a:endParaRPr sz="1200">
              <a:latin typeface="Gotham Rounded"/>
              <a:cs typeface="Gotham Rounded"/>
            </a:endParaRPr>
          </a:p>
          <a:p>
            <a:pPr marL="54610">
              <a:lnSpc>
                <a:spcPct val="100000"/>
              </a:lnSpc>
              <a:spcBef>
                <a:spcPts val="33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8</a:t>
            </a:r>
            <a:endParaRPr sz="1200">
              <a:latin typeface="Gotham Rounded"/>
              <a:cs typeface="Gotham Rounded"/>
            </a:endParaRPr>
          </a:p>
          <a:p>
            <a:pPr marL="52069">
              <a:lnSpc>
                <a:spcPct val="100000"/>
              </a:lnSpc>
              <a:spcBef>
                <a:spcPts val="33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9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200" spc="-25" dirty="0">
                <a:solidFill>
                  <a:srgbClr val="0057A4"/>
                </a:solidFill>
                <a:latin typeface="Gotham Rounded"/>
                <a:cs typeface="Gotham Rounded"/>
              </a:rPr>
              <a:t>10</a:t>
            </a:r>
            <a:endParaRPr sz="1200">
              <a:latin typeface="Gotham Rounded"/>
              <a:cs typeface="Gotham Rounded"/>
            </a:endParaRPr>
          </a:p>
          <a:p>
            <a:pPr marL="36195">
              <a:lnSpc>
                <a:spcPct val="100000"/>
              </a:lnSpc>
              <a:spcBef>
                <a:spcPts val="969"/>
              </a:spcBef>
            </a:pPr>
            <a:r>
              <a:rPr sz="1200" spc="-25" dirty="0">
                <a:solidFill>
                  <a:srgbClr val="0057A4"/>
                </a:solidFill>
                <a:latin typeface="Gotham Rounded"/>
                <a:cs typeface="Gotham Rounded"/>
              </a:rPr>
              <a:t>11</a:t>
            </a:r>
            <a:endParaRPr sz="1200">
              <a:latin typeface="Gotham Rounded"/>
              <a:cs typeface="Gotham Rounded"/>
            </a:endParaRPr>
          </a:p>
          <a:p>
            <a:pPr marL="20955">
              <a:lnSpc>
                <a:spcPct val="100000"/>
              </a:lnSpc>
              <a:spcBef>
                <a:spcPts val="969"/>
              </a:spcBef>
            </a:pPr>
            <a:r>
              <a:rPr sz="1200" spc="-25" dirty="0">
                <a:solidFill>
                  <a:srgbClr val="0057A4"/>
                </a:solidFill>
                <a:latin typeface="Gotham Rounded"/>
                <a:cs typeface="Gotham Rounded"/>
              </a:rPr>
              <a:t>12</a:t>
            </a:r>
            <a:endParaRPr sz="1200">
              <a:latin typeface="Gotham Rounded"/>
              <a:cs typeface="Gotham Rounded"/>
            </a:endParaRPr>
          </a:p>
          <a:p>
            <a:pPr marL="20955">
              <a:lnSpc>
                <a:spcPct val="100000"/>
              </a:lnSpc>
              <a:spcBef>
                <a:spcPts val="969"/>
              </a:spcBef>
            </a:pPr>
            <a:r>
              <a:rPr sz="1200" spc="-25" dirty="0">
                <a:solidFill>
                  <a:srgbClr val="0057A4"/>
                </a:solidFill>
                <a:latin typeface="Gotham Rounded"/>
                <a:cs typeface="Gotham Rounded"/>
              </a:rPr>
              <a:t>13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785485" y="201077"/>
            <a:ext cx="107314" cy="537845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spc="-10" dirty="0">
                <a:solidFill>
                  <a:srgbClr val="34484B"/>
                </a:solidFill>
                <a:latin typeface="Roboto"/>
                <a:cs typeface="Roboto"/>
              </a:rPr>
              <a:t>Septembre</a:t>
            </a:r>
            <a:r>
              <a:rPr sz="550" spc="5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2021</a:t>
            </a:r>
            <a:endParaRPr sz="550">
              <a:latin typeface="Roboto"/>
              <a:cs typeface="Roboto"/>
            </a:endParaRPr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A6B857FD-487F-484E-8626-E4AC6AD5A9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697" y="162916"/>
            <a:ext cx="433984" cy="4339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78A16FEC621941A132C86605F1953F" ma:contentTypeVersion="11" ma:contentTypeDescription="Crée un document." ma:contentTypeScope="" ma:versionID="7f8f4ae715af6cc73b893d85f49a7266">
  <xsd:schema xmlns:xsd="http://www.w3.org/2001/XMLSchema" xmlns:xs="http://www.w3.org/2001/XMLSchema" xmlns:p="http://schemas.microsoft.com/office/2006/metadata/properties" xmlns:ns2="c8ad02b5-aea4-480e-8a9a-d5cf3bf2ee89" targetNamespace="http://schemas.microsoft.com/office/2006/metadata/properties" ma:root="true" ma:fieldsID="121ab000663110e0448210e3a1a934ea" ns2:_="">
    <xsd:import namespace="c8ad02b5-aea4-480e-8a9a-d5cf3bf2ee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ad02b5-aea4-480e-8a9a-d5cf3bf2ee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FEB95C-A28D-4D9E-88CB-874A1E31DF64}"/>
</file>

<file path=customXml/itemProps2.xml><?xml version="1.0" encoding="utf-8"?>
<ds:datastoreItem xmlns:ds="http://schemas.openxmlformats.org/officeDocument/2006/customXml" ds:itemID="{2D946B59-0EB9-4876-A830-FE7FFCBAB13F}"/>
</file>

<file path=customXml/itemProps3.xml><?xml version="1.0" encoding="utf-8"?>
<ds:datastoreItem xmlns:ds="http://schemas.openxmlformats.org/officeDocument/2006/customXml" ds:itemID="{59FDB727-E314-441D-85DE-A5BEF18E3B9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352</Words>
  <Application>Microsoft Office PowerPoint</Application>
  <PresentationFormat>Personnalisé</PresentationFormat>
  <Paragraphs>67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Gotham Rounded</vt:lpstr>
      <vt:lpstr>GothamRounded-Book</vt:lpstr>
      <vt:lpstr>HelveticaNeueLTStd-Roman</vt:lpstr>
      <vt:lpstr>Roboto</vt:lpstr>
      <vt:lpstr>Roboto-Medium</vt:lpstr>
      <vt:lpstr>Office Theme</vt:lpstr>
      <vt:lpstr>Nettoyage manuel par jet d’eau haute pression</vt:lpstr>
      <vt:lpstr>Nettoyage manuel par jet d’eau HP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Nettoyage manuel par jet d’eau haute pression</dc:title>
  <cp:lastModifiedBy>Alexandra PAPILLON</cp:lastModifiedBy>
  <cp:revision>5</cp:revision>
  <dcterms:created xsi:type="dcterms:W3CDTF">2022-06-24T13:32:03Z</dcterms:created>
  <dcterms:modified xsi:type="dcterms:W3CDTF">2022-07-14T13:51:55Z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2022-06-24T00:00:00Z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2022-06-24T00:00:00Z</vt:filetime>
  </property>
  <property fmtid="{D5CDD505-2E9C-101B-9397-08002B2CF9AE}" pid="5" name="ContentTypeId">
    <vt:lpwstr>0x0101001A78A16FEC621941A132C86605F1953F</vt:lpwstr>
  </property>
</Properties>
</file>