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9" d="100"/>
          <a:sy n="119" d="100"/>
        </p:scale>
        <p:origin x="345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MAIRET" userId="b91d9db2-e41b-4c98-9525-27312980cc2f" providerId="ADAL" clId="{01CAB1E0-292D-45DC-A86D-6438D5E59962}"/>
    <pc:docChg chg="modSld">
      <pc:chgData name="Claire MAIRET" userId="b91d9db2-e41b-4c98-9525-27312980cc2f" providerId="ADAL" clId="{01CAB1E0-292D-45DC-A86D-6438D5E59962}" dt="2021-10-12T14:35:07.269" v="1" actId="14100"/>
      <pc:docMkLst>
        <pc:docMk/>
      </pc:docMkLst>
      <pc:sldChg chg="modSp mod">
        <pc:chgData name="Claire MAIRET" userId="b91d9db2-e41b-4c98-9525-27312980cc2f" providerId="ADAL" clId="{01CAB1E0-292D-45DC-A86D-6438D5E59962}" dt="2021-10-12T14:35:03.466" v="0" actId="14100"/>
        <pc:sldMkLst>
          <pc:docMk/>
          <pc:sldMk cId="0" sldId="256"/>
        </pc:sldMkLst>
        <pc:spChg chg="mod">
          <ac:chgData name="Claire MAIRET" userId="b91d9db2-e41b-4c98-9525-27312980cc2f" providerId="ADAL" clId="{01CAB1E0-292D-45DC-A86D-6438D5E59962}" dt="2021-10-12T14:35:03.466" v="0" actId="14100"/>
          <ac:spMkLst>
            <pc:docMk/>
            <pc:sldMk cId="0" sldId="256"/>
            <ac:spMk id="9" creationId="{00000000-0000-0000-0000-000000000000}"/>
          </ac:spMkLst>
        </pc:spChg>
      </pc:sldChg>
      <pc:sldChg chg="modSp mod">
        <pc:chgData name="Claire MAIRET" userId="b91d9db2-e41b-4c98-9525-27312980cc2f" providerId="ADAL" clId="{01CAB1E0-292D-45DC-A86D-6438D5E59962}" dt="2021-10-12T14:35:07.269" v="1" actId="14100"/>
        <pc:sldMkLst>
          <pc:docMk/>
          <pc:sldMk cId="0" sldId="257"/>
        </pc:sldMkLst>
        <pc:spChg chg="mod">
          <ac:chgData name="Claire MAIRET" userId="b91d9db2-e41b-4c98-9525-27312980cc2f" providerId="ADAL" clId="{01CAB1E0-292D-45DC-A86D-6438D5E59962}" dt="2021-10-12T14:35:07.269" v="1" actId="14100"/>
          <ac:spMkLst>
            <pc:docMk/>
            <pc:sldMk cId="0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744663" cy="288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2279650" y="0"/>
            <a:ext cx="1744663" cy="288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E4622-8383-4E42-AC31-4D6E422BE69B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720725"/>
            <a:ext cx="1358900" cy="1946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403225" y="2774950"/>
            <a:ext cx="3219450" cy="2270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5476875"/>
            <a:ext cx="1744663" cy="288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2279650" y="5476875"/>
            <a:ext cx="1744663" cy="288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F2395-802D-FA44-9DE2-F199BF8D5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799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2395-802D-FA44-9DE2-F199BF8D5DD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629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2395-802D-FA44-9DE2-F199BF8D5DD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92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61AF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D4549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61AF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61AF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208137"/>
            <a:ext cx="350605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61AF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5215" y="1808776"/>
            <a:ext cx="3401819" cy="145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D4549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 147">
            <a:extLst>
              <a:ext uri="{FF2B5EF4-FFF2-40B4-BE49-F238E27FC236}">
                <a16:creationId xmlns:a16="http://schemas.microsoft.com/office/drawing/2014/main" id="{7AABEC5B-3AC7-C44A-91F9-FC2E48DF54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14"/>
          <a:stretch/>
        </p:blipFill>
        <p:spPr>
          <a:xfrm>
            <a:off x="38391" y="2057545"/>
            <a:ext cx="4014642" cy="2806555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964468" y="1439482"/>
            <a:ext cx="459740" cy="38151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275"/>
              </a:spcBef>
            </a:pPr>
            <a:r>
              <a:rPr sz="850" spc="-5" dirty="0">
                <a:solidFill>
                  <a:srgbClr val="3DBB95"/>
                </a:solidFill>
                <a:latin typeface="GothamRounded-Medium"/>
                <a:cs typeface="GothamRounded-Medium"/>
              </a:rPr>
              <a:t>Feu </a:t>
            </a:r>
            <a:r>
              <a:rPr sz="850" dirty="0">
                <a:solidFill>
                  <a:srgbClr val="3DBB95"/>
                </a:solidFill>
                <a:latin typeface="GothamRounded-Medium"/>
                <a:cs typeface="GothamRounded-Medium"/>
              </a:rPr>
              <a:t> </a:t>
            </a:r>
            <a:br>
              <a:rPr lang="fr-FR" sz="850" dirty="0">
                <a:solidFill>
                  <a:srgbClr val="3DBB95"/>
                </a:solidFill>
                <a:latin typeface="GothamRounded-Medium"/>
                <a:cs typeface="GothamRounded-Medium"/>
              </a:rPr>
            </a:br>
            <a:r>
              <a:rPr sz="850" spc="-5" dirty="0">
                <a:solidFill>
                  <a:srgbClr val="3DBB95"/>
                </a:solidFill>
                <a:latin typeface="GothamRounded-Medium"/>
                <a:cs typeface="GothamRounded-Medium"/>
              </a:rPr>
              <a:t>vert </a:t>
            </a:r>
            <a:r>
              <a:rPr sz="850" dirty="0">
                <a:solidFill>
                  <a:srgbClr val="3DBB95"/>
                </a:solidFill>
                <a:latin typeface="GothamRounded-Medium"/>
                <a:cs typeface="GothamRounded-Medium"/>
              </a:rPr>
              <a:t> sécuri</a:t>
            </a:r>
            <a:r>
              <a:rPr sz="850" spc="-15" dirty="0">
                <a:solidFill>
                  <a:srgbClr val="3DBB95"/>
                </a:solidFill>
                <a:latin typeface="GothamRounded-Medium"/>
                <a:cs typeface="GothamRounded-Medium"/>
              </a:rPr>
              <a:t>t</a:t>
            </a:r>
            <a:r>
              <a:rPr sz="850" dirty="0">
                <a:solidFill>
                  <a:srgbClr val="3DBB95"/>
                </a:solidFill>
                <a:latin typeface="GothamRounded-Medium"/>
                <a:cs typeface="GothamRounded-Medium"/>
              </a:rPr>
              <a:t>é</a:t>
            </a:r>
            <a:endParaRPr sz="850" dirty="0">
              <a:latin typeface="GothamRounded-Medium"/>
              <a:cs typeface="GothamRounded-Medium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270221"/>
            <a:ext cx="3139242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b="1" spc="-35" dirty="0"/>
              <a:t>Opé</a:t>
            </a:r>
            <a:r>
              <a:rPr sz="1950" b="1" spc="-95" dirty="0"/>
              <a:t>r</a:t>
            </a:r>
            <a:r>
              <a:rPr sz="1950" b="1" spc="-50" dirty="0"/>
              <a:t>a</a:t>
            </a:r>
            <a:r>
              <a:rPr sz="1950" b="1" spc="-40" dirty="0"/>
              <a:t>tion</a:t>
            </a:r>
            <a:r>
              <a:rPr sz="1950" b="1" spc="10" dirty="0"/>
              <a:t>s</a:t>
            </a:r>
            <a:r>
              <a:rPr sz="1950" b="1" spc="-95" dirty="0"/>
              <a:t> </a:t>
            </a:r>
            <a:r>
              <a:rPr sz="1950" b="1" spc="-35" dirty="0"/>
              <a:t>d</a:t>
            </a:r>
            <a:r>
              <a:rPr sz="1950" b="1" spc="10" dirty="0"/>
              <a:t>e</a:t>
            </a:r>
            <a:r>
              <a:rPr sz="1950" b="1" spc="-95" dirty="0"/>
              <a:t> </a:t>
            </a:r>
            <a:r>
              <a:rPr sz="1950" b="1" spc="-45" dirty="0"/>
              <a:t>l</a:t>
            </a:r>
            <a:r>
              <a:rPr sz="1950" b="1" spc="-80" dirty="0"/>
              <a:t>e</a:t>
            </a:r>
            <a:r>
              <a:rPr sz="1950" b="1" spc="-60" dirty="0"/>
              <a:t>v</a:t>
            </a:r>
            <a:r>
              <a:rPr sz="1950" b="1" spc="-40" dirty="0"/>
              <a:t>age</a:t>
            </a:r>
            <a:endParaRPr sz="1950" b="1" dirty="0"/>
          </a:p>
        </p:txBody>
      </p:sp>
      <p:sp>
        <p:nvSpPr>
          <p:cNvPr id="11" name="object 11"/>
          <p:cNvSpPr/>
          <p:nvPr/>
        </p:nvSpPr>
        <p:spPr>
          <a:xfrm>
            <a:off x="0" y="747906"/>
            <a:ext cx="3499485" cy="438784"/>
          </a:xfrm>
          <a:custGeom>
            <a:avLst/>
            <a:gdLst/>
            <a:ahLst/>
            <a:cxnLst/>
            <a:rect l="l" t="t" r="r" b="b"/>
            <a:pathLst>
              <a:path w="3499485" h="438784">
                <a:moveTo>
                  <a:pt x="0" y="438289"/>
                </a:moveTo>
                <a:lnTo>
                  <a:pt x="3499211" y="438289"/>
                </a:lnTo>
                <a:lnTo>
                  <a:pt x="3499211" y="0"/>
                </a:lnTo>
                <a:lnTo>
                  <a:pt x="778541" y="0"/>
                </a:lnTo>
              </a:path>
            </a:pathLst>
          </a:custGeom>
          <a:ln w="6350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71076" y="821728"/>
            <a:ext cx="272713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ED1C24"/>
                </a:solidFill>
                <a:latin typeface="Gotham Rounded Bold"/>
                <a:cs typeface="Gotham Rounded Bold"/>
              </a:rPr>
              <a:t>7 décès </a:t>
            </a:r>
            <a:r>
              <a:rPr sz="800" dirty="0">
                <a:solidFill>
                  <a:srgbClr val="ED1C24"/>
                </a:solidFill>
                <a:latin typeface="GothamRounded-Book"/>
                <a:cs typeface="GothamRounded-Book"/>
              </a:rPr>
              <a:t>liés aux opérations de levage sont survenus  dans la Compagnie au cours des 10 dernières années.</a:t>
            </a:r>
            <a:endParaRPr sz="800" dirty="0">
              <a:latin typeface="GothamRounded-Book"/>
              <a:cs typeface="GothamRounded-Book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765285" y="192577"/>
            <a:ext cx="107314" cy="53784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5" dirty="0">
                <a:solidFill>
                  <a:srgbClr val="2D4549"/>
                </a:solidFill>
                <a:latin typeface="Roboto"/>
                <a:cs typeface="Roboto"/>
              </a:rPr>
              <a:t>Septembr</a:t>
            </a:r>
            <a:r>
              <a:rPr sz="550" dirty="0">
                <a:solidFill>
                  <a:srgbClr val="2D4549"/>
                </a:solidFill>
                <a:latin typeface="Roboto"/>
                <a:cs typeface="Roboto"/>
              </a:rPr>
              <a:t>e 2021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102" name="Image 101">
            <a:extLst>
              <a:ext uri="{FF2B5EF4-FFF2-40B4-BE49-F238E27FC236}">
                <a16:creationId xmlns:a16="http://schemas.microsoft.com/office/drawing/2014/main" id="{6F25C75D-254E-9E46-902F-27AB28724C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50" y="786336"/>
            <a:ext cx="292100" cy="292100"/>
          </a:xfrm>
          <a:prstGeom prst="rect">
            <a:avLst/>
          </a:prstGeom>
        </p:spPr>
      </p:pic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613936A6-8DA8-F948-A794-BCB197FDA1A0}"/>
              </a:ext>
            </a:extLst>
          </p:cNvPr>
          <p:cNvGrpSpPr/>
          <p:nvPr/>
        </p:nvGrpSpPr>
        <p:grpSpPr>
          <a:xfrm>
            <a:off x="347165" y="4776157"/>
            <a:ext cx="3370649" cy="856800"/>
            <a:chOff x="347165" y="4682847"/>
            <a:chExt cx="3370649" cy="856800"/>
          </a:xfrm>
        </p:grpSpPr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996CA560-2896-1146-88EE-1C822BFB4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165" y="4682847"/>
              <a:ext cx="1084018" cy="856800"/>
            </a:xfrm>
            <a:prstGeom prst="rect">
              <a:avLst/>
            </a:prstGeom>
          </p:spPr>
        </p:pic>
        <p:pic>
          <p:nvPicPr>
            <p:cNvPr id="105" name="Image 104">
              <a:extLst>
                <a:ext uri="{FF2B5EF4-FFF2-40B4-BE49-F238E27FC236}">
                  <a16:creationId xmlns:a16="http://schemas.microsoft.com/office/drawing/2014/main" id="{FFF68D5B-D630-354E-9888-031C433DB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8614" y="4994875"/>
              <a:ext cx="439200" cy="439200"/>
            </a:xfrm>
            <a:prstGeom prst="rect">
              <a:avLst/>
            </a:prstGeom>
          </p:spPr>
        </p:pic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6D09B062-CE7A-0B40-9ADE-E4BF8CB77093}"/>
              </a:ext>
            </a:extLst>
          </p:cNvPr>
          <p:cNvGrpSpPr/>
          <p:nvPr/>
        </p:nvGrpSpPr>
        <p:grpSpPr>
          <a:xfrm>
            <a:off x="260880" y="1531215"/>
            <a:ext cx="212303" cy="212303"/>
            <a:chOff x="1555111" y="1242680"/>
            <a:chExt cx="212303" cy="212303"/>
          </a:xfrm>
        </p:grpSpPr>
        <p:sp>
          <p:nvSpPr>
            <p:cNvPr id="111" name="Ellipse 110">
              <a:extLst>
                <a:ext uri="{FF2B5EF4-FFF2-40B4-BE49-F238E27FC236}">
                  <a16:creationId xmlns:a16="http://schemas.microsoft.com/office/drawing/2014/main" id="{3435C310-E6AF-D644-9D09-F272E120CA90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2" name="object 34">
              <a:extLst>
                <a:ext uri="{FF2B5EF4-FFF2-40B4-BE49-F238E27FC236}">
                  <a16:creationId xmlns:a16="http://schemas.microsoft.com/office/drawing/2014/main" id="{CE0D83E6-216D-A64E-AD93-754350BDDE9C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1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E383D7D1-0DB1-8349-8055-8117EB9020B3}"/>
              </a:ext>
            </a:extLst>
          </p:cNvPr>
          <p:cNvGrpSpPr/>
          <p:nvPr/>
        </p:nvGrpSpPr>
        <p:grpSpPr>
          <a:xfrm>
            <a:off x="1658619" y="1520318"/>
            <a:ext cx="212303" cy="212303"/>
            <a:chOff x="1555111" y="1242680"/>
            <a:chExt cx="212303" cy="212303"/>
          </a:xfrm>
        </p:grpSpPr>
        <p:sp>
          <p:nvSpPr>
            <p:cNvPr id="114" name="Ellipse 113">
              <a:extLst>
                <a:ext uri="{FF2B5EF4-FFF2-40B4-BE49-F238E27FC236}">
                  <a16:creationId xmlns:a16="http://schemas.microsoft.com/office/drawing/2014/main" id="{D7BED0A9-1D12-5D45-AD73-F4A9FCBDA662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5" name="object 34">
              <a:extLst>
                <a:ext uri="{FF2B5EF4-FFF2-40B4-BE49-F238E27FC236}">
                  <a16:creationId xmlns:a16="http://schemas.microsoft.com/office/drawing/2014/main" id="{76CE96E2-2A6F-E44E-9BAF-5553178F8DD3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2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16" name="Groupe 115">
            <a:extLst>
              <a:ext uri="{FF2B5EF4-FFF2-40B4-BE49-F238E27FC236}">
                <a16:creationId xmlns:a16="http://schemas.microsoft.com/office/drawing/2014/main" id="{D6C9F190-942C-4343-9661-7F5CD91C899D}"/>
              </a:ext>
            </a:extLst>
          </p:cNvPr>
          <p:cNvGrpSpPr/>
          <p:nvPr/>
        </p:nvGrpSpPr>
        <p:grpSpPr>
          <a:xfrm>
            <a:off x="1447770" y="4172342"/>
            <a:ext cx="212303" cy="212303"/>
            <a:chOff x="1555111" y="1242680"/>
            <a:chExt cx="212303" cy="212303"/>
          </a:xfrm>
        </p:grpSpPr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E18347B7-6CB9-804B-B4AE-66A2509A0828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8" name="object 34">
              <a:extLst>
                <a:ext uri="{FF2B5EF4-FFF2-40B4-BE49-F238E27FC236}">
                  <a16:creationId xmlns:a16="http://schemas.microsoft.com/office/drawing/2014/main" id="{905DDBA8-8BA7-D045-87C1-F0351094C1A5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4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19" name="Groupe 118">
            <a:extLst>
              <a:ext uri="{FF2B5EF4-FFF2-40B4-BE49-F238E27FC236}">
                <a16:creationId xmlns:a16="http://schemas.microsoft.com/office/drawing/2014/main" id="{26D4E549-7141-BE40-9F42-B3794A4F9FF6}"/>
              </a:ext>
            </a:extLst>
          </p:cNvPr>
          <p:cNvGrpSpPr/>
          <p:nvPr/>
        </p:nvGrpSpPr>
        <p:grpSpPr>
          <a:xfrm>
            <a:off x="2882098" y="1517311"/>
            <a:ext cx="212303" cy="212303"/>
            <a:chOff x="1555111" y="1242680"/>
            <a:chExt cx="212303" cy="212303"/>
          </a:xfrm>
        </p:grpSpPr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486D015E-2BCE-7641-BE66-F4B05E17CF60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1" name="object 34">
              <a:extLst>
                <a:ext uri="{FF2B5EF4-FFF2-40B4-BE49-F238E27FC236}">
                  <a16:creationId xmlns:a16="http://schemas.microsoft.com/office/drawing/2014/main" id="{1C2C9AAC-1FDA-A442-BB6B-9F9C7A189B93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3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0AFEF33E-469D-4441-AF4F-E4FB24D3CDC3}"/>
              </a:ext>
            </a:extLst>
          </p:cNvPr>
          <p:cNvGrpSpPr/>
          <p:nvPr/>
        </p:nvGrpSpPr>
        <p:grpSpPr>
          <a:xfrm>
            <a:off x="1641309" y="3097913"/>
            <a:ext cx="212303" cy="212303"/>
            <a:chOff x="1555111" y="1242680"/>
            <a:chExt cx="212303" cy="212303"/>
          </a:xfrm>
        </p:grpSpPr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DD22F3ED-5DAD-124B-8E56-BC37413167E8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4" name="object 34">
              <a:extLst>
                <a:ext uri="{FF2B5EF4-FFF2-40B4-BE49-F238E27FC236}">
                  <a16:creationId xmlns:a16="http://schemas.microsoft.com/office/drawing/2014/main" id="{834693A7-8BA6-A048-94E4-460D1E98579D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5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25" name="Groupe 124">
            <a:extLst>
              <a:ext uri="{FF2B5EF4-FFF2-40B4-BE49-F238E27FC236}">
                <a16:creationId xmlns:a16="http://schemas.microsoft.com/office/drawing/2014/main" id="{F4C36894-138E-044A-8F04-2C42BC9F882B}"/>
              </a:ext>
            </a:extLst>
          </p:cNvPr>
          <p:cNvGrpSpPr/>
          <p:nvPr/>
        </p:nvGrpSpPr>
        <p:grpSpPr>
          <a:xfrm>
            <a:off x="391490" y="3558096"/>
            <a:ext cx="212303" cy="212303"/>
            <a:chOff x="1555111" y="1242680"/>
            <a:chExt cx="212303" cy="212303"/>
          </a:xfrm>
        </p:grpSpPr>
        <p:sp>
          <p:nvSpPr>
            <p:cNvPr id="126" name="Ellipse 125">
              <a:extLst>
                <a:ext uri="{FF2B5EF4-FFF2-40B4-BE49-F238E27FC236}">
                  <a16:creationId xmlns:a16="http://schemas.microsoft.com/office/drawing/2014/main" id="{425BC3D3-7961-5243-8F13-FC52F4D698A7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7" name="object 34">
              <a:extLst>
                <a:ext uri="{FF2B5EF4-FFF2-40B4-BE49-F238E27FC236}">
                  <a16:creationId xmlns:a16="http://schemas.microsoft.com/office/drawing/2014/main" id="{0CCA8D31-964C-1540-B725-629A18F91A05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6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A0B68838-8BF5-6042-949F-DC3E7A23B4E8}"/>
              </a:ext>
            </a:extLst>
          </p:cNvPr>
          <p:cNvGrpSpPr/>
          <p:nvPr/>
        </p:nvGrpSpPr>
        <p:grpSpPr>
          <a:xfrm>
            <a:off x="361090" y="2448255"/>
            <a:ext cx="212303" cy="212303"/>
            <a:chOff x="1555111" y="1242680"/>
            <a:chExt cx="212303" cy="212303"/>
          </a:xfrm>
        </p:grpSpPr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id="{A333D559-5C3A-0F44-90BB-04102D6E1517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0" name="object 34">
              <a:extLst>
                <a:ext uri="{FF2B5EF4-FFF2-40B4-BE49-F238E27FC236}">
                  <a16:creationId xmlns:a16="http://schemas.microsoft.com/office/drawing/2014/main" id="{4D4A931E-4293-2949-B3F4-D0DA0C4660DB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7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65AF1D44-2FD4-8744-B042-257C56591991}"/>
              </a:ext>
            </a:extLst>
          </p:cNvPr>
          <p:cNvGrpSpPr/>
          <p:nvPr/>
        </p:nvGrpSpPr>
        <p:grpSpPr>
          <a:xfrm>
            <a:off x="3329820" y="3555204"/>
            <a:ext cx="212303" cy="212303"/>
            <a:chOff x="1555111" y="1242680"/>
            <a:chExt cx="212303" cy="212303"/>
          </a:xfrm>
        </p:grpSpPr>
        <p:sp>
          <p:nvSpPr>
            <p:cNvPr id="132" name="Ellipse 131">
              <a:extLst>
                <a:ext uri="{FF2B5EF4-FFF2-40B4-BE49-F238E27FC236}">
                  <a16:creationId xmlns:a16="http://schemas.microsoft.com/office/drawing/2014/main" id="{60819307-0C22-544F-99D6-94611F01B393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3" name="object 34">
              <a:extLst>
                <a:ext uri="{FF2B5EF4-FFF2-40B4-BE49-F238E27FC236}">
                  <a16:creationId xmlns:a16="http://schemas.microsoft.com/office/drawing/2014/main" id="{941C286E-4152-C542-AA2F-E23E5254831B}"/>
                </a:ext>
              </a:extLst>
            </p:cNvPr>
            <p:cNvSpPr txBox="1"/>
            <p:nvPr/>
          </p:nvSpPr>
          <p:spPr>
            <a:xfrm>
              <a:off x="1564315" y="1249136"/>
              <a:ext cx="160464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8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1A43E518-6AF7-A341-B998-0B652F6742DD}"/>
              </a:ext>
            </a:extLst>
          </p:cNvPr>
          <p:cNvGrpSpPr/>
          <p:nvPr/>
        </p:nvGrpSpPr>
        <p:grpSpPr>
          <a:xfrm>
            <a:off x="2579918" y="2817110"/>
            <a:ext cx="212303" cy="212303"/>
            <a:chOff x="1555111" y="1242680"/>
            <a:chExt cx="212303" cy="212303"/>
          </a:xfrm>
        </p:grpSpPr>
        <p:sp>
          <p:nvSpPr>
            <p:cNvPr id="135" name="Ellipse 134">
              <a:extLst>
                <a:ext uri="{FF2B5EF4-FFF2-40B4-BE49-F238E27FC236}">
                  <a16:creationId xmlns:a16="http://schemas.microsoft.com/office/drawing/2014/main" id="{A306AAF1-2ACA-ED4A-BCDC-077337F14993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6" name="object 34">
              <a:extLst>
                <a:ext uri="{FF2B5EF4-FFF2-40B4-BE49-F238E27FC236}">
                  <a16:creationId xmlns:a16="http://schemas.microsoft.com/office/drawing/2014/main" id="{DEE8991F-06E6-0744-B68A-92BC64A84745}"/>
                </a:ext>
              </a:extLst>
            </p:cNvPr>
            <p:cNvSpPr txBox="1"/>
            <p:nvPr/>
          </p:nvSpPr>
          <p:spPr>
            <a:xfrm>
              <a:off x="1564315" y="1249136"/>
              <a:ext cx="160464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9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EEF957B-7CC3-3547-97DD-BDAC48F18D5E}"/>
              </a:ext>
            </a:extLst>
          </p:cNvPr>
          <p:cNvGrpSpPr/>
          <p:nvPr/>
        </p:nvGrpSpPr>
        <p:grpSpPr>
          <a:xfrm>
            <a:off x="3498214" y="2448255"/>
            <a:ext cx="212303" cy="212303"/>
            <a:chOff x="1555111" y="1242680"/>
            <a:chExt cx="212303" cy="212303"/>
          </a:xfrm>
        </p:grpSpPr>
        <p:sp>
          <p:nvSpPr>
            <p:cNvPr id="138" name="Ellipse 137">
              <a:extLst>
                <a:ext uri="{FF2B5EF4-FFF2-40B4-BE49-F238E27FC236}">
                  <a16:creationId xmlns:a16="http://schemas.microsoft.com/office/drawing/2014/main" id="{AB0B1127-B2CC-3F4F-B3CA-ACCC5E51F80F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9" name="object 34">
              <a:extLst>
                <a:ext uri="{FF2B5EF4-FFF2-40B4-BE49-F238E27FC236}">
                  <a16:creationId xmlns:a16="http://schemas.microsoft.com/office/drawing/2014/main" id="{E7CD1BEF-7E57-C847-B7EA-99765CCE208D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7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A68EC5BF-EDCB-444C-91C2-056A3EDBF2F3}"/>
              </a:ext>
            </a:extLst>
          </p:cNvPr>
          <p:cNvGrpSpPr/>
          <p:nvPr/>
        </p:nvGrpSpPr>
        <p:grpSpPr>
          <a:xfrm>
            <a:off x="2572785" y="3783045"/>
            <a:ext cx="212303" cy="212303"/>
            <a:chOff x="1555111" y="1242680"/>
            <a:chExt cx="212303" cy="212303"/>
          </a:xfrm>
        </p:grpSpPr>
        <p:sp>
          <p:nvSpPr>
            <p:cNvPr id="141" name="Ellipse 140">
              <a:extLst>
                <a:ext uri="{FF2B5EF4-FFF2-40B4-BE49-F238E27FC236}">
                  <a16:creationId xmlns:a16="http://schemas.microsoft.com/office/drawing/2014/main" id="{1BBC6DAC-3790-1F4B-8B8B-3800E084C912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2" name="object 34">
              <a:extLst>
                <a:ext uri="{FF2B5EF4-FFF2-40B4-BE49-F238E27FC236}">
                  <a16:creationId xmlns:a16="http://schemas.microsoft.com/office/drawing/2014/main" id="{899708F9-5BF0-FE4A-B0BC-F5787C0F5A74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7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9A95CBBF-0705-4743-8F7C-01813E207F87}"/>
              </a:ext>
            </a:extLst>
          </p:cNvPr>
          <p:cNvGrpSpPr/>
          <p:nvPr/>
        </p:nvGrpSpPr>
        <p:grpSpPr>
          <a:xfrm>
            <a:off x="2036508" y="3908308"/>
            <a:ext cx="212303" cy="212303"/>
            <a:chOff x="1555111" y="1242680"/>
            <a:chExt cx="212303" cy="212303"/>
          </a:xfrm>
        </p:grpSpPr>
        <p:sp>
          <p:nvSpPr>
            <p:cNvPr id="144" name="Ellipse 143">
              <a:extLst>
                <a:ext uri="{FF2B5EF4-FFF2-40B4-BE49-F238E27FC236}">
                  <a16:creationId xmlns:a16="http://schemas.microsoft.com/office/drawing/2014/main" id="{5B7365EB-A5E4-9D43-8F54-E7B7A93FE656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5" name="object 34">
              <a:extLst>
                <a:ext uri="{FF2B5EF4-FFF2-40B4-BE49-F238E27FC236}">
                  <a16:creationId xmlns:a16="http://schemas.microsoft.com/office/drawing/2014/main" id="{BA0666A2-F707-3446-BFEC-D9F26EBE385F}"/>
                </a:ext>
              </a:extLst>
            </p:cNvPr>
            <p:cNvSpPr txBox="1"/>
            <p:nvPr/>
          </p:nvSpPr>
          <p:spPr>
            <a:xfrm>
              <a:off x="1564315" y="1249136"/>
              <a:ext cx="160464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9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pic>
        <p:nvPicPr>
          <p:cNvPr id="146" name="Image 145">
            <a:extLst>
              <a:ext uri="{FF2B5EF4-FFF2-40B4-BE49-F238E27FC236}">
                <a16:creationId xmlns:a16="http://schemas.microsoft.com/office/drawing/2014/main" id="{213761DC-7DEA-6D4B-B520-6C51145AB7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5" t="8220" r="66688" b="73954"/>
          <a:stretch/>
        </p:blipFill>
        <p:spPr>
          <a:xfrm>
            <a:off x="3051765" y="1314382"/>
            <a:ext cx="531977" cy="579198"/>
          </a:xfrm>
          <a:prstGeom prst="rect">
            <a:avLst/>
          </a:prstGeom>
        </p:spPr>
      </p:pic>
      <p:pic>
        <p:nvPicPr>
          <p:cNvPr id="147" name="Image 146">
            <a:extLst>
              <a:ext uri="{FF2B5EF4-FFF2-40B4-BE49-F238E27FC236}">
                <a16:creationId xmlns:a16="http://schemas.microsoft.com/office/drawing/2014/main" id="{B8016DE6-7684-1A46-A287-1AD431B39F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06" t="6302" r="27511" b="69303"/>
          <a:stretch/>
        </p:blipFill>
        <p:spPr>
          <a:xfrm>
            <a:off x="1907163" y="1313671"/>
            <a:ext cx="891245" cy="79262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64614E9E-897B-4245-94E5-6B9846B8D8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77" y="1443090"/>
            <a:ext cx="419100" cy="419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8627" y="921705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2D45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099" y="208137"/>
            <a:ext cx="2969982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5" dirty="0"/>
              <a:t>Opérations de</a:t>
            </a:r>
            <a:r>
              <a:rPr b="1" spc="10" dirty="0"/>
              <a:t> </a:t>
            </a:r>
            <a:r>
              <a:rPr b="1" spc="5" dirty="0"/>
              <a:t>levage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5927" y="478407"/>
            <a:ext cx="3487420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Lieu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C3C6C8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	</a:t>
            </a:r>
            <a:r>
              <a:rPr sz="850" spc="15" dirty="0">
                <a:solidFill>
                  <a:srgbClr val="2D4549"/>
                </a:solidFill>
                <a:latin typeface="Roboto-Medium"/>
                <a:cs typeface="Roboto-Medium"/>
              </a:rPr>
              <a:t>Date </a:t>
            </a:r>
            <a:r>
              <a:rPr sz="850" spc="100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D1D3D4"/>
                  </a:solidFill>
                </a:uFill>
                <a:latin typeface="Roboto-Medium"/>
                <a:cs typeface="Roboto-Medium"/>
              </a:rPr>
              <a:t> 	</a:t>
            </a:r>
            <a:endParaRPr sz="85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105660" algn="l"/>
                <a:tab pos="3474085" algn="l"/>
              </a:tabLst>
            </a:pPr>
            <a:r>
              <a:rPr sz="850" spc="-5" dirty="0">
                <a:solidFill>
                  <a:srgbClr val="2D4549"/>
                </a:solidFill>
                <a:latin typeface="Roboto-Medium"/>
                <a:cs typeface="Roboto-Medium"/>
              </a:rPr>
              <a:t>Entreprise</a:t>
            </a:r>
            <a:r>
              <a:rPr sz="850" spc="10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spc="-5" dirty="0">
                <a:solidFill>
                  <a:srgbClr val="2D4549"/>
                </a:solidFill>
                <a:latin typeface="Roboto-Medium"/>
                <a:cs typeface="Roboto-Medium"/>
              </a:rPr>
              <a:t>observée</a:t>
            </a:r>
            <a:r>
              <a:rPr sz="850" u="sng" spc="-5" dirty="0">
                <a:solidFill>
                  <a:srgbClr val="2D4549"/>
                </a:solidFill>
                <a:uFill>
                  <a:solidFill>
                    <a:srgbClr val="D1D3D4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N°</a:t>
            </a:r>
            <a:r>
              <a:rPr sz="850" spc="-45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permis</a:t>
            </a:r>
            <a:r>
              <a:rPr sz="850" spc="15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D1D3D4"/>
                  </a:solidFill>
                </a:uFill>
                <a:latin typeface="Roboto-Medium"/>
                <a:cs typeface="Roboto-Medium"/>
              </a:rPr>
              <a:t> 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" name="object 5"/>
          <p:cNvSpPr txBox="1"/>
          <p:nvPr/>
        </p:nvSpPr>
        <p:spPr>
          <a:xfrm rot="19920000">
            <a:off x="285461" y="1025622"/>
            <a:ext cx="201631" cy="9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b="1" spc="20" dirty="0">
                <a:solidFill>
                  <a:srgbClr val="ED1C24"/>
                </a:solidFill>
                <a:latin typeface="Gotham Rounded Bold"/>
                <a:cs typeface="Gotham Rounded Bold"/>
              </a:rPr>
              <a:t>OUI</a:t>
            </a:r>
            <a:endParaRPr sz="700" b="1" dirty="0">
              <a:latin typeface="Gotham Rounded Bold"/>
              <a:cs typeface="Gotham Rounded Bold"/>
            </a:endParaRPr>
          </a:p>
        </p:txBody>
      </p:sp>
      <p:sp>
        <p:nvSpPr>
          <p:cNvPr id="6" name="object 6"/>
          <p:cNvSpPr txBox="1"/>
          <p:nvPr/>
        </p:nvSpPr>
        <p:spPr>
          <a:xfrm rot="19920000">
            <a:off x="559525" y="1015435"/>
            <a:ext cx="241140" cy="9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b="1" spc="20" dirty="0">
                <a:solidFill>
                  <a:srgbClr val="ED1C24"/>
                </a:solidFill>
                <a:latin typeface="Gotham Rounded Bold"/>
                <a:cs typeface="Gotham Rounded Bold"/>
              </a:rPr>
              <a:t>NON</a:t>
            </a:r>
            <a:endParaRPr sz="700" b="1" dirty="0">
              <a:latin typeface="Gotham Rounded Bold"/>
              <a:cs typeface="Gotham Rounded Bold"/>
            </a:endParaRPr>
          </a:p>
        </p:txBody>
      </p:sp>
      <p:sp>
        <p:nvSpPr>
          <p:cNvPr id="7" name="object 7"/>
          <p:cNvSpPr txBox="1"/>
          <p:nvPr/>
        </p:nvSpPr>
        <p:spPr>
          <a:xfrm rot="19920000">
            <a:off x="846232" y="1027617"/>
            <a:ext cx="194256" cy="9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b="1" spc="20" dirty="0">
                <a:solidFill>
                  <a:srgbClr val="ED1C24"/>
                </a:solidFill>
                <a:latin typeface="Gotham Rounded Bold"/>
                <a:cs typeface="Gotham Rounded Bold"/>
              </a:rPr>
              <a:t>N</a:t>
            </a:r>
            <a:r>
              <a:rPr sz="700" b="1" spc="-65" dirty="0">
                <a:solidFill>
                  <a:srgbClr val="ED1C24"/>
                </a:solidFill>
                <a:latin typeface="Gotham Rounded Bold"/>
                <a:cs typeface="Gotham Rounded Bold"/>
              </a:rPr>
              <a:t>/A</a:t>
            </a:r>
            <a:endParaRPr sz="700" b="1" dirty="0">
              <a:latin typeface="Gotham Rounded Bold"/>
              <a:cs typeface="Gotham Rounded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6805" y="4738039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50">
            <a:solidFill>
              <a:srgbClr val="2D45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5927" y="5250546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Nom </a:t>
            </a:r>
            <a:r>
              <a:rPr sz="850" spc="30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C3C6C8"/>
                  </a:solidFill>
                </a:uFill>
                <a:latin typeface="Roboto-Medium"/>
                <a:cs typeface="Roboto-Medium"/>
              </a:rPr>
              <a:t> 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5927" y="4757742"/>
            <a:ext cx="3481070" cy="445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583180" algn="l"/>
                <a:tab pos="3121660" algn="l"/>
                <a:tab pos="3357879" algn="l"/>
              </a:tabLst>
            </a:pPr>
            <a:r>
              <a:rPr sz="800" spc="-45" dirty="0">
                <a:solidFill>
                  <a:srgbClr val="2D4549"/>
                </a:solidFill>
                <a:latin typeface="Roboto"/>
                <a:cs typeface="Roboto"/>
              </a:rPr>
              <a:t>T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aux de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conformit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é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(Nb OUI/points applicables)</a:t>
            </a:r>
            <a:r>
              <a:rPr sz="800" spc="-10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:	/	(	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1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3401695" algn="l"/>
              </a:tabLst>
            </a:pPr>
            <a:r>
              <a:rPr sz="850" spc="-5" dirty="0">
                <a:solidFill>
                  <a:srgbClr val="2D4549"/>
                </a:solidFill>
                <a:latin typeface="Roboto-Medium"/>
                <a:cs typeface="Roboto-Medium"/>
              </a:rPr>
              <a:t>Commentaires </a:t>
            </a:r>
            <a:r>
              <a:rPr sz="850" spc="-90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D1D3D4"/>
                  </a:solidFill>
                </a:uFill>
                <a:latin typeface="Roboto-Medium"/>
                <a:cs typeface="Roboto-Medium"/>
              </a:rPr>
              <a:t> 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1067" y="5186316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spc="-5" dirty="0">
                <a:solidFill>
                  <a:srgbClr val="2D4549"/>
                </a:solidFill>
                <a:latin typeface="Roboto-Medium"/>
                <a:cs typeface="Roboto-Medium"/>
              </a:rPr>
              <a:t>Entreprise </a:t>
            </a:r>
            <a:r>
              <a:rPr sz="850" u="sng" spc="-5" dirty="0">
                <a:solidFill>
                  <a:srgbClr val="2D4549"/>
                </a:solidFill>
                <a:uFill>
                  <a:solidFill>
                    <a:srgbClr val="D1D3D4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spc="20" dirty="0">
                <a:solidFill>
                  <a:srgbClr val="2D4549"/>
                </a:solidFill>
                <a:latin typeface="Roboto-Medium"/>
                <a:cs typeface="Roboto-Medium"/>
              </a:rPr>
              <a:t>Signature </a:t>
            </a:r>
            <a:r>
              <a:rPr sz="850" spc="40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C3C6C8"/>
                  </a:solidFill>
                </a:uFill>
                <a:latin typeface="Roboto-Medium"/>
                <a:cs typeface="Roboto-Medium"/>
              </a:rPr>
              <a:t> 	</a:t>
            </a:r>
            <a:endParaRPr sz="850">
              <a:latin typeface="Roboto-Medium"/>
              <a:cs typeface="Roboto-Medium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76801" y="1201498"/>
            <a:ext cx="3650615" cy="300990"/>
            <a:chOff x="176801" y="1201498"/>
            <a:chExt cx="3650615" cy="300990"/>
          </a:xfrm>
        </p:grpSpPr>
        <p:sp>
          <p:nvSpPr>
            <p:cNvPr id="13" name="object 13"/>
            <p:cNvSpPr/>
            <p:nvPr/>
          </p:nvSpPr>
          <p:spPr>
            <a:xfrm>
              <a:off x="176801" y="1201498"/>
              <a:ext cx="3650615" cy="300990"/>
            </a:xfrm>
            <a:custGeom>
              <a:avLst/>
              <a:gdLst/>
              <a:ahLst/>
              <a:cxnLst/>
              <a:rect l="l" t="t" r="r" b="b"/>
              <a:pathLst>
                <a:path w="3650615" h="300990">
                  <a:moveTo>
                    <a:pt x="3500018" y="0"/>
                  </a:moveTo>
                  <a:lnTo>
                    <a:pt x="150380" y="0"/>
                  </a:lnTo>
                  <a:lnTo>
                    <a:pt x="102846" y="7667"/>
                  </a:lnTo>
                  <a:lnTo>
                    <a:pt x="61565" y="29016"/>
                  </a:lnTo>
                  <a:lnTo>
                    <a:pt x="29013" y="61571"/>
                  </a:lnTo>
                  <a:lnTo>
                    <a:pt x="7666" y="102851"/>
                  </a:lnTo>
                  <a:lnTo>
                    <a:pt x="0" y="150380"/>
                  </a:lnTo>
                  <a:lnTo>
                    <a:pt x="7666" y="197914"/>
                  </a:lnTo>
                  <a:lnTo>
                    <a:pt x="29013" y="239195"/>
                  </a:lnTo>
                  <a:lnTo>
                    <a:pt x="61565" y="271748"/>
                  </a:lnTo>
                  <a:lnTo>
                    <a:pt x="102846" y="293095"/>
                  </a:lnTo>
                  <a:lnTo>
                    <a:pt x="150380" y="300761"/>
                  </a:lnTo>
                  <a:lnTo>
                    <a:pt x="3500018" y="300761"/>
                  </a:lnTo>
                  <a:lnTo>
                    <a:pt x="3547547" y="293095"/>
                  </a:lnTo>
                  <a:lnTo>
                    <a:pt x="3588827" y="271748"/>
                  </a:lnTo>
                  <a:lnTo>
                    <a:pt x="3621382" y="239195"/>
                  </a:lnTo>
                  <a:lnTo>
                    <a:pt x="3642731" y="197914"/>
                  </a:lnTo>
                  <a:lnTo>
                    <a:pt x="3650399" y="150380"/>
                  </a:lnTo>
                  <a:lnTo>
                    <a:pt x="3642731" y="102851"/>
                  </a:lnTo>
                  <a:lnTo>
                    <a:pt x="3621382" y="61571"/>
                  </a:lnTo>
                  <a:lnTo>
                    <a:pt x="3588827" y="29016"/>
                  </a:lnTo>
                  <a:lnTo>
                    <a:pt x="3547547" y="7667"/>
                  </a:lnTo>
                  <a:lnTo>
                    <a:pt x="3500018" y="0"/>
                  </a:lnTo>
                  <a:close/>
                </a:path>
              </a:pathLst>
            </a:custGeom>
            <a:solidFill>
              <a:srgbClr val="E1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5452" y="1270878"/>
              <a:ext cx="162001" cy="16200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4198" y="1270878"/>
              <a:ext cx="162001" cy="16200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946" y="1270878"/>
              <a:ext cx="162001" cy="162001"/>
            </a:xfrm>
            <a:prstGeom prst="rect">
              <a:avLst/>
            </a:prstGeom>
          </p:spPr>
        </p:pic>
      </p:grp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5452" y="1554274"/>
            <a:ext cx="162001" cy="162001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198" y="1554274"/>
            <a:ext cx="162001" cy="162001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946" y="1554274"/>
            <a:ext cx="162001" cy="162001"/>
          </a:xfrm>
          <a:prstGeom prst="rect">
            <a:avLst/>
          </a:prstGeom>
        </p:spPr>
      </p:pic>
      <p:grpSp>
        <p:nvGrpSpPr>
          <p:cNvPr id="20" name="object 20"/>
          <p:cNvGrpSpPr/>
          <p:nvPr/>
        </p:nvGrpSpPr>
        <p:grpSpPr>
          <a:xfrm>
            <a:off x="176799" y="1763629"/>
            <a:ext cx="3650615" cy="358140"/>
            <a:chOff x="176799" y="1763629"/>
            <a:chExt cx="3650615" cy="358140"/>
          </a:xfrm>
        </p:grpSpPr>
        <p:sp>
          <p:nvSpPr>
            <p:cNvPr id="21" name="object 21"/>
            <p:cNvSpPr/>
            <p:nvPr/>
          </p:nvSpPr>
          <p:spPr>
            <a:xfrm>
              <a:off x="176799" y="1763629"/>
              <a:ext cx="3650615" cy="358140"/>
            </a:xfrm>
            <a:custGeom>
              <a:avLst/>
              <a:gdLst/>
              <a:ahLst/>
              <a:cxnLst/>
              <a:rect l="l" t="t" r="r" b="b"/>
              <a:pathLst>
                <a:path w="3650615" h="358139">
                  <a:moveTo>
                    <a:pt x="3471532" y="0"/>
                  </a:moveTo>
                  <a:lnTo>
                    <a:pt x="178866" y="0"/>
                  </a:lnTo>
                  <a:lnTo>
                    <a:pt x="131318" y="6389"/>
                  </a:lnTo>
                  <a:lnTo>
                    <a:pt x="88591" y="24421"/>
                  </a:lnTo>
                  <a:lnTo>
                    <a:pt x="52390" y="52390"/>
                  </a:lnTo>
                  <a:lnTo>
                    <a:pt x="24421" y="88591"/>
                  </a:lnTo>
                  <a:lnTo>
                    <a:pt x="6389" y="131318"/>
                  </a:lnTo>
                  <a:lnTo>
                    <a:pt x="0" y="178866"/>
                  </a:lnTo>
                  <a:lnTo>
                    <a:pt x="6389" y="226415"/>
                  </a:lnTo>
                  <a:lnTo>
                    <a:pt x="24421" y="269142"/>
                  </a:lnTo>
                  <a:lnTo>
                    <a:pt x="52390" y="305342"/>
                  </a:lnTo>
                  <a:lnTo>
                    <a:pt x="88591" y="333311"/>
                  </a:lnTo>
                  <a:lnTo>
                    <a:pt x="131318" y="351343"/>
                  </a:lnTo>
                  <a:lnTo>
                    <a:pt x="178866" y="357733"/>
                  </a:lnTo>
                  <a:lnTo>
                    <a:pt x="3471532" y="357733"/>
                  </a:lnTo>
                  <a:lnTo>
                    <a:pt x="3519084" y="351343"/>
                  </a:lnTo>
                  <a:lnTo>
                    <a:pt x="3561813" y="333311"/>
                  </a:lnTo>
                  <a:lnTo>
                    <a:pt x="3598013" y="305342"/>
                  </a:lnTo>
                  <a:lnTo>
                    <a:pt x="3625980" y="269142"/>
                  </a:lnTo>
                  <a:lnTo>
                    <a:pt x="3644010" y="226415"/>
                  </a:lnTo>
                  <a:lnTo>
                    <a:pt x="3650399" y="178866"/>
                  </a:lnTo>
                  <a:lnTo>
                    <a:pt x="3644010" y="131318"/>
                  </a:lnTo>
                  <a:lnTo>
                    <a:pt x="3625980" y="88591"/>
                  </a:lnTo>
                  <a:lnTo>
                    <a:pt x="3598013" y="52390"/>
                  </a:lnTo>
                  <a:lnTo>
                    <a:pt x="3561813" y="24421"/>
                  </a:lnTo>
                  <a:lnTo>
                    <a:pt x="3519084" y="6389"/>
                  </a:lnTo>
                  <a:lnTo>
                    <a:pt x="3471532" y="0"/>
                  </a:lnTo>
                  <a:close/>
                </a:path>
              </a:pathLst>
            </a:custGeom>
            <a:solidFill>
              <a:srgbClr val="E1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5452" y="1864894"/>
              <a:ext cx="162001" cy="16200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4198" y="1864894"/>
              <a:ext cx="162001" cy="16200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946" y="1864894"/>
              <a:ext cx="162001" cy="162001"/>
            </a:xfrm>
            <a:prstGeom prst="rect">
              <a:avLst/>
            </a:prstGeom>
          </p:spPr>
        </p:pic>
      </p:grp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5452" y="2171651"/>
            <a:ext cx="162001" cy="162001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198" y="2171651"/>
            <a:ext cx="162001" cy="162001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946" y="2171651"/>
            <a:ext cx="162001" cy="162001"/>
          </a:xfrm>
          <a:prstGeom prst="rect">
            <a:avLst/>
          </a:prstGeom>
        </p:spPr>
      </p:pic>
      <p:grpSp>
        <p:nvGrpSpPr>
          <p:cNvPr id="28" name="object 28"/>
          <p:cNvGrpSpPr/>
          <p:nvPr/>
        </p:nvGrpSpPr>
        <p:grpSpPr>
          <a:xfrm>
            <a:off x="176803" y="2432390"/>
            <a:ext cx="3650615" cy="412115"/>
            <a:chOff x="176803" y="2432390"/>
            <a:chExt cx="3650615" cy="412115"/>
          </a:xfrm>
        </p:grpSpPr>
        <p:sp>
          <p:nvSpPr>
            <p:cNvPr id="29" name="object 29"/>
            <p:cNvSpPr/>
            <p:nvPr/>
          </p:nvSpPr>
          <p:spPr>
            <a:xfrm>
              <a:off x="176803" y="2432390"/>
              <a:ext cx="3650615" cy="412115"/>
            </a:xfrm>
            <a:custGeom>
              <a:avLst/>
              <a:gdLst/>
              <a:ahLst/>
              <a:cxnLst/>
              <a:rect l="l" t="t" r="r" b="b"/>
              <a:pathLst>
                <a:path w="3650615" h="412114">
                  <a:moveTo>
                    <a:pt x="3470402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231609"/>
                  </a:lnTo>
                  <a:lnTo>
                    <a:pt x="6429" y="279457"/>
                  </a:lnTo>
                  <a:lnTo>
                    <a:pt x="24573" y="322454"/>
                  </a:lnTo>
                  <a:lnTo>
                    <a:pt x="52717" y="358884"/>
                  </a:lnTo>
                  <a:lnTo>
                    <a:pt x="89146" y="387030"/>
                  </a:lnTo>
                  <a:lnTo>
                    <a:pt x="132144" y="405176"/>
                  </a:lnTo>
                  <a:lnTo>
                    <a:pt x="179997" y="411606"/>
                  </a:lnTo>
                  <a:lnTo>
                    <a:pt x="3470402" y="411606"/>
                  </a:lnTo>
                  <a:lnTo>
                    <a:pt x="3518250" y="405176"/>
                  </a:lnTo>
                  <a:lnTo>
                    <a:pt x="3561246" y="387030"/>
                  </a:lnTo>
                  <a:lnTo>
                    <a:pt x="3597676" y="358884"/>
                  </a:lnTo>
                  <a:lnTo>
                    <a:pt x="3625822" y="322454"/>
                  </a:lnTo>
                  <a:lnTo>
                    <a:pt x="3643968" y="279457"/>
                  </a:lnTo>
                  <a:lnTo>
                    <a:pt x="3650399" y="231609"/>
                  </a:lnTo>
                  <a:lnTo>
                    <a:pt x="3650399" y="179997"/>
                  </a:lnTo>
                  <a:lnTo>
                    <a:pt x="3643968" y="132149"/>
                  </a:lnTo>
                  <a:lnTo>
                    <a:pt x="3625822" y="89152"/>
                  </a:lnTo>
                  <a:lnTo>
                    <a:pt x="3597676" y="52722"/>
                  </a:lnTo>
                  <a:lnTo>
                    <a:pt x="3561246" y="24576"/>
                  </a:lnTo>
                  <a:lnTo>
                    <a:pt x="3518250" y="6430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E1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5452" y="2549039"/>
              <a:ext cx="162001" cy="16200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4198" y="2549039"/>
              <a:ext cx="162001" cy="16200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946" y="2549039"/>
              <a:ext cx="162001" cy="162001"/>
            </a:xfrm>
            <a:prstGeom prst="rect">
              <a:avLst/>
            </a:prstGeom>
          </p:spPr>
        </p:pic>
      </p:grpSp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8627" y="2989324"/>
            <a:ext cx="162001" cy="16200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7373" y="2989324"/>
            <a:ext cx="162001" cy="162001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6121" y="2989324"/>
            <a:ext cx="162001" cy="162001"/>
          </a:xfrm>
          <a:prstGeom prst="rect">
            <a:avLst/>
          </a:prstGeom>
        </p:spPr>
      </p:pic>
      <p:grpSp>
        <p:nvGrpSpPr>
          <p:cNvPr id="36" name="object 36"/>
          <p:cNvGrpSpPr/>
          <p:nvPr/>
        </p:nvGrpSpPr>
        <p:grpSpPr>
          <a:xfrm>
            <a:off x="176797" y="3311009"/>
            <a:ext cx="3650615" cy="488315"/>
            <a:chOff x="176797" y="3311009"/>
            <a:chExt cx="3650615" cy="488315"/>
          </a:xfrm>
        </p:grpSpPr>
        <p:sp>
          <p:nvSpPr>
            <p:cNvPr id="37" name="object 37"/>
            <p:cNvSpPr/>
            <p:nvPr/>
          </p:nvSpPr>
          <p:spPr>
            <a:xfrm>
              <a:off x="176797" y="3311009"/>
              <a:ext cx="3650615" cy="488315"/>
            </a:xfrm>
            <a:custGeom>
              <a:avLst/>
              <a:gdLst/>
              <a:ahLst/>
              <a:cxnLst/>
              <a:rect l="l" t="t" r="r" b="b"/>
              <a:pathLst>
                <a:path w="3650615" h="488314">
                  <a:moveTo>
                    <a:pt x="178220" y="0"/>
                  </a:moveTo>
                  <a:lnTo>
                    <a:pt x="136324" y="8540"/>
                  </a:lnTo>
                  <a:lnTo>
                    <a:pt x="98410" y="25701"/>
                  </a:lnTo>
                  <a:lnTo>
                    <a:pt x="65376" y="50635"/>
                  </a:lnTo>
                  <a:lnTo>
                    <a:pt x="38120" y="82497"/>
                  </a:lnTo>
                  <a:lnTo>
                    <a:pt x="17541" y="120442"/>
                  </a:lnTo>
                  <a:lnTo>
                    <a:pt x="4534" y="163624"/>
                  </a:lnTo>
                  <a:lnTo>
                    <a:pt x="0" y="211198"/>
                  </a:lnTo>
                  <a:lnTo>
                    <a:pt x="0" y="292821"/>
                  </a:lnTo>
                  <a:lnTo>
                    <a:pt x="6430" y="344421"/>
                  </a:lnTo>
                  <a:lnTo>
                    <a:pt x="24576" y="390789"/>
                  </a:lnTo>
                  <a:lnTo>
                    <a:pt x="52722" y="430074"/>
                  </a:lnTo>
                  <a:lnTo>
                    <a:pt x="89152" y="460426"/>
                  </a:lnTo>
                  <a:lnTo>
                    <a:pt x="132149" y="479994"/>
                  </a:lnTo>
                  <a:lnTo>
                    <a:pt x="179997" y="486927"/>
                  </a:lnTo>
                  <a:lnTo>
                    <a:pt x="3420008" y="486927"/>
                  </a:lnTo>
                  <a:lnTo>
                    <a:pt x="3466440" y="488044"/>
                  </a:lnTo>
                  <a:lnTo>
                    <a:pt x="3509686" y="479640"/>
                  </a:lnTo>
                  <a:lnTo>
                    <a:pt x="3548822" y="462561"/>
                  </a:lnTo>
                  <a:lnTo>
                    <a:pt x="3582919" y="437655"/>
                  </a:lnTo>
                  <a:lnTo>
                    <a:pt x="3611051" y="405765"/>
                  </a:lnTo>
                  <a:lnTo>
                    <a:pt x="3632293" y="367738"/>
                  </a:lnTo>
                  <a:lnTo>
                    <a:pt x="3645718" y="324419"/>
                  </a:lnTo>
                  <a:lnTo>
                    <a:pt x="3650399" y="276654"/>
                  </a:lnTo>
                  <a:lnTo>
                    <a:pt x="3650399" y="211198"/>
                  </a:lnTo>
                  <a:lnTo>
                    <a:pt x="3634091" y="162985"/>
                  </a:lnTo>
                  <a:lnTo>
                    <a:pt x="3609943" y="118726"/>
                  </a:lnTo>
                  <a:lnTo>
                    <a:pt x="3579337" y="79683"/>
                  </a:lnTo>
                  <a:lnTo>
                    <a:pt x="3543657" y="47119"/>
                  </a:lnTo>
                  <a:lnTo>
                    <a:pt x="3504286" y="22297"/>
                  </a:lnTo>
                  <a:lnTo>
                    <a:pt x="3462609" y="6477"/>
                  </a:lnTo>
                  <a:lnTo>
                    <a:pt x="3420008" y="924"/>
                  </a:lnTo>
                  <a:lnTo>
                    <a:pt x="223202" y="924"/>
                  </a:lnTo>
                  <a:lnTo>
                    <a:pt x="178220" y="0"/>
                  </a:lnTo>
                  <a:close/>
                </a:path>
              </a:pathLst>
            </a:custGeom>
            <a:solidFill>
              <a:srgbClr val="E1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5452" y="3457370"/>
              <a:ext cx="162001" cy="16200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4198" y="3457370"/>
              <a:ext cx="162001" cy="16200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946" y="3457370"/>
              <a:ext cx="162001" cy="162001"/>
            </a:xfrm>
            <a:prstGeom prst="rect">
              <a:avLst/>
            </a:prstGeom>
          </p:spPr>
        </p:pic>
      </p:grpSp>
      <p:pic>
        <p:nvPicPr>
          <p:cNvPr id="41" name="object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8627" y="3908151"/>
            <a:ext cx="162001" cy="162001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7373" y="3908151"/>
            <a:ext cx="162001" cy="162001"/>
          </a:xfrm>
          <a:prstGeom prst="rect">
            <a:avLst/>
          </a:prstGeom>
        </p:spPr>
      </p:pic>
      <p:grpSp>
        <p:nvGrpSpPr>
          <p:cNvPr id="43" name="object 43"/>
          <p:cNvGrpSpPr/>
          <p:nvPr/>
        </p:nvGrpSpPr>
        <p:grpSpPr>
          <a:xfrm>
            <a:off x="176799" y="4255110"/>
            <a:ext cx="3650615" cy="358140"/>
            <a:chOff x="176799" y="4255110"/>
            <a:chExt cx="3650615" cy="358140"/>
          </a:xfrm>
        </p:grpSpPr>
        <p:sp>
          <p:nvSpPr>
            <p:cNvPr id="44" name="object 44"/>
            <p:cNvSpPr/>
            <p:nvPr/>
          </p:nvSpPr>
          <p:spPr>
            <a:xfrm>
              <a:off x="176799" y="4255110"/>
              <a:ext cx="3650615" cy="358140"/>
            </a:xfrm>
            <a:custGeom>
              <a:avLst/>
              <a:gdLst/>
              <a:ahLst/>
              <a:cxnLst/>
              <a:rect l="l" t="t" r="r" b="b"/>
              <a:pathLst>
                <a:path w="3650615" h="358139">
                  <a:moveTo>
                    <a:pt x="3471532" y="0"/>
                  </a:moveTo>
                  <a:lnTo>
                    <a:pt x="178866" y="0"/>
                  </a:lnTo>
                  <a:lnTo>
                    <a:pt x="131318" y="6389"/>
                  </a:lnTo>
                  <a:lnTo>
                    <a:pt x="88591" y="24421"/>
                  </a:lnTo>
                  <a:lnTo>
                    <a:pt x="52390" y="52390"/>
                  </a:lnTo>
                  <a:lnTo>
                    <a:pt x="24421" y="88591"/>
                  </a:lnTo>
                  <a:lnTo>
                    <a:pt x="6389" y="131318"/>
                  </a:lnTo>
                  <a:lnTo>
                    <a:pt x="0" y="178866"/>
                  </a:lnTo>
                  <a:lnTo>
                    <a:pt x="6389" y="226415"/>
                  </a:lnTo>
                  <a:lnTo>
                    <a:pt x="24421" y="269142"/>
                  </a:lnTo>
                  <a:lnTo>
                    <a:pt x="52390" y="305342"/>
                  </a:lnTo>
                  <a:lnTo>
                    <a:pt x="88591" y="333311"/>
                  </a:lnTo>
                  <a:lnTo>
                    <a:pt x="131318" y="351343"/>
                  </a:lnTo>
                  <a:lnTo>
                    <a:pt x="178866" y="357733"/>
                  </a:lnTo>
                  <a:lnTo>
                    <a:pt x="3471532" y="357733"/>
                  </a:lnTo>
                  <a:lnTo>
                    <a:pt x="3519084" y="351343"/>
                  </a:lnTo>
                  <a:lnTo>
                    <a:pt x="3561813" y="333311"/>
                  </a:lnTo>
                  <a:lnTo>
                    <a:pt x="3598013" y="305342"/>
                  </a:lnTo>
                  <a:lnTo>
                    <a:pt x="3625980" y="269142"/>
                  </a:lnTo>
                  <a:lnTo>
                    <a:pt x="3644010" y="226415"/>
                  </a:lnTo>
                  <a:lnTo>
                    <a:pt x="3650399" y="178866"/>
                  </a:lnTo>
                  <a:lnTo>
                    <a:pt x="3644010" y="131318"/>
                  </a:lnTo>
                  <a:lnTo>
                    <a:pt x="3625980" y="88591"/>
                  </a:lnTo>
                  <a:lnTo>
                    <a:pt x="3598013" y="52390"/>
                  </a:lnTo>
                  <a:lnTo>
                    <a:pt x="3561813" y="24421"/>
                  </a:lnTo>
                  <a:lnTo>
                    <a:pt x="3519084" y="6389"/>
                  </a:lnTo>
                  <a:lnTo>
                    <a:pt x="3471532" y="0"/>
                  </a:lnTo>
                  <a:close/>
                </a:path>
              </a:pathLst>
            </a:custGeom>
            <a:solidFill>
              <a:srgbClr val="E1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627" y="4354111"/>
              <a:ext cx="162001" cy="16200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7373" y="4354111"/>
              <a:ext cx="162001" cy="16200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6121" y="4354111"/>
              <a:ext cx="162001" cy="162001"/>
            </a:xfrm>
            <a:prstGeom prst="rect">
              <a:avLst/>
            </a:prstGeom>
          </p:spPr>
        </p:pic>
      </p:grpSp>
      <p:pic>
        <p:nvPicPr>
          <p:cNvPr id="48" name="object 4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6121" y="3908151"/>
            <a:ext cx="162001" cy="162001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1316099" y="1004489"/>
            <a:ext cx="2366010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POINTS</a:t>
            </a:r>
            <a:r>
              <a:rPr sz="900" b="1" spc="-15" dirty="0">
                <a:solidFill>
                  <a:srgbClr val="0061AF"/>
                </a:solidFill>
                <a:latin typeface="Gotham Rounded Bold"/>
                <a:cs typeface="Gotham Rounded Bold"/>
              </a:rPr>
              <a:t> </a:t>
            </a:r>
            <a:r>
              <a:rPr sz="9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À</a:t>
            </a:r>
            <a:r>
              <a:rPr sz="900" b="1" spc="-15" dirty="0">
                <a:solidFill>
                  <a:srgbClr val="0061AF"/>
                </a:solidFill>
                <a:latin typeface="Gotham Rounded Bold"/>
                <a:cs typeface="Gotham Rounded Bold"/>
              </a:rPr>
              <a:t> </a:t>
            </a:r>
            <a:r>
              <a:rPr sz="900" b="1" spc="5" dirty="0">
                <a:solidFill>
                  <a:srgbClr val="0061AF"/>
                </a:solidFill>
                <a:latin typeface="Gotham Rounded Bold"/>
                <a:cs typeface="Gotham Rounded Bold"/>
              </a:rPr>
              <a:t>VÉRIFIER</a:t>
            </a:r>
            <a:endParaRPr sz="900" b="1" dirty="0">
              <a:latin typeface="Gotham Rounded Bold"/>
              <a:cs typeface="Gotham Rounded Bold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L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a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v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éri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fi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catio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n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«</a:t>
            </a:r>
            <a:r>
              <a:rPr sz="800" spc="-1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F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u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v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rt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sécurit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é</a:t>
            </a:r>
            <a:r>
              <a:rPr sz="800" spc="-1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»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a-t-ell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ét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é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éalisé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1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16099" y="1550102"/>
            <a:ext cx="20999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U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n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dossie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d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l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ev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ag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app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ou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v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é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est-i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l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disponibl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1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3460" marR="508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L</a:t>
            </a:r>
            <a:r>
              <a:rPr dirty="0"/>
              <a:t>a</a:t>
            </a:r>
            <a:r>
              <a:rPr spc="-35" dirty="0"/>
              <a:t> </a:t>
            </a:r>
            <a:r>
              <a:rPr spc="-20" dirty="0"/>
              <a:t>list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de</a:t>
            </a:r>
            <a:r>
              <a:rPr dirty="0"/>
              <a:t>s</a:t>
            </a:r>
            <a:r>
              <a:rPr spc="-35" dirty="0"/>
              <a:t> </a:t>
            </a:r>
            <a:r>
              <a:rPr spc="-20" dirty="0"/>
              <a:t>cont</a:t>
            </a:r>
            <a:r>
              <a:rPr spc="-25" dirty="0"/>
              <a:t>r</a:t>
            </a:r>
            <a:r>
              <a:rPr spc="-20" dirty="0"/>
              <a:t>ôle</a:t>
            </a:r>
            <a:r>
              <a:rPr dirty="0"/>
              <a:t>s</a:t>
            </a:r>
            <a:r>
              <a:rPr spc="-35" dirty="0"/>
              <a:t> </a:t>
            </a:r>
            <a:r>
              <a:rPr spc="-25" dirty="0"/>
              <a:t>av</a:t>
            </a:r>
            <a:r>
              <a:rPr spc="-20" dirty="0"/>
              <a:t>an</a:t>
            </a:r>
            <a:r>
              <a:rPr dirty="0"/>
              <a:t>t</a:t>
            </a:r>
            <a:r>
              <a:rPr spc="-35" dirty="0"/>
              <a:t> </a:t>
            </a:r>
            <a:r>
              <a:rPr spc="-20" dirty="0"/>
              <a:t>démar</a:t>
            </a:r>
            <a:r>
              <a:rPr spc="-35" dirty="0"/>
              <a:t>r</a:t>
            </a:r>
            <a:r>
              <a:rPr spc="-20" dirty="0"/>
              <a:t>ag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a-t-ell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été  </a:t>
            </a:r>
            <a:r>
              <a:rPr spc="-25" dirty="0"/>
              <a:t>r</a:t>
            </a:r>
            <a:r>
              <a:rPr spc="-20" dirty="0"/>
              <a:t>éalisé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pa</a:t>
            </a:r>
            <a:r>
              <a:rPr dirty="0"/>
              <a:t>r</a:t>
            </a:r>
            <a:r>
              <a:rPr spc="-35" dirty="0"/>
              <a:t> </a:t>
            </a:r>
            <a:r>
              <a:rPr spc="-20" dirty="0"/>
              <a:t>l</a:t>
            </a:r>
            <a:r>
              <a:rPr spc="-40" dirty="0"/>
              <a:t>’</a:t>
            </a:r>
            <a:r>
              <a:rPr spc="-20" dirty="0"/>
              <a:t>équip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inte</a:t>
            </a:r>
            <a:r>
              <a:rPr spc="-10" dirty="0"/>
              <a:t>r</a:t>
            </a:r>
            <a:r>
              <a:rPr spc="-25" dirty="0"/>
              <a:t>v</a:t>
            </a:r>
            <a:r>
              <a:rPr spc="-20" dirty="0"/>
              <a:t>enant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a</a:t>
            </a:r>
            <a:r>
              <a:rPr dirty="0"/>
              <a:t>u</a:t>
            </a:r>
            <a:r>
              <a:rPr spc="-35" dirty="0"/>
              <a:t> </a:t>
            </a:r>
            <a:r>
              <a:rPr spc="-20" dirty="0"/>
              <a:t>débu</a:t>
            </a:r>
            <a:r>
              <a:rPr dirty="0"/>
              <a:t>t</a:t>
            </a:r>
            <a:r>
              <a:rPr spc="-35" dirty="0"/>
              <a:t> </a:t>
            </a:r>
            <a:r>
              <a:rPr spc="-20" dirty="0"/>
              <a:t>d</a:t>
            </a:r>
            <a:r>
              <a:rPr dirty="0"/>
              <a:t>u</a:t>
            </a:r>
            <a:r>
              <a:rPr spc="-35" dirty="0"/>
              <a:t> </a:t>
            </a:r>
            <a:r>
              <a:rPr spc="-20" dirty="0"/>
              <a:t>chantie</a:t>
            </a:r>
            <a:r>
              <a:rPr dirty="0"/>
              <a:t>r</a:t>
            </a:r>
            <a:r>
              <a:rPr spc="-135" dirty="0"/>
              <a:t> </a:t>
            </a:r>
            <a:r>
              <a:rPr dirty="0"/>
              <a:t>?</a:t>
            </a:r>
          </a:p>
          <a:p>
            <a:pPr marL="1013460" marR="377825">
              <a:lnSpc>
                <a:spcPct val="100000"/>
              </a:lnSpc>
              <a:spcBef>
                <a:spcPts val="635"/>
              </a:spcBef>
            </a:pPr>
            <a:r>
              <a:rPr spc="-20" dirty="0"/>
              <a:t>U</a:t>
            </a:r>
            <a:r>
              <a:rPr dirty="0"/>
              <a:t>n</a:t>
            </a:r>
            <a:r>
              <a:rPr spc="-35" dirty="0"/>
              <a:t> </a:t>
            </a:r>
            <a:r>
              <a:rPr spc="-20" dirty="0"/>
              <a:t>signaleu</a:t>
            </a:r>
            <a:r>
              <a:rPr dirty="0"/>
              <a:t>r</a:t>
            </a:r>
            <a:r>
              <a:rPr spc="-130" dirty="0"/>
              <a:t> </a:t>
            </a:r>
            <a:r>
              <a:rPr dirty="0"/>
              <a:t>/</a:t>
            </a:r>
            <a:r>
              <a:rPr spc="-135" dirty="0"/>
              <a:t> </a:t>
            </a:r>
            <a:r>
              <a:rPr spc="-20" dirty="0"/>
              <a:t>che</a:t>
            </a:r>
            <a:r>
              <a:rPr dirty="0"/>
              <a:t>f</a:t>
            </a:r>
            <a:r>
              <a:rPr spc="-35" dirty="0"/>
              <a:t> </a:t>
            </a:r>
            <a:r>
              <a:rPr spc="-20" dirty="0"/>
              <a:t>d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manœuv</a:t>
            </a:r>
            <a:r>
              <a:rPr spc="-25" dirty="0"/>
              <a:t>r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est-i</a:t>
            </a:r>
            <a:r>
              <a:rPr dirty="0"/>
              <a:t>l</a:t>
            </a:r>
            <a:r>
              <a:rPr spc="-35" dirty="0"/>
              <a:t> </a:t>
            </a:r>
            <a:r>
              <a:rPr spc="-20" dirty="0"/>
              <a:t>désigné  </a:t>
            </a:r>
            <a:r>
              <a:rPr spc="-10" dirty="0"/>
              <a:t>et</a:t>
            </a:r>
            <a:r>
              <a:rPr spc="-40" dirty="0"/>
              <a:t> </a:t>
            </a:r>
            <a:r>
              <a:rPr spc="-20" dirty="0"/>
              <a:t>identifiable</a:t>
            </a:r>
            <a:r>
              <a:rPr spc="-130" dirty="0"/>
              <a:t> </a:t>
            </a:r>
            <a:r>
              <a:rPr dirty="0"/>
              <a:t>?</a:t>
            </a:r>
          </a:p>
          <a:p>
            <a:pPr marL="1013460" marR="153035">
              <a:lnSpc>
                <a:spcPct val="100000"/>
              </a:lnSpc>
              <a:spcBef>
                <a:spcPts val="495"/>
              </a:spcBef>
            </a:pPr>
            <a:r>
              <a:rPr spc="-40" dirty="0"/>
              <a:t>L’opérateur </a:t>
            </a:r>
            <a:r>
              <a:rPr spc="-10" dirty="0"/>
              <a:t>de </a:t>
            </a:r>
            <a:r>
              <a:rPr spc="-25" dirty="0"/>
              <a:t>l’appareil </a:t>
            </a:r>
            <a:r>
              <a:rPr spc="-10" dirty="0"/>
              <a:t>de </a:t>
            </a:r>
            <a:r>
              <a:rPr spc="-20" dirty="0"/>
              <a:t>levage possède-t-il un </a:t>
            </a:r>
            <a:r>
              <a:rPr spc="-15" dirty="0"/>
              <a:t> </a:t>
            </a:r>
            <a:r>
              <a:rPr spc="-20" dirty="0"/>
              <a:t>certificat </a:t>
            </a:r>
            <a:r>
              <a:rPr spc="-10" dirty="0"/>
              <a:t>de </a:t>
            </a:r>
            <a:r>
              <a:rPr spc="-20" dirty="0"/>
              <a:t>formation </a:t>
            </a:r>
            <a:r>
              <a:rPr dirty="0"/>
              <a:t>/ </a:t>
            </a:r>
            <a:r>
              <a:rPr spc="-10" dirty="0"/>
              <a:t>un </a:t>
            </a:r>
            <a:r>
              <a:rPr spc="-20" dirty="0"/>
              <a:t>document </a:t>
            </a:r>
            <a:r>
              <a:rPr spc="-25" dirty="0"/>
              <a:t>d’autorisation </a:t>
            </a:r>
            <a:r>
              <a:rPr spc="-185" dirty="0"/>
              <a:t> </a:t>
            </a:r>
            <a:r>
              <a:rPr spc="-20" dirty="0"/>
              <a:t>pou</a:t>
            </a:r>
            <a:r>
              <a:rPr dirty="0"/>
              <a:t>r</a:t>
            </a:r>
            <a:r>
              <a:rPr spc="-35" dirty="0"/>
              <a:t> </a:t>
            </a:r>
            <a:r>
              <a:rPr spc="-20" dirty="0"/>
              <a:t>opé</a:t>
            </a:r>
            <a:r>
              <a:rPr spc="-25" dirty="0"/>
              <a:t>r</a:t>
            </a:r>
            <a:r>
              <a:rPr spc="-20" dirty="0"/>
              <a:t>e</a:t>
            </a:r>
            <a:r>
              <a:rPr dirty="0"/>
              <a:t>r</a:t>
            </a:r>
            <a:r>
              <a:rPr spc="-35" dirty="0"/>
              <a:t> </a:t>
            </a:r>
            <a:r>
              <a:rPr spc="-20" dirty="0"/>
              <a:t>l</a:t>
            </a:r>
            <a:r>
              <a:rPr spc="-40" dirty="0"/>
              <a:t>’</a:t>
            </a:r>
            <a:r>
              <a:rPr spc="-20" dirty="0"/>
              <a:t>appa</a:t>
            </a:r>
            <a:r>
              <a:rPr spc="-25" dirty="0"/>
              <a:t>r</a:t>
            </a:r>
            <a:r>
              <a:rPr spc="-20" dirty="0"/>
              <a:t>ei</a:t>
            </a:r>
            <a:r>
              <a:rPr dirty="0"/>
              <a:t>l</a:t>
            </a:r>
            <a:r>
              <a:rPr spc="-35" dirty="0"/>
              <a:t> </a:t>
            </a:r>
            <a:r>
              <a:rPr spc="-20" dirty="0"/>
              <a:t>d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l</a:t>
            </a:r>
            <a:r>
              <a:rPr spc="-25" dirty="0"/>
              <a:t>ev</a:t>
            </a:r>
            <a:r>
              <a:rPr spc="-20" dirty="0"/>
              <a:t>age?</a:t>
            </a:r>
          </a:p>
          <a:p>
            <a:pPr marL="1013460" marR="283210">
              <a:lnSpc>
                <a:spcPct val="100000"/>
              </a:lnSpc>
              <a:spcBef>
                <a:spcPts val="490"/>
              </a:spcBef>
            </a:pPr>
            <a:r>
              <a:rPr spc="-20" dirty="0"/>
              <a:t>Un</a:t>
            </a:r>
            <a:r>
              <a:rPr dirty="0"/>
              <a:t>e</a:t>
            </a:r>
            <a:r>
              <a:rPr spc="-35" dirty="0"/>
              <a:t> </a:t>
            </a:r>
            <a:r>
              <a:rPr spc="-25" dirty="0"/>
              <a:t>z</a:t>
            </a:r>
            <a:r>
              <a:rPr spc="-20" dirty="0"/>
              <a:t>on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inte</a:t>
            </a:r>
            <a:r>
              <a:rPr spc="-25" dirty="0"/>
              <a:t>r</a:t>
            </a:r>
            <a:r>
              <a:rPr spc="-20" dirty="0"/>
              <a:t>dit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d</a:t>
            </a:r>
            <a:r>
              <a:rPr spc="-40" dirty="0"/>
              <a:t>’</a:t>
            </a:r>
            <a:r>
              <a:rPr spc="-20" dirty="0"/>
              <a:t>accè</a:t>
            </a:r>
            <a:r>
              <a:rPr dirty="0"/>
              <a:t>s</a:t>
            </a:r>
            <a:r>
              <a:rPr spc="-35" dirty="0"/>
              <a:t> </a:t>
            </a:r>
            <a:r>
              <a:rPr spc="-20" dirty="0"/>
              <a:t>est-ell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physiquement  établie</a:t>
            </a:r>
            <a:r>
              <a:rPr spc="-35" dirty="0"/>
              <a:t> </a:t>
            </a:r>
            <a:r>
              <a:rPr spc="-10" dirty="0"/>
              <a:t>et</a:t>
            </a:r>
            <a:r>
              <a:rPr spc="-35" dirty="0"/>
              <a:t> </a:t>
            </a:r>
            <a:r>
              <a:rPr spc="-20" dirty="0"/>
              <a:t>aucune</a:t>
            </a:r>
            <a:r>
              <a:rPr spc="-35" dirty="0"/>
              <a:t> </a:t>
            </a:r>
            <a:r>
              <a:rPr spc="-20" dirty="0"/>
              <a:t>personne</a:t>
            </a:r>
            <a:r>
              <a:rPr spc="-35" dirty="0"/>
              <a:t> </a:t>
            </a:r>
            <a:r>
              <a:rPr spc="-30" dirty="0"/>
              <a:t>n’est</a:t>
            </a:r>
            <a:r>
              <a:rPr spc="-35" dirty="0"/>
              <a:t> </a:t>
            </a:r>
            <a:r>
              <a:rPr spc="-20" dirty="0"/>
              <a:t>située</a:t>
            </a:r>
            <a:r>
              <a:rPr spc="-35" dirty="0"/>
              <a:t> </a:t>
            </a:r>
            <a:r>
              <a:rPr spc="-20" dirty="0"/>
              <a:t>sous</a:t>
            </a:r>
          </a:p>
          <a:p>
            <a:pPr marL="1013460">
              <a:lnSpc>
                <a:spcPct val="100000"/>
              </a:lnSpc>
            </a:pPr>
            <a:r>
              <a:rPr spc="-20" dirty="0"/>
              <a:t>o</a:t>
            </a:r>
            <a:r>
              <a:rPr dirty="0"/>
              <a:t>u</a:t>
            </a:r>
            <a:r>
              <a:rPr spc="-35" dirty="0"/>
              <a:t> </a:t>
            </a:r>
            <a:r>
              <a:rPr dirty="0"/>
              <a:t>à</a:t>
            </a:r>
            <a:r>
              <a:rPr spc="-35" dirty="0"/>
              <a:t> </a:t>
            </a:r>
            <a:r>
              <a:rPr spc="-20" dirty="0"/>
              <a:t>p</a:t>
            </a:r>
            <a:r>
              <a:rPr spc="-25" dirty="0"/>
              <a:t>ro</a:t>
            </a:r>
            <a:r>
              <a:rPr spc="-20" dirty="0"/>
              <a:t>ximit</a:t>
            </a:r>
            <a:r>
              <a:rPr dirty="0"/>
              <a:t>é</a:t>
            </a:r>
            <a:r>
              <a:rPr spc="-35" dirty="0"/>
              <a:t> </a:t>
            </a:r>
            <a:r>
              <a:rPr spc="-20" dirty="0"/>
              <a:t>d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l</a:t>
            </a:r>
            <a:r>
              <a:rPr dirty="0"/>
              <a:t>a</a:t>
            </a:r>
            <a:r>
              <a:rPr spc="-35" dirty="0"/>
              <a:t> </a:t>
            </a:r>
            <a:r>
              <a:rPr spc="-20" dirty="0"/>
              <a:t>cha</a:t>
            </a:r>
            <a:r>
              <a:rPr spc="-25" dirty="0"/>
              <a:t>r</a:t>
            </a:r>
            <a:r>
              <a:rPr spc="-20" dirty="0"/>
              <a:t>g</a:t>
            </a:r>
            <a:r>
              <a:rPr dirty="0"/>
              <a:t>e</a:t>
            </a:r>
            <a:r>
              <a:rPr spc="-35" dirty="0"/>
              <a:t> </a:t>
            </a:r>
            <a:r>
              <a:rPr spc="-20" dirty="0"/>
              <a:t>suspendu</a:t>
            </a:r>
            <a:r>
              <a:rPr dirty="0"/>
              <a:t>e</a:t>
            </a:r>
            <a:r>
              <a:rPr spc="-130" dirty="0"/>
              <a:t> </a:t>
            </a:r>
            <a:r>
              <a:rPr dirty="0"/>
              <a:t>?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1316099" y="4358935"/>
            <a:ext cx="23660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L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a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cha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g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mobil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est-ell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cont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ôlé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pendan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t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l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l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ev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ag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1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16099" y="3829498"/>
            <a:ext cx="2294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Est-c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qu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’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aucu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n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équipemen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t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sou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s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p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essio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n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2D4549"/>
                </a:solidFill>
                <a:latin typeface="Roboto"/>
                <a:cs typeface="Roboto"/>
              </a:rPr>
              <a:t>n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’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est  p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ésen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t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sou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s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o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u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à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p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ro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ximit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é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d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l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a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cha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g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suspendue,  sau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f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ca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s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spéci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fi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qu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p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ré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v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u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dan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s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l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dossie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d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l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ev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ag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1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57320" y="1145461"/>
            <a:ext cx="130810" cy="120269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890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1</a:t>
            </a:r>
            <a:endParaRPr sz="1200" b="1" dirty="0">
              <a:latin typeface="Gotham Rounded Bold"/>
              <a:cs typeface="Gotham Rounded Bold"/>
            </a:endParaRPr>
          </a:p>
          <a:p>
            <a:pPr marL="17145">
              <a:lnSpc>
                <a:spcPct val="100000"/>
              </a:lnSpc>
              <a:spcBef>
                <a:spcPts val="795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2</a:t>
            </a:r>
            <a:endParaRPr sz="1200" b="1" dirty="0">
              <a:latin typeface="Gotham Rounded Bold"/>
              <a:cs typeface="Gotham Rounded Bold"/>
            </a:endParaRPr>
          </a:p>
          <a:p>
            <a:pPr marL="17780">
              <a:lnSpc>
                <a:spcPct val="100000"/>
              </a:lnSpc>
              <a:spcBef>
                <a:spcPts val="1005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3</a:t>
            </a:r>
            <a:endParaRPr sz="1200" b="1" dirty="0">
              <a:latin typeface="Gotham Rounded Bold"/>
              <a:cs typeface="Gotham Rounded Bold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4</a:t>
            </a:r>
            <a:endParaRPr sz="1200" b="1" dirty="0">
              <a:latin typeface="Gotham Rounded Bold"/>
              <a:cs typeface="Gotham Rounded 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61892" y="2540530"/>
            <a:ext cx="1219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5</a:t>
            </a:r>
            <a:endParaRPr sz="1200" b="1" dirty="0">
              <a:latin typeface="Gotham Rounded Bold"/>
              <a:cs typeface="Gotham Rounded Bold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59454" y="2964660"/>
            <a:ext cx="12636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6</a:t>
            </a:r>
            <a:endParaRPr sz="1200" b="1" dirty="0">
              <a:latin typeface="Gotham Rounded Bold"/>
              <a:cs typeface="Gotham Rounded Bold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62654" y="3360411"/>
            <a:ext cx="2679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065">
              <a:lnSpc>
                <a:spcPts val="765"/>
              </a:lnSpc>
              <a:spcBef>
                <a:spcPts val="100"/>
              </a:spcBef>
            </a:pPr>
            <a:r>
              <a:rPr sz="800" spc="-150" dirty="0">
                <a:solidFill>
                  <a:srgbClr val="2D4549"/>
                </a:solidFill>
                <a:latin typeface="Roboto"/>
                <a:cs typeface="Roboto"/>
              </a:rPr>
              <a:t>L</a:t>
            </a:r>
            <a:r>
              <a:rPr sz="800" spc="-70" dirty="0">
                <a:solidFill>
                  <a:srgbClr val="2D4549"/>
                </a:solidFill>
                <a:latin typeface="Roboto"/>
                <a:cs typeface="Roboto"/>
              </a:rPr>
              <a:t>’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opé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atio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n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d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l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ev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ag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est-ell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x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écuté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conformément</a:t>
            </a:r>
            <a:endParaRPr sz="800" dirty="0">
              <a:latin typeface="Roboto"/>
              <a:cs typeface="Roboto"/>
            </a:endParaRPr>
          </a:p>
          <a:p>
            <a:pPr marL="12700">
              <a:lnSpc>
                <a:spcPts val="1200"/>
              </a:lnSpc>
              <a:tabLst>
                <a:tab pos="266065" algn="l"/>
              </a:tabLst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7</a:t>
            </a:r>
            <a:r>
              <a:rPr sz="1200" dirty="0">
                <a:solidFill>
                  <a:srgbClr val="0061AF"/>
                </a:solidFill>
                <a:latin typeface="Gotham Rounded Bold"/>
                <a:cs typeface="Gotham Rounded Bold"/>
              </a:rPr>
              <a:t>	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u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dessi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n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d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l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ev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ag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/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p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océdu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pa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s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à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pa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s</a:t>
            </a:r>
            <a:r>
              <a:rPr sz="800" spc="-1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266065">
              <a:lnSpc>
                <a:spcPts val="915"/>
              </a:lnSpc>
            </a:pP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(ex</a:t>
            </a:r>
            <a:r>
              <a:rPr sz="800" spc="-1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: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élingues,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zone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de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départ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et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d’arrivée,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zone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survolée)</a:t>
            </a:r>
            <a:endParaRPr sz="800" dirty="0">
              <a:latin typeface="Roboto"/>
              <a:cs typeface="Robo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59454" y="4329402"/>
            <a:ext cx="12636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9</a:t>
            </a:r>
            <a:endParaRPr sz="1200" b="1" dirty="0">
              <a:latin typeface="Gotham Rounded Bold"/>
              <a:cs typeface="Gotham Rounded Bold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61892" y="3883479"/>
            <a:ext cx="1219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8</a:t>
            </a:r>
            <a:endParaRPr sz="1200" b="1" dirty="0">
              <a:latin typeface="Gotham Rounded Bold"/>
              <a:cs typeface="Gotham Rounded Bold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785485" y="201077"/>
            <a:ext cx="107314" cy="53784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5" dirty="0">
                <a:solidFill>
                  <a:srgbClr val="2D4549"/>
                </a:solidFill>
                <a:latin typeface="Roboto"/>
                <a:cs typeface="Roboto"/>
              </a:rPr>
              <a:t>Septembr</a:t>
            </a:r>
            <a:r>
              <a:rPr sz="550" dirty="0">
                <a:solidFill>
                  <a:srgbClr val="2D4549"/>
                </a:solidFill>
                <a:latin typeface="Roboto"/>
                <a:cs typeface="Roboto"/>
              </a:rPr>
              <a:t>e 2021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ADC43B31-80F5-6744-ADAE-5B9B83629C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614" y="231824"/>
            <a:ext cx="439200" cy="43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2AC4E1-C57E-472E-83CC-F040E5D875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19DB92-E67D-4D66-BDBE-C0B5DDFD13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FFF7FC-3475-4DF9-95D7-BF793C26952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256</Words>
  <Application>Microsoft Office PowerPoint</Application>
  <PresentationFormat>Personnalisé</PresentationFormat>
  <Paragraphs>51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Calibri</vt:lpstr>
      <vt:lpstr>Gotham Rounded Bold</vt:lpstr>
      <vt:lpstr>GothamRounded-Book</vt:lpstr>
      <vt:lpstr>GothamRounded-Medium</vt:lpstr>
      <vt:lpstr>Roboto</vt:lpstr>
      <vt:lpstr>Roboto-Medium</vt:lpstr>
      <vt:lpstr>Office Theme</vt:lpstr>
      <vt:lpstr>Opérations de levage</vt:lpstr>
      <vt:lpstr>Opérations de levage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Opérations de levage</dc:title>
  <cp:lastModifiedBy>Claire MAIRET</cp:lastModifiedBy>
  <cp:revision>6</cp:revision>
  <dcterms:created xsi:type="dcterms:W3CDTF">2021-10-11T12:39:18Z</dcterms:created>
  <dcterms:modified xsi:type="dcterms:W3CDTF">2021-10-12T14:35:08Z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2021-10-05T00:00:00Z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2021-10-11T00:00:00Z</vt:filetime>
  </property>
  <property fmtid="{D5CDD505-2E9C-101B-9397-08002B2CF9AE}" pid="5" name="ContentTypeId">
    <vt:lpwstr>0x010100700117C2CCE7924285B64660865AB5EB</vt:lpwstr>
  </property>
  <property fmtid="{D5CDD505-2E9C-101B-9397-08002B2CF9AE}" pid="6" name="MSIP_Label_2b30ed1b-e95f-40b5-af89-828263f287a7_Enabled">
    <vt:lpwstr>true</vt:lpwstr>
  </property>
  <property fmtid="{D5CDD505-2E9C-101B-9397-08002B2CF9AE}" pid="7" name="MSIP_Label_2b30ed1b-e95f-40b5-af89-828263f287a7_SetDate">
    <vt:lpwstr>2021-10-12T14:34:59Z</vt:lpwstr>
  </property>
  <property fmtid="{D5CDD505-2E9C-101B-9397-08002B2CF9AE}" pid="8" name="MSIP_Label_2b30ed1b-e95f-40b5-af89-828263f287a7_Method">
    <vt:lpwstr>Standard</vt:lpwstr>
  </property>
  <property fmtid="{D5CDD505-2E9C-101B-9397-08002B2CF9AE}" pid="9" name="MSIP_Label_2b30ed1b-e95f-40b5-af89-828263f287a7_Name">
    <vt:lpwstr>2b30ed1b-e95f-40b5-af89-828263f287a7</vt:lpwstr>
  </property>
  <property fmtid="{D5CDD505-2E9C-101B-9397-08002B2CF9AE}" pid="10" name="MSIP_Label_2b30ed1b-e95f-40b5-af89-828263f287a7_SiteId">
    <vt:lpwstr>329e91b0-e21f-48fb-a071-456717ecc28e</vt:lpwstr>
  </property>
  <property fmtid="{D5CDD505-2E9C-101B-9397-08002B2CF9AE}" pid="11" name="MSIP_Label_2b30ed1b-e95f-40b5-af89-828263f287a7_ActionId">
    <vt:lpwstr>cf2dc30e-fdd0-47c8-8c15-8674c0b2f778</vt:lpwstr>
  </property>
  <property fmtid="{D5CDD505-2E9C-101B-9397-08002B2CF9AE}" pid="12" name="MSIP_Label_2b30ed1b-e95f-40b5-af89-828263f287a7_ContentBits">
    <vt:lpwstr>0</vt:lpwstr>
  </property>
</Properties>
</file>