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42" d="100"/>
          <a:sy n="142" d="100"/>
        </p:scale>
        <p:origin x="32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à coins arrondis 25">
            <a:extLst>
              <a:ext uri="{FF2B5EF4-FFF2-40B4-BE49-F238E27FC236}">
                <a16:creationId xmlns:a16="http://schemas.microsoft.com/office/drawing/2014/main" id="{31003562-70B8-9345-83A0-BCF661B27853}"/>
              </a:ext>
            </a:extLst>
          </p:cNvPr>
          <p:cNvSpPr/>
          <p:nvPr/>
        </p:nvSpPr>
        <p:spPr>
          <a:xfrm>
            <a:off x="717550" y="3792008"/>
            <a:ext cx="1447800" cy="698964"/>
          </a:xfrm>
          <a:prstGeom prst="roundRect">
            <a:avLst/>
          </a:prstGeom>
          <a:solidFill>
            <a:srgbClr val="40B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>
            <a:extLst>
              <a:ext uri="{FF2B5EF4-FFF2-40B4-BE49-F238E27FC236}">
                <a16:creationId xmlns:a16="http://schemas.microsoft.com/office/drawing/2014/main" id="{C0D9C751-DF35-BE45-9C82-5455C35E11AB}"/>
              </a:ext>
            </a:extLst>
          </p:cNvPr>
          <p:cNvSpPr/>
          <p:nvPr/>
        </p:nvSpPr>
        <p:spPr>
          <a:xfrm>
            <a:off x="2257592" y="3792106"/>
            <a:ext cx="1447800" cy="698964"/>
          </a:xfrm>
          <a:prstGeom prst="roundRect">
            <a:avLst/>
          </a:prstGeom>
          <a:solidFill>
            <a:srgbClr val="E30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100" y="278072"/>
            <a:ext cx="249682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F</a:t>
            </a:r>
            <a:r>
              <a:rPr spc="-50" dirty="0"/>
              <a:t>e</a:t>
            </a:r>
            <a:r>
              <a:rPr dirty="0"/>
              <a:t>u</a:t>
            </a:r>
            <a:r>
              <a:rPr spc="-95" dirty="0"/>
              <a:t> </a:t>
            </a:r>
            <a:r>
              <a:rPr lang="fr-FR" spc="-165" dirty="0"/>
              <a:t>v</a:t>
            </a:r>
            <a:r>
              <a:rPr spc="-50" dirty="0" err="1"/>
              <a:t>er</a:t>
            </a:r>
            <a:r>
              <a:rPr dirty="0" err="1"/>
              <a:t>t</a:t>
            </a:r>
            <a:r>
              <a:rPr spc="-95" dirty="0"/>
              <a:t> </a:t>
            </a:r>
            <a:r>
              <a:rPr lang="fr-FR" spc="-50" dirty="0"/>
              <a:t>s</a:t>
            </a:r>
            <a:r>
              <a:rPr spc="-50" dirty="0" err="1"/>
              <a:t>écuri</a:t>
            </a:r>
            <a:r>
              <a:rPr spc="-85" dirty="0" err="1"/>
              <a:t>t</a:t>
            </a:r>
            <a:r>
              <a:rPr dirty="0" err="1"/>
              <a:t>é</a:t>
            </a:r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49083" y="751631"/>
            <a:ext cx="3234690" cy="2938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Que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l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st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l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t</a:t>
            </a:r>
            <a:r>
              <a:rPr sz="1100" spc="-20" dirty="0">
                <a:solidFill>
                  <a:srgbClr val="0057A4"/>
                </a:solidFill>
                <a:latin typeface="Gotham Rounded"/>
                <a:cs typeface="Gotham Rounded"/>
              </a:rPr>
              <a:t>r</a:t>
            </a:r>
            <a:r>
              <a:rPr sz="1100" spc="-10" dirty="0">
                <a:solidFill>
                  <a:srgbClr val="0057A4"/>
                </a:solidFill>
                <a:latin typeface="Gotham Rounded"/>
                <a:cs typeface="Gotham Rounded"/>
              </a:rPr>
              <a:t>a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v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ai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l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à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-10" dirty="0">
                <a:solidFill>
                  <a:srgbClr val="0057A4"/>
                </a:solidFill>
                <a:latin typeface="Gotham Rounded"/>
                <a:cs typeface="Gotham Rounded"/>
              </a:rPr>
              <a:t>f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ai</a:t>
            </a:r>
            <a:r>
              <a:rPr sz="1100" spc="-10" dirty="0">
                <a:solidFill>
                  <a:srgbClr val="0057A4"/>
                </a:solidFill>
                <a:latin typeface="Gotham Rounded"/>
                <a:cs typeface="Gotham Rounded"/>
              </a:rPr>
              <a:t>r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100" spc="-16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?</a:t>
            </a:r>
            <a:endParaRPr sz="1100" dirty="0">
              <a:latin typeface="Gotham Rounded"/>
              <a:cs typeface="Gotham Rounded"/>
            </a:endParaRPr>
          </a:p>
          <a:p>
            <a:pPr marL="313055" indent="-72390">
              <a:lnSpc>
                <a:spcPct val="100000"/>
              </a:lnSpc>
              <a:spcBef>
                <a:spcPts val="260"/>
              </a:spcBef>
              <a:buChar char="•"/>
              <a:tabLst>
                <a:tab pos="313690" algn="l"/>
              </a:tabLst>
            </a:pP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que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l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end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oi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p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écisémen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1000" spc="-1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1000" dirty="0">
              <a:latin typeface="Roboto"/>
              <a:cs typeface="Roboto"/>
            </a:endParaRPr>
          </a:p>
          <a:p>
            <a:pPr marL="313055" indent="-72390">
              <a:lnSpc>
                <a:spcPct val="100000"/>
              </a:lnSpc>
              <a:buChar char="•"/>
              <a:tabLst>
                <a:tab pos="313690" algn="l"/>
              </a:tabLst>
            </a:pP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Ai-je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compris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mon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rôle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suis-je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mesure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endParaRPr sz="1000" dirty="0">
              <a:latin typeface="Roboto"/>
              <a:cs typeface="Roboto"/>
            </a:endParaRPr>
          </a:p>
          <a:p>
            <a:pPr marL="313055" marR="88900">
              <a:lnSpc>
                <a:spcPct val="100000"/>
              </a:lnSpc>
            </a:pP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l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fai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(habilitation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formation…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)</a:t>
            </a:r>
            <a:r>
              <a:rPr sz="1000" spc="-1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sz="1000" spc="-35" dirty="0">
                <a:solidFill>
                  <a:srgbClr val="34484B"/>
                </a:solidFill>
                <a:latin typeface="Roboto"/>
                <a:cs typeface="Roboto"/>
              </a:rPr>
              <a:t>’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a-t-o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n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expliqué  l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mod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opé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oi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l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permi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s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d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av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ai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l</a:t>
            </a:r>
            <a:r>
              <a:rPr sz="1000" spc="-1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1000" dirty="0">
              <a:latin typeface="Roboto"/>
              <a:cs typeface="Roboto"/>
            </a:endParaRPr>
          </a:p>
          <a:p>
            <a:pPr marL="318135" marR="631190" indent="-76835">
              <a:lnSpc>
                <a:spcPct val="100000"/>
              </a:lnSpc>
              <a:buChar char="•"/>
              <a:tabLst>
                <a:tab pos="318770" algn="l"/>
              </a:tabLst>
            </a:pP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Ai-je</a:t>
            </a:r>
            <a:r>
              <a:rPr sz="10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5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1000" spc="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outils</a:t>
            </a:r>
            <a:r>
              <a:rPr sz="10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5" dirty="0">
                <a:solidFill>
                  <a:srgbClr val="34484B"/>
                </a:solidFill>
                <a:latin typeface="Roboto"/>
                <a:cs typeface="Roboto"/>
              </a:rPr>
              <a:t>adaptés/équipements</a:t>
            </a:r>
            <a:r>
              <a:rPr sz="1000" spc="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10" dirty="0">
                <a:solidFill>
                  <a:srgbClr val="34484B"/>
                </a:solidFill>
                <a:latin typeface="Roboto"/>
                <a:cs typeface="Roboto"/>
              </a:rPr>
              <a:t>de </a:t>
            </a:r>
            <a:r>
              <a:rPr sz="1000" spc="-229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10" dirty="0">
                <a:solidFill>
                  <a:srgbClr val="34484B"/>
                </a:solidFill>
                <a:latin typeface="Roboto"/>
                <a:cs typeface="Roboto"/>
              </a:rPr>
              <a:t>p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5" dirty="0">
                <a:solidFill>
                  <a:srgbClr val="34484B"/>
                </a:solidFill>
                <a:latin typeface="Roboto"/>
                <a:cs typeface="Roboto"/>
              </a:rPr>
              <a:t>otectio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n</a:t>
            </a:r>
            <a:r>
              <a:rPr sz="10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10" dirty="0">
                <a:solidFill>
                  <a:srgbClr val="34484B"/>
                </a:solidFill>
                <a:latin typeface="Roboto"/>
                <a:cs typeface="Roboto"/>
              </a:rPr>
              <a:t>adapté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s</a:t>
            </a:r>
            <a:r>
              <a:rPr sz="1000" spc="-10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1000" dirty="0">
              <a:latin typeface="Roboto"/>
              <a:cs typeface="Roboto"/>
            </a:endParaRPr>
          </a:p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Qu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dois-j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-10" dirty="0">
                <a:solidFill>
                  <a:srgbClr val="0057A4"/>
                </a:solidFill>
                <a:latin typeface="Gotham Rounded"/>
                <a:cs typeface="Gotham Rounded"/>
              </a:rPr>
              <a:t>f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ai</a:t>
            </a:r>
            <a:r>
              <a:rPr sz="1100" spc="-10" dirty="0">
                <a:solidFill>
                  <a:srgbClr val="0057A4"/>
                </a:solidFill>
                <a:latin typeface="Gotham Rounded"/>
                <a:cs typeface="Gotham Rounded"/>
              </a:rPr>
              <a:t>r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n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ca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s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d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1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modific</a:t>
            </a:r>
            <a:r>
              <a:rPr sz="1100" spc="5" dirty="0">
                <a:solidFill>
                  <a:srgbClr val="0057A4"/>
                </a:solidFill>
                <a:latin typeface="Gotham Rounded"/>
                <a:cs typeface="Gotham Rounded"/>
              </a:rPr>
              <a:t>a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tio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n</a:t>
            </a:r>
            <a:r>
              <a:rPr sz="1100" spc="-16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dirty="0">
                <a:solidFill>
                  <a:srgbClr val="0057A4"/>
                </a:solidFill>
                <a:latin typeface="Gotham Rounded"/>
                <a:cs typeface="Gotham Rounded"/>
              </a:rPr>
              <a:t>?</a:t>
            </a:r>
            <a:endParaRPr sz="1100" dirty="0">
              <a:latin typeface="Gotham Rounded"/>
              <a:cs typeface="Gotham Rounded"/>
            </a:endParaRPr>
          </a:p>
          <a:p>
            <a:pPr marL="313055" marR="170815" indent="-71755">
              <a:lnSpc>
                <a:spcPct val="100000"/>
              </a:lnSpc>
              <a:spcBef>
                <a:spcPts val="260"/>
              </a:spcBef>
              <a:buChar char="•"/>
              <a:tabLst>
                <a:tab pos="313690" algn="l"/>
              </a:tabLst>
            </a:pP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Modification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des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conditions (environnement,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coactivité,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etc.)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durant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le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déroulement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du 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travail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(besoin d’un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outil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non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prévu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au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départ,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mode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opératoire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risque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non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 identifié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au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départ,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etc.)</a:t>
            </a:r>
            <a:r>
              <a:rPr sz="1000" spc="-14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10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41300" algn="l"/>
              </a:tabLst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3	</a:t>
            </a:r>
            <a:r>
              <a:rPr sz="1650" spc="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Qu</a:t>
            </a:r>
            <a:r>
              <a:rPr sz="165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650" spc="3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650" spc="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pour</a:t>
            </a:r>
            <a:r>
              <a:rPr sz="1650" spc="-3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r</a:t>
            </a:r>
            <a:r>
              <a:rPr sz="1650" spc="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ait-i</a:t>
            </a:r>
            <a:r>
              <a:rPr sz="165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l</a:t>
            </a:r>
            <a:r>
              <a:rPr sz="1650" spc="3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650" spc="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arri</a:t>
            </a:r>
            <a:r>
              <a:rPr sz="1650" spc="-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v</a:t>
            </a:r>
            <a:r>
              <a:rPr sz="1650" spc="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65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r</a:t>
            </a:r>
            <a:r>
              <a:rPr sz="1650" spc="3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650" spc="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d</a:t>
            </a:r>
            <a:r>
              <a:rPr sz="165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650" spc="3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650" spc="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g</a:t>
            </a:r>
            <a:r>
              <a:rPr sz="1650" spc="-3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r</a:t>
            </a:r>
            <a:r>
              <a:rPr sz="1650" spc="-15" baseline="2525" dirty="0">
                <a:solidFill>
                  <a:srgbClr val="0057A4"/>
                </a:solidFill>
                <a:latin typeface="Gotham Rounded"/>
                <a:cs typeface="Gotham Rounded"/>
              </a:rPr>
              <a:t>av</a:t>
            </a:r>
            <a:r>
              <a:rPr sz="165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e</a:t>
            </a:r>
            <a:r>
              <a:rPr sz="1650" spc="-247" baseline="25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650" baseline="2525" dirty="0">
                <a:solidFill>
                  <a:srgbClr val="0057A4"/>
                </a:solidFill>
                <a:latin typeface="Gotham Rounded"/>
                <a:cs typeface="Gotham Rounded"/>
              </a:rPr>
              <a:t>?</a:t>
            </a:r>
            <a:endParaRPr sz="1650" baseline="2525" dirty="0">
              <a:latin typeface="Gotham Rounded"/>
              <a:cs typeface="Gotham Rounded"/>
            </a:endParaRPr>
          </a:p>
          <a:p>
            <a:pPr marL="313055" indent="-72390">
              <a:lnSpc>
                <a:spcPct val="100000"/>
              </a:lnSpc>
              <a:spcBef>
                <a:spcPts val="195"/>
              </a:spcBef>
              <a:buChar char="•"/>
              <a:tabLst>
                <a:tab pos="313690" algn="l"/>
              </a:tabLst>
            </a:pP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Est-ce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qu’il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y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risque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d’accident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mortel</a:t>
            </a:r>
            <a:r>
              <a:rPr sz="1000" spc="-1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1000" dirty="0">
              <a:latin typeface="Roboto"/>
              <a:cs typeface="Roboto"/>
            </a:endParaRPr>
          </a:p>
          <a:p>
            <a:pPr marL="313055" indent="-72390">
              <a:lnSpc>
                <a:spcPct val="100000"/>
              </a:lnSpc>
              <a:buChar char="•"/>
              <a:tabLst>
                <a:tab pos="313690" algn="l"/>
              </a:tabLst>
            </a:pP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Est-ce</a:t>
            </a:r>
            <a:r>
              <a:rPr sz="10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que</a:t>
            </a:r>
            <a:r>
              <a:rPr sz="10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quelqu’un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peut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me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blesser</a:t>
            </a:r>
            <a:endParaRPr sz="1000" dirty="0">
              <a:latin typeface="Roboto"/>
              <a:cs typeface="Roboto"/>
            </a:endParaRPr>
          </a:p>
          <a:p>
            <a:pPr marL="313055">
              <a:lnSpc>
                <a:spcPct val="100000"/>
              </a:lnSpc>
            </a:pP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u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est-c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qu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j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peu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x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blesse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quelqu’u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n</a:t>
            </a:r>
            <a:r>
              <a:rPr sz="1000" spc="-1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1000" dirty="0">
              <a:latin typeface="Roboto"/>
              <a:cs typeface="Roboto"/>
            </a:endParaRPr>
          </a:p>
          <a:p>
            <a:pPr marL="313055" indent="-72390">
              <a:lnSpc>
                <a:spcPct val="100000"/>
              </a:lnSpc>
              <a:buChar char="•"/>
              <a:tabLst>
                <a:tab pos="313690" algn="l"/>
              </a:tabLst>
            </a:pP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Qu</a:t>
            </a:r>
            <a:r>
              <a:rPr sz="1000" spc="-40" dirty="0">
                <a:solidFill>
                  <a:srgbClr val="34484B"/>
                </a:solidFill>
                <a:latin typeface="Roboto"/>
                <a:cs typeface="Roboto"/>
              </a:rPr>
              <a:t>’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est-c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qu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i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p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otèg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1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1000" dirty="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4835" y="3855947"/>
            <a:ext cx="1299210" cy="5657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indent="187325">
              <a:lnSpc>
                <a:spcPts val="1100"/>
              </a:lnSpc>
              <a:spcBef>
                <a:spcPts val="219"/>
              </a:spcBef>
            </a:pP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J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1000" spc="-4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sui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s</a:t>
            </a:r>
            <a:r>
              <a:rPr sz="1000" spc="-4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p</a:t>
            </a:r>
            <a:r>
              <a:rPr sz="1000" spc="-30" dirty="0">
                <a:solidFill>
                  <a:srgbClr val="FFFFFF"/>
                </a:solidFill>
                <a:latin typeface="Roboto"/>
                <a:cs typeface="Roboto"/>
              </a:rPr>
              <a:t>r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ê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r>
              <a:rPr sz="1000" spc="-4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pour  </a:t>
            </a:r>
            <a:r>
              <a:rPr sz="1000" spc="-25" dirty="0">
                <a:solidFill>
                  <a:srgbClr val="FFFFFF"/>
                </a:solidFill>
                <a:latin typeface="Roboto"/>
                <a:cs typeface="Roboto"/>
              </a:rPr>
              <a:t>commence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r</a:t>
            </a:r>
            <a:r>
              <a:rPr sz="1000" spc="-4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r>
              <a:rPr sz="1000" spc="-4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sécurité</a:t>
            </a:r>
            <a:endParaRPr sz="1000" dirty="0">
              <a:latin typeface="Roboto"/>
              <a:cs typeface="Roboto"/>
            </a:endParaRPr>
          </a:p>
          <a:p>
            <a:pPr marL="490220">
              <a:lnSpc>
                <a:spcPct val="100000"/>
              </a:lnSpc>
              <a:spcBef>
                <a:spcPts val="490"/>
              </a:spcBef>
            </a:pPr>
            <a:r>
              <a:rPr sz="1200" spc="10" dirty="0">
                <a:solidFill>
                  <a:srgbClr val="FFFFFF"/>
                </a:solidFill>
                <a:latin typeface="Gotham Rounded"/>
                <a:cs typeface="Gotham Rounded"/>
              </a:rPr>
              <a:t>START</a:t>
            </a:r>
            <a:endParaRPr sz="1200" dirty="0">
              <a:latin typeface="Gotham Rounded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75041" y="3944702"/>
            <a:ext cx="1572895" cy="74676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406400" algn="ctr">
              <a:lnSpc>
                <a:spcPct val="100000"/>
              </a:lnSpc>
              <a:spcBef>
                <a:spcPts val="315"/>
              </a:spcBef>
            </a:pPr>
            <a:r>
              <a:rPr sz="1000" spc="-10" dirty="0">
                <a:solidFill>
                  <a:srgbClr val="FFFFFF"/>
                </a:solidFill>
                <a:latin typeface="Roboto"/>
                <a:cs typeface="Roboto"/>
              </a:rPr>
              <a:t>J’ai</a:t>
            </a:r>
            <a:r>
              <a:rPr sz="10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des</a:t>
            </a:r>
            <a:r>
              <a:rPr sz="10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doutes</a:t>
            </a:r>
            <a:endParaRPr sz="1000" dirty="0">
              <a:latin typeface="Roboto"/>
              <a:cs typeface="Roboto"/>
            </a:endParaRPr>
          </a:p>
          <a:p>
            <a:pPr marL="407034" algn="ctr">
              <a:lnSpc>
                <a:spcPct val="100000"/>
              </a:lnSpc>
              <a:spcBef>
                <a:spcPts val="254"/>
              </a:spcBef>
            </a:pPr>
            <a:r>
              <a:rPr sz="1200" spc="10" dirty="0">
                <a:solidFill>
                  <a:srgbClr val="FFFFFF"/>
                </a:solidFill>
                <a:latin typeface="Gotham Rounded"/>
                <a:cs typeface="Gotham Rounded"/>
              </a:rPr>
              <a:t>STOP</a:t>
            </a:r>
            <a:endParaRPr sz="1200" dirty="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 dirty="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E30513"/>
                </a:solidFill>
                <a:latin typeface="Gotham Rounded"/>
                <a:cs typeface="Gotham Rounded"/>
              </a:rPr>
              <a:t>Je</a:t>
            </a:r>
            <a:r>
              <a:rPr sz="9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900" spc="-5" dirty="0">
                <a:solidFill>
                  <a:srgbClr val="E30513"/>
                </a:solidFill>
                <a:latin typeface="Gotham Rounded"/>
                <a:cs typeface="Gotham Rounded"/>
              </a:rPr>
              <a:t>contacte</a:t>
            </a:r>
            <a:r>
              <a:rPr sz="9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E30513"/>
                </a:solidFill>
                <a:latin typeface="Gotham Rounded"/>
                <a:cs typeface="Gotham Rounded"/>
              </a:rPr>
              <a:t>mon</a:t>
            </a:r>
            <a:r>
              <a:rPr sz="9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E30513"/>
                </a:solidFill>
                <a:latin typeface="Gotham Rounded"/>
                <a:cs typeface="Gotham Rounded"/>
              </a:rPr>
              <a:t>supérieur</a:t>
            </a:r>
            <a:endParaRPr sz="900" dirty="0">
              <a:latin typeface="Gotham Rounded"/>
              <a:cs typeface="Gotham Rounde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85485" y="312539"/>
            <a:ext cx="84639" cy="34607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5" dirty="0">
                <a:solidFill>
                  <a:srgbClr val="34484B"/>
                </a:solidFill>
                <a:latin typeface="Roboto"/>
                <a:cs typeface="Roboto"/>
              </a:rPr>
              <a:t>Aoû</a:t>
            </a: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55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33377AED-5737-0943-B7C9-9885A6359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925" y="4223131"/>
            <a:ext cx="215900" cy="21590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6ED8912D-3740-C643-9E13-290A70D69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750" y="3973905"/>
            <a:ext cx="393700" cy="355600"/>
          </a:xfrm>
          <a:prstGeom prst="rect">
            <a:avLst/>
          </a:prstGeom>
        </p:spPr>
      </p:pic>
      <p:sp>
        <p:nvSpPr>
          <p:cNvPr id="24" name="object 3">
            <a:extLst>
              <a:ext uri="{FF2B5EF4-FFF2-40B4-BE49-F238E27FC236}">
                <a16:creationId xmlns:a16="http://schemas.microsoft.com/office/drawing/2014/main" id="{E0F0B514-3E4C-F945-9DCA-D6077557FA96}"/>
              </a:ext>
            </a:extLst>
          </p:cNvPr>
          <p:cNvSpPr txBox="1"/>
          <p:nvPr/>
        </p:nvSpPr>
        <p:spPr>
          <a:xfrm>
            <a:off x="448931" y="2022261"/>
            <a:ext cx="120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25" name="object 5">
            <a:extLst>
              <a:ext uri="{FF2B5EF4-FFF2-40B4-BE49-F238E27FC236}">
                <a16:creationId xmlns:a16="http://schemas.microsoft.com/office/drawing/2014/main" id="{2B38B7C8-B775-724B-AA9F-30F9BBAA7B92}"/>
              </a:ext>
            </a:extLst>
          </p:cNvPr>
          <p:cNvSpPr txBox="1"/>
          <p:nvPr/>
        </p:nvSpPr>
        <p:spPr>
          <a:xfrm>
            <a:off x="443900" y="4013071"/>
            <a:ext cx="130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59220AEA-5899-0B49-B941-D90065D46B8F}"/>
              </a:ext>
            </a:extLst>
          </p:cNvPr>
          <p:cNvSpPr>
            <a:spLocks/>
          </p:cNvSpPr>
          <p:nvPr/>
        </p:nvSpPr>
        <p:spPr>
          <a:xfrm>
            <a:off x="383256" y="781589"/>
            <a:ext cx="244800" cy="244800"/>
          </a:xfrm>
          <a:prstGeom prst="ellipse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278CA28-D0BD-8E4B-813F-B641F7E194A2}"/>
              </a:ext>
            </a:extLst>
          </p:cNvPr>
          <p:cNvSpPr txBox="1"/>
          <p:nvPr/>
        </p:nvSpPr>
        <p:spPr>
          <a:xfrm>
            <a:off x="383256" y="765489"/>
            <a:ext cx="1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Gotham Rounded Medium" pitchFamily="2" charset="77"/>
              </a:rPr>
              <a:t>1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51D3BB9C-0DB1-6942-9120-AA8DAB982D54}"/>
              </a:ext>
            </a:extLst>
          </p:cNvPr>
          <p:cNvSpPr>
            <a:spLocks/>
          </p:cNvSpPr>
          <p:nvPr/>
        </p:nvSpPr>
        <p:spPr>
          <a:xfrm>
            <a:off x="383256" y="1963251"/>
            <a:ext cx="244800" cy="244800"/>
          </a:xfrm>
          <a:prstGeom prst="ellipse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635F37F-7EC7-434C-8DD6-53ADD7818001}"/>
              </a:ext>
            </a:extLst>
          </p:cNvPr>
          <p:cNvSpPr txBox="1"/>
          <p:nvPr/>
        </p:nvSpPr>
        <p:spPr>
          <a:xfrm>
            <a:off x="371082" y="1947151"/>
            <a:ext cx="1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Gotham Rounded Medium" pitchFamily="2" charset="77"/>
              </a:rPr>
              <a:t>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3356C340-916A-1A47-AFA5-C9CF84D75CC4}"/>
              </a:ext>
            </a:extLst>
          </p:cNvPr>
          <p:cNvSpPr>
            <a:spLocks/>
          </p:cNvSpPr>
          <p:nvPr/>
        </p:nvSpPr>
        <p:spPr>
          <a:xfrm>
            <a:off x="383256" y="2862446"/>
            <a:ext cx="244800" cy="244800"/>
          </a:xfrm>
          <a:prstGeom prst="ellipse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274AF33-809E-8E49-BF91-B80F2C0F203B}"/>
              </a:ext>
            </a:extLst>
          </p:cNvPr>
          <p:cNvSpPr txBox="1"/>
          <p:nvPr/>
        </p:nvSpPr>
        <p:spPr>
          <a:xfrm>
            <a:off x="371082" y="2846346"/>
            <a:ext cx="1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Gotham Rounded Medium" pitchFamily="2" charset="77"/>
              </a:rPr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962EE278-62C5-7A4B-BB6A-AC3FB1EEA986}"/>
              </a:ext>
            </a:extLst>
          </p:cNvPr>
          <p:cNvSpPr>
            <a:spLocks/>
          </p:cNvSpPr>
          <p:nvPr/>
        </p:nvSpPr>
        <p:spPr>
          <a:xfrm>
            <a:off x="386659" y="3981883"/>
            <a:ext cx="244800" cy="244800"/>
          </a:xfrm>
          <a:prstGeom prst="ellipse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9E0AD43-5914-2E43-8DB1-764335BC072D}"/>
              </a:ext>
            </a:extLst>
          </p:cNvPr>
          <p:cNvSpPr txBox="1"/>
          <p:nvPr/>
        </p:nvSpPr>
        <p:spPr>
          <a:xfrm>
            <a:off x="365515" y="3965783"/>
            <a:ext cx="1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Gotham Rounded Medium" pitchFamily="2" charset="77"/>
              </a:rPr>
              <a:t>4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2FB868-9D14-45C9-9C36-9FB311784F80}"/>
</file>

<file path=customXml/itemProps2.xml><?xml version="1.0" encoding="utf-8"?>
<ds:datastoreItem xmlns:ds="http://schemas.openxmlformats.org/officeDocument/2006/customXml" ds:itemID="{71B81D5E-F9D1-433E-81D4-136A6BAD8046}"/>
</file>

<file path=customXml/itemProps3.xml><?xml version="1.0" encoding="utf-8"?>
<ds:datastoreItem xmlns:ds="http://schemas.openxmlformats.org/officeDocument/2006/customXml" ds:itemID="{4A3C51C8-F7BC-40BA-95AB-910746D25A2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159</Words>
  <Application>Microsoft Macintosh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Gotham Rounded</vt:lpstr>
      <vt:lpstr>Gotham Rounded Medium</vt:lpstr>
      <vt:lpstr>Roboto</vt:lpstr>
      <vt:lpstr>Office Theme</vt:lpstr>
      <vt:lpstr>Feu vert sécurité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cp:lastModifiedBy>Florence Lissarrague</cp:lastModifiedBy>
  <cp:revision>5</cp:revision>
  <dcterms:created xsi:type="dcterms:W3CDTF">2021-09-28T14:43:16Z</dcterms:created>
  <dcterms:modified xsi:type="dcterms:W3CDTF">2021-09-30T07:01:13Z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</Properties>
</file>