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4025900" cy="5765800"/>
  <p:notesSz cx="4025900" cy="57658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>
        <p:scale>
          <a:sx n="239" d="100"/>
          <a:sy n="239" d="100"/>
        </p:scale>
        <p:origin x="2048" y="-3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02418" y="1787398"/>
            <a:ext cx="3427412" cy="12108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04837" y="3228848"/>
            <a:ext cx="2822575" cy="1441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6/21/22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0057A4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6/21/22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0057A4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01612" y="1326134"/>
            <a:ext cx="1754028" cy="38054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076608" y="1326134"/>
            <a:ext cx="1754028" cy="38054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6/21/22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0057A4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6/21/22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6/21/22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177" y="3171"/>
            <a:ext cx="4025900" cy="5753735"/>
          </a:xfrm>
          <a:custGeom>
            <a:avLst/>
            <a:gdLst/>
            <a:ahLst/>
            <a:cxnLst/>
            <a:rect l="l" t="t" r="r" b="b"/>
            <a:pathLst>
              <a:path w="4025900" h="5753735">
                <a:moveTo>
                  <a:pt x="287997" y="0"/>
                </a:moveTo>
                <a:lnTo>
                  <a:pt x="241283" y="3769"/>
                </a:lnTo>
                <a:lnTo>
                  <a:pt x="196969" y="14682"/>
                </a:lnTo>
                <a:lnTo>
                  <a:pt x="155647" y="32146"/>
                </a:lnTo>
                <a:lnTo>
                  <a:pt x="117910" y="55567"/>
                </a:lnTo>
                <a:lnTo>
                  <a:pt x="84353" y="84353"/>
                </a:lnTo>
                <a:lnTo>
                  <a:pt x="55567" y="117910"/>
                </a:lnTo>
                <a:lnTo>
                  <a:pt x="32146" y="155647"/>
                </a:lnTo>
                <a:lnTo>
                  <a:pt x="14682" y="196969"/>
                </a:lnTo>
                <a:lnTo>
                  <a:pt x="3769" y="241283"/>
                </a:lnTo>
                <a:lnTo>
                  <a:pt x="0" y="287997"/>
                </a:lnTo>
                <a:lnTo>
                  <a:pt x="0" y="5465648"/>
                </a:lnTo>
                <a:lnTo>
                  <a:pt x="3769" y="5512362"/>
                </a:lnTo>
                <a:lnTo>
                  <a:pt x="14682" y="5556677"/>
                </a:lnTo>
                <a:lnTo>
                  <a:pt x="32146" y="5597998"/>
                </a:lnTo>
                <a:lnTo>
                  <a:pt x="55567" y="5635735"/>
                </a:lnTo>
                <a:lnTo>
                  <a:pt x="84353" y="5669292"/>
                </a:lnTo>
                <a:lnTo>
                  <a:pt x="117910" y="5698078"/>
                </a:lnTo>
                <a:lnTo>
                  <a:pt x="155647" y="5721499"/>
                </a:lnTo>
                <a:lnTo>
                  <a:pt x="196969" y="5738963"/>
                </a:lnTo>
                <a:lnTo>
                  <a:pt x="241283" y="5749876"/>
                </a:lnTo>
                <a:lnTo>
                  <a:pt x="287997" y="5753646"/>
                </a:lnTo>
                <a:lnTo>
                  <a:pt x="3737648" y="5753646"/>
                </a:lnTo>
                <a:lnTo>
                  <a:pt x="3784362" y="5749876"/>
                </a:lnTo>
                <a:lnTo>
                  <a:pt x="3828676" y="5738963"/>
                </a:lnTo>
                <a:lnTo>
                  <a:pt x="3869998" y="5721499"/>
                </a:lnTo>
                <a:lnTo>
                  <a:pt x="3907735" y="5698078"/>
                </a:lnTo>
                <a:lnTo>
                  <a:pt x="3941292" y="5669292"/>
                </a:lnTo>
                <a:lnTo>
                  <a:pt x="3970078" y="5635735"/>
                </a:lnTo>
                <a:lnTo>
                  <a:pt x="3993499" y="5597998"/>
                </a:lnTo>
                <a:lnTo>
                  <a:pt x="4010963" y="5556677"/>
                </a:lnTo>
                <a:lnTo>
                  <a:pt x="4021876" y="5512362"/>
                </a:lnTo>
                <a:lnTo>
                  <a:pt x="4025646" y="5465648"/>
                </a:lnTo>
                <a:lnTo>
                  <a:pt x="4025646" y="287997"/>
                </a:lnTo>
                <a:lnTo>
                  <a:pt x="4021876" y="241283"/>
                </a:lnTo>
                <a:lnTo>
                  <a:pt x="4010963" y="196969"/>
                </a:lnTo>
                <a:lnTo>
                  <a:pt x="3993499" y="155647"/>
                </a:lnTo>
                <a:lnTo>
                  <a:pt x="3970078" y="117910"/>
                </a:lnTo>
                <a:lnTo>
                  <a:pt x="3941292" y="84353"/>
                </a:lnTo>
                <a:lnTo>
                  <a:pt x="3907735" y="55567"/>
                </a:lnTo>
                <a:lnTo>
                  <a:pt x="3869998" y="32146"/>
                </a:lnTo>
                <a:lnTo>
                  <a:pt x="3828676" y="14682"/>
                </a:lnTo>
                <a:lnTo>
                  <a:pt x="3784362" y="3769"/>
                </a:lnTo>
                <a:lnTo>
                  <a:pt x="3737648" y="0"/>
                </a:lnTo>
                <a:lnTo>
                  <a:pt x="287997" y="0"/>
                </a:lnTo>
                <a:close/>
              </a:path>
            </a:pathLst>
          </a:custGeom>
          <a:ln w="12700">
            <a:solidFill>
              <a:srgbClr val="009E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63099" y="208137"/>
            <a:ext cx="3506050" cy="269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0057A4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52985" y="1004489"/>
            <a:ext cx="3526279" cy="3810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370965" y="5362194"/>
            <a:ext cx="1290320" cy="288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01612" y="5362194"/>
            <a:ext cx="927417" cy="288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6/21/22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903220" y="5362194"/>
            <a:ext cx="927417" cy="288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object 301"/>
          <p:cNvSpPr txBox="1">
            <a:spLocks noGrp="1"/>
          </p:cNvSpPr>
          <p:nvPr>
            <p:ph type="title"/>
          </p:nvPr>
        </p:nvSpPr>
        <p:spPr>
          <a:xfrm>
            <a:off x="444500" y="270221"/>
            <a:ext cx="2443480" cy="3263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950" dirty="0"/>
              <a:t>Travaux</a:t>
            </a:r>
            <a:r>
              <a:rPr sz="1950" spc="-55" dirty="0"/>
              <a:t> </a:t>
            </a:r>
            <a:r>
              <a:rPr sz="1950" dirty="0"/>
              <a:t>en</a:t>
            </a:r>
            <a:r>
              <a:rPr sz="1950" spc="-55" dirty="0"/>
              <a:t> </a:t>
            </a:r>
            <a:r>
              <a:rPr sz="1950" spc="-10" dirty="0"/>
              <a:t>hauteur</a:t>
            </a:r>
            <a:endParaRPr sz="1950"/>
          </a:p>
        </p:txBody>
      </p:sp>
      <p:sp>
        <p:nvSpPr>
          <p:cNvPr id="303" name="object 303"/>
          <p:cNvSpPr/>
          <p:nvPr/>
        </p:nvSpPr>
        <p:spPr>
          <a:xfrm>
            <a:off x="9525" y="720905"/>
            <a:ext cx="3489960" cy="388620"/>
          </a:xfrm>
          <a:custGeom>
            <a:avLst/>
            <a:gdLst/>
            <a:ahLst/>
            <a:cxnLst/>
            <a:rect l="l" t="t" r="r" b="b"/>
            <a:pathLst>
              <a:path w="3489960" h="388619">
                <a:moveTo>
                  <a:pt x="0" y="388315"/>
                </a:moveTo>
                <a:lnTo>
                  <a:pt x="3489693" y="388315"/>
                </a:lnTo>
                <a:lnTo>
                  <a:pt x="3489693" y="0"/>
                </a:lnTo>
                <a:lnTo>
                  <a:pt x="717080" y="0"/>
                </a:lnTo>
              </a:path>
            </a:pathLst>
          </a:custGeom>
          <a:ln w="6350">
            <a:solidFill>
              <a:srgbClr val="E305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 txBox="1"/>
          <p:nvPr/>
        </p:nvSpPr>
        <p:spPr>
          <a:xfrm>
            <a:off x="771076" y="769086"/>
            <a:ext cx="265493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E30513"/>
                </a:solidFill>
                <a:latin typeface="Gotham Rounded"/>
                <a:cs typeface="Gotham Rounded"/>
              </a:rPr>
              <a:t>11</a:t>
            </a:r>
            <a:r>
              <a:rPr sz="800" spc="-30" dirty="0">
                <a:solidFill>
                  <a:srgbClr val="E30513"/>
                </a:solidFill>
                <a:latin typeface="Gotham Rounded"/>
                <a:cs typeface="Gotham Rounded"/>
              </a:rPr>
              <a:t> </a:t>
            </a:r>
            <a:r>
              <a:rPr sz="800" spc="-10" dirty="0">
                <a:solidFill>
                  <a:srgbClr val="E30513"/>
                </a:solidFill>
                <a:latin typeface="Gotham Rounded"/>
                <a:cs typeface="Gotham Rounded"/>
              </a:rPr>
              <a:t>décès</a:t>
            </a:r>
            <a:r>
              <a:rPr sz="800" spc="-30" dirty="0">
                <a:solidFill>
                  <a:srgbClr val="E30513"/>
                </a:solidFill>
                <a:latin typeface="Gotham Rounded"/>
                <a:cs typeface="Gotham Rounded"/>
              </a:rPr>
              <a:t> </a:t>
            </a:r>
            <a:r>
              <a:rPr sz="800" dirty="0">
                <a:solidFill>
                  <a:srgbClr val="E30513"/>
                </a:solidFill>
                <a:latin typeface="GothamRounded-Book"/>
                <a:cs typeface="GothamRounded-Book"/>
              </a:rPr>
              <a:t>liés</a:t>
            </a:r>
            <a:r>
              <a:rPr sz="800" spc="-30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dirty="0">
                <a:solidFill>
                  <a:srgbClr val="E30513"/>
                </a:solidFill>
                <a:latin typeface="GothamRounded-Book"/>
                <a:cs typeface="GothamRounded-Book"/>
              </a:rPr>
              <a:t>aux</a:t>
            </a:r>
            <a:r>
              <a:rPr sz="800" spc="-25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20" dirty="0">
                <a:solidFill>
                  <a:srgbClr val="E30513"/>
                </a:solidFill>
                <a:latin typeface="GothamRounded-Book"/>
                <a:cs typeface="GothamRounded-Book"/>
              </a:rPr>
              <a:t>travaux</a:t>
            </a:r>
            <a:r>
              <a:rPr sz="800" spc="-30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dirty="0">
                <a:solidFill>
                  <a:srgbClr val="E30513"/>
                </a:solidFill>
                <a:latin typeface="GothamRounded-Book"/>
                <a:cs typeface="GothamRounded-Book"/>
              </a:rPr>
              <a:t>en</a:t>
            </a:r>
            <a:r>
              <a:rPr sz="800" spc="-30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10" dirty="0">
                <a:solidFill>
                  <a:srgbClr val="E30513"/>
                </a:solidFill>
                <a:latin typeface="GothamRounded-Book"/>
                <a:cs typeface="GothamRounded-Book"/>
              </a:rPr>
              <a:t>hauteur</a:t>
            </a:r>
            <a:r>
              <a:rPr sz="800" spc="-30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dirty="0">
                <a:solidFill>
                  <a:srgbClr val="E30513"/>
                </a:solidFill>
                <a:latin typeface="GothamRounded-Book"/>
                <a:cs typeface="GothamRounded-Book"/>
              </a:rPr>
              <a:t>sont</a:t>
            </a:r>
            <a:r>
              <a:rPr sz="800" spc="-25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10" dirty="0">
                <a:solidFill>
                  <a:srgbClr val="E30513"/>
                </a:solidFill>
                <a:latin typeface="GothamRounded-Book"/>
                <a:cs typeface="GothamRounded-Book"/>
              </a:rPr>
              <a:t>survenus </a:t>
            </a:r>
            <a:r>
              <a:rPr sz="800" dirty="0">
                <a:solidFill>
                  <a:srgbClr val="E30513"/>
                </a:solidFill>
                <a:latin typeface="GothamRounded-Book"/>
                <a:cs typeface="GothamRounded-Book"/>
              </a:rPr>
              <a:t>dans</a:t>
            </a:r>
            <a:r>
              <a:rPr sz="800" spc="-45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dirty="0">
                <a:solidFill>
                  <a:srgbClr val="E30513"/>
                </a:solidFill>
                <a:latin typeface="GothamRounded-Book"/>
                <a:cs typeface="GothamRounded-Book"/>
              </a:rPr>
              <a:t>la</a:t>
            </a:r>
            <a:r>
              <a:rPr sz="800" spc="-30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10" dirty="0">
                <a:solidFill>
                  <a:srgbClr val="E30513"/>
                </a:solidFill>
                <a:latin typeface="GothamRounded-Book"/>
                <a:cs typeface="GothamRounded-Book"/>
              </a:rPr>
              <a:t>Compagnie</a:t>
            </a:r>
            <a:r>
              <a:rPr sz="800" spc="-30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dirty="0">
                <a:solidFill>
                  <a:srgbClr val="E30513"/>
                </a:solidFill>
                <a:latin typeface="GothamRounded-Book"/>
                <a:cs typeface="GothamRounded-Book"/>
              </a:rPr>
              <a:t>au</a:t>
            </a:r>
            <a:r>
              <a:rPr sz="800" spc="-30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10" dirty="0">
                <a:solidFill>
                  <a:srgbClr val="E30513"/>
                </a:solidFill>
                <a:latin typeface="GothamRounded-Book"/>
                <a:cs typeface="GothamRounded-Book"/>
              </a:rPr>
              <a:t>cours</a:t>
            </a:r>
            <a:r>
              <a:rPr sz="800" spc="-35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dirty="0">
                <a:solidFill>
                  <a:srgbClr val="E30513"/>
                </a:solidFill>
                <a:latin typeface="GothamRounded-Book"/>
                <a:cs typeface="GothamRounded-Book"/>
              </a:rPr>
              <a:t>des</a:t>
            </a:r>
            <a:r>
              <a:rPr sz="800" spc="-30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dirty="0">
                <a:solidFill>
                  <a:srgbClr val="E30513"/>
                </a:solidFill>
                <a:latin typeface="GothamRounded-Book"/>
                <a:cs typeface="GothamRounded-Book"/>
              </a:rPr>
              <a:t>10</a:t>
            </a:r>
            <a:r>
              <a:rPr sz="800" spc="-30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10" dirty="0">
                <a:solidFill>
                  <a:srgbClr val="E30513"/>
                </a:solidFill>
                <a:latin typeface="GothamRounded-Book"/>
                <a:cs typeface="GothamRounded-Book"/>
              </a:rPr>
              <a:t>dernières</a:t>
            </a:r>
            <a:r>
              <a:rPr sz="800" spc="-30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10" dirty="0">
                <a:solidFill>
                  <a:srgbClr val="E30513"/>
                </a:solidFill>
                <a:latin typeface="GothamRounded-Book"/>
                <a:cs typeface="GothamRounded-Book"/>
              </a:rPr>
              <a:t>années.</a:t>
            </a:r>
            <a:endParaRPr sz="800">
              <a:latin typeface="GothamRounded-Book"/>
              <a:cs typeface="GothamRounded-Book"/>
            </a:endParaRPr>
          </a:p>
        </p:txBody>
      </p:sp>
      <p:sp>
        <p:nvSpPr>
          <p:cNvPr id="338" name="object 338"/>
          <p:cNvSpPr txBox="1"/>
          <p:nvPr/>
        </p:nvSpPr>
        <p:spPr>
          <a:xfrm>
            <a:off x="3765285" y="192351"/>
            <a:ext cx="107314" cy="332740"/>
          </a:xfrm>
          <a:prstGeom prst="rect">
            <a:avLst/>
          </a:prstGeom>
        </p:spPr>
        <p:txBody>
          <a:bodyPr vert="vert270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550" dirty="0">
                <a:solidFill>
                  <a:srgbClr val="34484B"/>
                </a:solidFill>
                <a:latin typeface="Roboto"/>
                <a:cs typeface="Roboto"/>
              </a:rPr>
              <a:t>Juin </a:t>
            </a:r>
            <a:r>
              <a:rPr sz="550" spc="-20" dirty="0">
                <a:solidFill>
                  <a:srgbClr val="34484B"/>
                </a:solidFill>
                <a:latin typeface="Roboto"/>
                <a:cs typeface="Roboto"/>
              </a:rPr>
              <a:t>2022</a:t>
            </a:r>
            <a:endParaRPr sz="550">
              <a:latin typeface="Roboto"/>
              <a:cs typeface="Roboto"/>
            </a:endParaRPr>
          </a:p>
        </p:txBody>
      </p:sp>
      <p:pic>
        <p:nvPicPr>
          <p:cNvPr id="340" name="Image 339">
            <a:extLst>
              <a:ext uri="{FF2B5EF4-FFF2-40B4-BE49-F238E27FC236}">
                <a16:creationId xmlns:a16="http://schemas.microsoft.com/office/drawing/2014/main" id="{084AAE35-2D23-BD4B-9D66-B33717763787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905" y="4683300"/>
            <a:ext cx="1048412" cy="813836"/>
          </a:xfrm>
          <a:prstGeom prst="rect">
            <a:avLst/>
          </a:prstGeom>
        </p:spPr>
      </p:pic>
      <p:pic>
        <p:nvPicPr>
          <p:cNvPr id="341" name="Image 340">
            <a:extLst>
              <a:ext uri="{FF2B5EF4-FFF2-40B4-BE49-F238E27FC236}">
                <a16:creationId xmlns:a16="http://schemas.microsoft.com/office/drawing/2014/main" id="{9AF33FD7-D7CD-B749-BF04-60751BC598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1566" y="4985171"/>
            <a:ext cx="433984" cy="433984"/>
          </a:xfrm>
          <a:prstGeom prst="rect">
            <a:avLst/>
          </a:prstGeom>
        </p:spPr>
      </p:pic>
      <p:pic>
        <p:nvPicPr>
          <p:cNvPr id="342" name="Image 341">
            <a:extLst>
              <a:ext uri="{FF2B5EF4-FFF2-40B4-BE49-F238E27FC236}">
                <a16:creationId xmlns:a16="http://schemas.microsoft.com/office/drawing/2014/main" id="{96B91ED2-EFD7-4A49-A1CB-3305FEA88B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127" y="707401"/>
            <a:ext cx="358327" cy="381901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EB273AD8-7735-A545-9E2C-6E5EA40EA9D3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05" y="1310890"/>
            <a:ext cx="3832616" cy="3414512"/>
          </a:xfrm>
          <a:prstGeom prst="rect">
            <a:avLst/>
          </a:prstGeom>
        </p:spPr>
      </p:pic>
      <p:grpSp>
        <p:nvGrpSpPr>
          <p:cNvPr id="13" name="Groupe 12">
            <a:extLst>
              <a:ext uri="{FF2B5EF4-FFF2-40B4-BE49-F238E27FC236}">
                <a16:creationId xmlns:a16="http://schemas.microsoft.com/office/drawing/2014/main" id="{242319A1-76A8-9845-9C2B-B3222A1C3429}"/>
              </a:ext>
            </a:extLst>
          </p:cNvPr>
          <p:cNvGrpSpPr/>
          <p:nvPr/>
        </p:nvGrpSpPr>
        <p:grpSpPr>
          <a:xfrm>
            <a:off x="275325" y="1395164"/>
            <a:ext cx="244805" cy="244805"/>
            <a:chOff x="959671" y="2044762"/>
            <a:chExt cx="244805" cy="244805"/>
          </a:xfrm>
        </p:grpSpPr>
        <p:sp>
          <p:nvSpPr>
            <p:cNvPr id="14" name="Ellipse 13">
              <a:extLst>
                <a:ext uri="{FF2B5EF4-FFF2-40B4-BE49-F238E27FC236}">
                  <a16:creationId xmlns:a16="http://schemas.microsoft.com/office/drawing/2014/main" id="{6A8EBEA8-D53D-CA4C-A28F-EFEFF80C0AB3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object 19">
              <a:extLst>
                <a:ext uri="{FF2B5EF4-FFF2-40B4-BE49-F238E27FC236}">
                  <a16:creationId xmlns:a16="http://schemas.microsoft.com/office/drawing/2014/main" id="{2A008048-A606-6B4F-A4C0-7AE56F72DA8C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89323B5F-7EB6-FA4C-91CB-BF4E35BE5A86}"/>
              </a:ext>
            </a:extLst>
          </p:cNvPr>
          <p:cNvGrpSpPr/>
          <p:nvPr/>
        </p:nvGrpSpPr>
        <p:grpSpPr>
          <a:xfrm>
            <a:off x="916168" y="1861818"/>
            <a:ext cx="244805" cy="244805"/>
            <a:chOff x="959671" y="2044762"/>
            <a:chExt cx="244805" cy="244805"/>
          </a:xfrm>
        </p:grpSpPr>
        <p:sp>
          <p:nvSpPr>
            <p:cNvPr id="17" name="Ellipse 16">
              <a:extLst>
                <a:ext uri="{FF2B5EF4-FFF2-40B4-BE49-F238E27FC236}">
                  <a16:creationId xmlns:a16="http://schemas.microsoft.com/office/drawing/2014/main" id="{82FB88F2-03CF-564D-BAD9-DE83BDCBE1B1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object 19">
              <a:extLst>
                <a:ext uri="{FF2B5EF4-FFF2-40B4-BE49-F238E27FC236}">
                  <a16:creationId xmlns:a16="http://schemas.microsoft.com/office/drawing/2014/main" id="{A706870A-4ABE-4F4E-988A-57D46578AF82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31E7A7CE-096A-D44E-B8C7-2CE2BADE9630}"/>
              </a:ext>
            </a:extLst>
          </p:cNvPr>
          <p:cNvGrpSpPr/>
          <p:nvPr/>
        </p:nvGrpSpPr>
        <p:grpSpPr>
          <a:xfrm>
            <a:off x="1398420" y="1717769"/>
            <a:ext cx="244805" cy="244805"/>
            <a:chOff x="959671" y="2044762"/>
            <a:chExt cx="244805" cy="244805"/>
          </a:xfrm>
        </p:grpSpPr>
        <p:sp>
          <p:nvSpPr>
            <p:cNvPr id="20" name="Ellipse 19">
              <a:extLst>
                <a:ext uri="{FF2B5EF4-FFF2-40B4-BE49-F238E27FC236}">
                  <a16:creationId xmlns:a16="http://schemas.microsoft.com/office/drawing/2014/main" id="{F0C7F2D4-5900-6E49-AEC2-67D8765A11A9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object 19">
              <a:extLst>
                <a:ext uri="{FF2B5EF4-FFF2-40B4-BE49-F238E27FC236}">
                  <a16:creationId xmlns:a16="http://schemas.microsoft.com/office/drawing/2014/main" id="{465AEED0-73EE-C542-B0D3-6AF0F62A821F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2" name="Groupe 21">
            <a:extLst>
              <a:ext uri="{FF2B5EF4-FFF2-40B4-BE49-F238E27FC236}">
                <a16:creationId xmlns:a16="http://schemas.microsoft.com/office/drawing/2014/main" id="{7034B1D6-CCFD-714A-9C6B-D1FA88F068B6}"/>
              </a:ext>
            </a:extLst>
          </p:cNvPr>
          <p:cNvGrpSpPr/>
          <p:nvPr/>
        </p:nvGrpSpPr>
        <p:grpSpPr>
          <a:xfrm>
            <a:off x="1955829" y="1598771"/>
            <a:ext cx="244805" cy="244805"/>
            <a:chOff x="959671" y="2044762"/>
            <a:chExt cx="244805" cy="244805"/>
          </a:xfrm>
        </p:grpSpPr>
        <p:sp>
          <p:nvSpPr>
            <p:cNvPr id="23" name="Ellipse 22">
              <a:extLst>
                <a:ext uri="{FF2B5EF4-FFF2-40B4-BE49-F238E27FC236}">
                  <a16:creationId xmlns:a16="http://schemas.microsoft.com/office/drawing/2014/main" id="{2DBF8D80-C9D9-F04A-B508-A9C2A2DB6AA9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object 19">
              <a:extLst>
                <a:ext uri="{FF2B5EF4-FFF2-40B4-BE49-F238E27FC236}">
                  <a16:creationId xmlns:a16="http://schemas.microsoft.com/office/drawing/2014/main" id="{1C9FB3A7-9F50-414E-BCE1-328ABC655CE4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5" name="Groupe 24">
            <a:extLst>
              <a:ext uri="{FF2B5EF4-FFF2-40B4-BE49-F238E27FC236}">
                <a16:creationId xmlns:a16="http://schemas.microsoft.com/office/drawing/2014/main" id="{8BCFC997-1349-F748-AFD4-3ABBCDE12E58}"/>
              </a:ext>
            </a:extLst>
          </p:cNvPr>
          <p:cNvGrpSpPr/>
          <p:nvPr/>
        </p:nvGrpSpPr>
        <p:grpSpPr>
          <a:xfrm>
            <a:off x="3358744" y="1611297"/>
            <a:ext cx="244805" cy="244805"/>
            <a:chOff x="959671" y="2044762"/>
            <a:chExt cx="244805" cy="244805"/>
          </a:xfrm>
        </p:grpSpPr>
        <p:sp>
          <p:nvSpPr>
            <p:cNvPr id="26" name="Ellipse 25">
              <a:extLst>
                <a:ext uri="{FF2B5EF4-FFF2-40B4-BE49-F238E27FC236}">
                  <a16:creationId xmlns:a16="http://schemas.microsoft.com/office/drawing/2014/main" id="{E98FA4E7-30F2-B248-9EF2-C8D61A98A2D6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object 19">
              <a:extLst>
                <a:ext uri="{FF2B5EF4-FFF2-40B4-BE49-F238E27FC236}">
                  <a16:creationId xmlns:a16="http://schemas.microsoft.com/office/drawing/2014/main" id="{E0298B04-C9EE-D64B-A785-73A07FEEC930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8" name="Groupe 27">
            <a:extLst>
              <a:ext uri="{FF2B5EF4-FFF2-40B4-BE49-F238E27FC236}">
                <a16:creationId xmlns:a16="http://schemas.microsoft.com/office/drawing/2014/main" id="{8CA15697-A119-DC48-BF58-BF60B8BB4201}"/>
              </a:ext>
            </a:extLst>
          </p:cNvPr>
          <p:cNvGrpSpPr/>
          <p:nvPr/>
        </p:nvGrpSpPr>
        <p:grpSpPr>
          <a:xfrm>
            <a:off x="3484004" y="2149916"/>
            <a:ext cx="244805" cy="244805"/>
            <a:chOff x="959671" y="2044762"/>
            <a:chExt cx="244805" cy="244805"/>
          </a:xfrm>
        </p:grpSpPr>
        <p:sp>
          <p:nvSpPr>
            <p:cNvPr id="29" name="Ellipse 28">
              <a:extLst>
                <a:ext uri="{FF2B5EF4-FFF2-40B4-BE49-F238E27FC236}">
                  <a16:creationId xmlns:a16="http://schemas.microsoft.com/office/drawing/2014/main" id="{FE097879-589F-F245-BA38-A9A8EF7C5F4E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object 19">
              <a:extLst>
                <a:ext uri="{FF2B5EF4-FFF2-40B4-BE49-F238E27FC236}">
                  <a16:creationId xmlns:a16="http://schemas.microsoft.com/office/drawing/2014/main" id="{0DA12D1B-E11E-6E44-8ECD-3791CC3FD9CC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1" name="Groupe 30">
            <a:extLst>
              <a:ext uri="{FF2B5EF4-FFF2-40B4-BE49-F238E27FC236}">
                <a16:creationId xmlns:a16="http://schemas.microsoft.com/office/drawing/2014/main" id="{9E55E731-0FFB-CF4A-9151-35783DB31562}"/>
              </a:ext>
            </a:extLst>
          </p:cNvPr>
          <p:cNvGrpSpPr/>
          <p:nvPr/>
        </p:nvGrpSpPr>
        <p:grpSpPr>
          <a:xfrm>
            <a:off x="2870229" y="3126947"/>
            <a:ext cx="274523" cy="244805"/>
            <a:chOff x="959671" y="2044762"/>
            <a:chExt cx="274523" cy="244805"/>
          </a:xfrm>
        </p:grpSpPr>
        <p:sp>
          <p:nvSpPr>
            <p:cNvPr id="32" name="Ellipse 31">
              <a:extLst>
                <a:ext uri="{FF2B5EF4-FFF2-40B4-BE49-F238E27FC236}">
                  <a16:creationId xmlns:a16="http://schemas.microsoft.com/office/drawing/2014/main" id="{3FAAB47C-5445-1649-910A-911691E46B48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object 19">
              <a:extLst>
                <a:ext uri="{FF2B5EF4-FFF2-40B4-BE49-F238E27FC236}">
                  <a16:creationId xmlns:a16="http://schemas.microsoft.com/office/drawing/2014/main" id="{0AA9F4A5-2616-E247-B313-968B0F4F711D}"/>
                </a:ext>
              </a:extLst>
            </p:cNvPr>
            <p:cNvSpPr txBox="1"/>
            <p:nvPr/>
          </p:nvSpPr>
          <p:spPr>
            <a:xfrm>
              <a:off x="978272" y="2059188"/>
              <a:ext cx="255922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4" name="Groupe 33">
            <a:extLst>
              <a:ext uri="{FF2B5EF4-FFF2-40B4-BE49-F238E27FC236}">
                <a16:creationId xmlns:a16="http://schemas.microsoft.com/office/drawing/2014/main" id="{25BDCBFD-2301-DA49-946F-71D19D6AAED8}"/>
              </a:ext>
            </a:extLst>
          </p:cNvPr>
          <p:cNvGrpSpPr/>
          <p:nvPr/>
        </p:nvGrpSpPr>
        <p:grpSpPr>
          <a:xfrm>
            <a:off x="1436106" y="3030856"/>
            <a:ext cx="244805" cy="244805"/>
            <a:chOff x="959671" y="2044762"/>
            <a:chExt cx="244805" cy="244805"/>
          </a:xfrm>
        </p:grpSpPr>
        <p:sp>
          <p:nvSpPr>
            <p:cNvPr id="35" name="Ellipse 34">
              <a:extLst>
                <a:ext uri="{FF2B5EF4-FFF2-40B4-BE49-F238E27FC236}">
                  <a16:creationId xmlns:a16="http://schemas.microsoft.com/office/drawing/2014/main" id="{69471FBC-7620-4F46-8E49-5B91214156DE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object 19">
              <a:extLst>
                <a:ext uri="{FF2B5EF4-FFF2-40B4-BE49-F238E27FC236}">
                  <a16:creationId xmlns:a16="http://schemas.microsoft.com/office/drawing/2014/main" id="{231F18BE-897B-3E42-BD5F-C609CE156393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7" name="Groupe 36">
            <a:extLst>
              <a:ext uri="{FF2B5EF4-FFF2-40B4-BE49-F238E27FC236}">
                <a16:creationId xmlns:a16="http://schemas.microsoft.com/office/drawing/2014/main" id="{6B03B6D4-96AB-2244-B28F-F7DDEAA64511}"/>
              </a:ext>
            </a:extLst>
          </p:cNvPr>
          <p:cNvGrpSpPr/>
          <p:nvPr/>
        </p:nvGrpSpPr>
        <p:grpSpPr>
          <a:xfrm>
            <a:off x="1035501" y="2731034"/>
            <a:ext cx="244805" cy="244805"/>
            <a:chOff x="959671" y="2044762"/>
            <a:chExt cx="244805" cy="244805"/>
          </a:xfrm>
        </p:grpSpPr>
        <p:sp>
          <p:nvSpPr>
            <p:cNvPr id="38" name="Ellipse 37">
              <a:extLst>
                <a:ext uri="{FF2B5EF4-FFF2-40B4-BE49-F238E27FC236}">
                  <a16:creationId xmlns:a16="http://schemas.microsoft.com/office/drawing/2014/main" id="{E2D8DBE1-EB7B-0342-9DA7-36296B220DE3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object 19">
              <a:extLst>
                <a:ext uri="{FF2B5EF4-FFF2-40B4-BE49-F238E27FC236}">
                  <a16:creationId xmlns:a16="http://schemas.microsoft.com/office/drawing/2014/main" id="{D405FA1C-5740-3445-BE8D-3BD08F70265B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0" name="Groupe 39">
            <a:extLst>
              <a:ext uri="{FF2B5EF4-FFF2-40B4-BE49-F238E27FC236}">
                <a16:creationId xmlns:a16="http://schemas.microsoft.com/office/drawing/2014/main" id="{392B39D9-6500-004C-BCC6-8DA6AA1AE3B7}"/>
              </a:ext>
            </a:extLst>
          </p:cNvPr>
          <p:cNvGrpSpPr/>
          <p:nvPr/>
        </p:nvGrpSpPr>
        <p:grpSpPr>
          <a:xfrm>
            <a:off x="470017" y="3398786"/>
            <a:ext cx="244805" cy="244805"/>
            <a:chOff x="959671" y="2044762"/>
            <a:chExt cx="244805" cy="244805"/>
          </a:xfrm>
        </p:grpSpPr>
        <p:sp>
          <p:nvSpPr>
            <p:cNvPr id="41" name="Ellipse 40">
              <a:extLst>
                <a:ext uri="{FF2B5EF4-FFF2-40B4-BE49-F238E27FC236}">
                  <a16:creationId xmlns:a16="http://schemas.microsoft.com/office/drawing/2014/main" id="{6D3747FB-16B5-5E43-B17A-FC35980C911F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object 19">
              <a:extLst>
                <a:ext uri="{FF2B5EF4-FFF2-40B4-BE49-F238E27FC236}">
                  <a16:creationId xmlns:a16="http://schemas.microsoft.com/office/drawing/2014/main" id="{637DA40B-96FF-1644-856B-54F1A1DE26BB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3" name="Groupe 42">
            <a:extLst>
              <a:ext uri="{FF2B5EF4-FFF2-40B4-BE49-F238E27FC236}">
                <a16:creationId xmlns:a16="http://schemas.microsoft.com/office/drawing/2014/main" id="{27145E54-758F-CF49-A1A7-16E6E3A19330}"/>
              </a:ext>
            </a:extLst>
          </p:cNvPr>
          <p:cNvGrpSpPr/>
          <p:nvPr/>
        </p:nvGrpSpPr>
        <p:grpSpPr>
          <a:xfrm>
            <a:off x="193290" y="4114665"/>
            <a:ext cx="244805" cy="244805"/>
            <a:chOff x="959671" y="2044762"/>
            <a:chExt cx="244805" cy="244805"/>
          </a:xfrm>
        </p:grpSpPr>
        <p:sp>
          <p:nvSpPr>
            <p:cNvPr id="44" name="Ellipse 43">
              <a:extLst>
                <a:ext uri="{FF2B5EF4-FFF2-40B4-BE49-F238E27FC236}">
                  <a16:creationId xmlns:a16="http://schemas.microsoft.com/office/drawing/2014/main" id="{28CBC138-B8C5-B846-A146-CF41F224DA75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object 19">
              <a:extLst>
                <a:ext uri="{FF2B5EF4-FFF2-40B4-BE49-F238E27FC236}">
                  <a16:creationId xmlns:a16="http://schemas.microsoft.com/office/drawing/2014/main" id="{7660E76E-31F6-144A-980B-1D27F8A240D2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6" name="Groupe 45">
            <a:extLst>
              <a:ext uri="{FF2B5EF4-FFF2-40B4-BE49-F238E27FC236}">
                <a16:creationId xmlns:a16="http://schemas.microsoft.com/office/drawing/2014/main" id="{4AC8F313-1FB1-4A4F-B0C4-7BCE2697AA07}"/>
              </a:ext>
            </a:extLst>
          </p:cNvPr>
          <p:cNvGrpSpPr/>
          <p:nvPr/>
        </p:nvGrpSpPr>
        <p:grpSpPr>
          <a:xfrm>
            <a:off x="969327" y="4385375"/>
            <a:ext cx="244805" cy="244805"/>
            <a:chOff x="959671" y="2044762"/>
            <a:chExt cx="244805" cy="244805"/>
          </a:xfrm>
        </p:grpSpPr>
        <p:sp>
          <p:nvSpPr>
            <p:cNvPr id="47" name="Ellipse 46">
              <a:extLst>
                <a:ext uri="{FF2B5EF4-FFF2-40B4-BE49-F238E27FC236}">
                  <a16:creationId xmlns:a16="http://schemas.microsoft.com/office/drawing/2014/main" id="{3B96160A-FBC1-424B-80D2-4D6A1DF281E3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object 19">
              <a:extLst>
                <a:ext uri="{FF2B5EF4-FFF2-40B4-BE49-F238E27FC236}">
                  <a16:creationId xmlns:a16="http://schemas.microsoft.com/office/drawing/2014/main" id="{A77D5592-9F65-8D4B-8DF6-AB44DE6E12DC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9" name="Groupe 48">
            <a:extLst>
              <a:ext uri="{FF2B5EF4-FFF2-40B4-BE49-F238E27FC236}">
                <a16:creationId xmlns:a16="http://schemas.microsoft.com/office/drawing/2014/main" id="{C325EECA-5F27-EC42-8F02-A609D72ACC1D}"/>
              </a:ext>
            </a:extLst>
          </p:cNvPr>
          <p:cNvGrpSpPr/>
          <p:nvPr/>
        </p:nvGrpSpPr>
        <p:grpSpPr>
          <a:xfrm>
            <a:off x="1492701" y="4343265"/>
            <a:ext cx="244805" cy="244805"/>
            <a:chOff x="959671" y="2044762"/>
            <a:chExt cx="244805" cy="244805"/>
          </a:xfrm>
        </p:grpSpPr>
        <p:sp>
          <p:nvSpPr>
            <p:cNvPr id="50" name="Ellipse 49">
              <a:extLst>
                <a:ext uri="{FF2B5EF4-FFF2-40B4-BE49-F238E27FC236}">
                  <a16:creationId xmlns:a16="http://schemas.microsoft.com/office/drawing/2014/main" id="{D83904F9-8D1A-4B4B-8CD8-E2C8664260D6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object 19">
              <a:extLst>
                <a:ext uri="{FF2B5EF4-FFF2-40B4-BE49-F238E27FC236}">
                  <a16:creationId xmlns:a16="http://schemas.microsoft.com/office/drawing/2014/main" id="{0C8D49C7-3928-A647-BAF2-BE4BBCD71C51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2" name="Groupe 51">
            <a:extLst>
              <a:ext uri="{FF2B5EF4-FFF2-40B4-BE49-F238E27FC236}">
                <a16:creationId xmlns:a16="http://schemas.microsoft.com/office/drawing/2014/main" id="{EE2A97BF-FCBD-E440-B428-FD9204C8CB0B}"/>
              </a:ext>
            </a:extLst>
          </p:cNvPr>
          <p:cNvGrpSpPr/>
          <p:nvPr/>
        </p:nvGrpSpPr>
        <p:grpSpPr>
          <a:xfrm>
            <a:off x="2605622" y="4102633"/>
            <a:ext cx="244805" cy="244805"/>
            <a:chOff x="959671" y="2044762"/>
            <a:chExt cx="244805" cy="244805"/>
          </a:xfrm>
        </p:grpSpPr>
        <p:sp>
          <p:nvSpPr>
            <p:cNvPr id="53" name="Ellipse 52">
              <a:extLst>
                <a:ext uri="{FF2B5EF4-FFF2-40B4-BE49-F238E27FC236}">
                  <a16:creationId xmlns:a16="http://schemas.microsoft.com/office/drawing/2014/main" id="{5DBD11B6-DF84-D94F-98CF-80A01F347B10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" name="object 19">
              <a:extLst>
                <a:ext uri="{FF2B5EF4-FFF2-40B4-BE49-F238E27FC236}">
                  <a16:creationId xmlns:a16="http://schemas.microsoft.com/office/drawing/2014/main" id="{71E22EBC-D2EF-1547-9E29-F77C682E486F}"/>
                </a:ext>
              </a:extLst>
            </p:cNvPr>
            <p:cNvSpPr txBox="1"/>
            <p:nvPr/>
          </p:nvSpPr>
          <p:spPr>
            <a:xfrm>
              <a:off x="985357" y="2057036"/>
              <a:ext cx="21911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11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5" name="Groupe 54">
            <a:extLst>
              <a:ext uri="{FF2B5EF4-FFF2-40B4-BE49-F238E27FC236}">
                <a16:creationId xmlns:a16="http://schemas.microsoft.com/office/drawing/2014/main" id="{47904B61-2FC0-8A47-9D7B-A357B25C2B76}"/>
              </a:ext>
            </a:extLst>
          </p:cNvPr>
          <p:cNvGrpSpPr/>
          <p:nvPr/>
        </p:nvGrpSpPr>
        <p:grpSpPr>
          <a:xfrm>
            <a:off x="3532054" y="4114665"/>
            <a:ext cx="244805" cy="244805"/>
            <a:chOff x="959671" y="2044762"/>
            <a:chExt cx="244805" cy="244805"/>
          </a:xfrm>
        </p:grpSpPr>
        <p:sp>
          <p:nvSpPr>
            <p:cNvPr id="56" name="Ellipse 55">
              <a:extLst>
                <a:ext uri="{FF2B5EF4-FFF2-40B4-BE49-F238E27FC236}">
                  <a16:creationId xmlns:a16="http://schemas.microsoft.com/office/drawing/2014/main" id="{BFB01EE4-0571-CC47-A4B7-A1DEDC351CAF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object 19">
              <a:extLst>
                <a:ext uri="{FF2B5EF4-FFF2-40B4-BE49-F238E27FC236}">
                  <a16:creationId xmlns:a16="http://schemas.microsoft.com/office/drawing/2014/main" id="{94A45991-DDA5-FD4E-A04F-1D5CF4A7B51B}"/>
                </a:ext>
              </a:extLst>
            </p:cNvPr>
            <p:cNvSpPr txBox="1"/>
            <p:nvPr/>
          </p:nvSpPr>
          <p:spPr>
            <a:xfrm>
              <a:off x="1031166" y="2057036"/>
              <a:ext cx="173310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8627" y="921705"/>
            <a:ext cx="3455670" cy="0"/>
          </a:xfrm>
          <a:custGeom>
            <a:avLst/>
            <a:gdLst/>
            <a:ahLst/>
            <a:cxnLst/>
            <a:rect l="l" t="t" r="r" b="b"/>
            <a:pathLst>
              <a:path w="3455670">
                <a:moveTo>
                  <a:pt x="0" y="0"/>
                </a:moveTo>
                <a:lnTo>
                  <a:pt x="3455174" y="0"/>
                </a:lnTo>
              </a:path>
            </a:pathLst>
          </a:custGeom>
          <a:ln w="6350">
            <a:solidFill>
              <a:srgbClr val="34484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3099" y="208137"/>
            <a:ext cx="202374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Travaux</a:t>
            </a:r>
            <a:r>
              <a:rPr spc="-5" dirty="0"/>
              <a:t> </a:t>
            </a:r>
            <a:r>
              <a:rPr dirty="0"/>
              <a:t>en</a:t>
            </a:r>
            <a:r>
              <a:rPr spc="-5" dirty="0"/>
              <a:t> </a:t>
            </a:r>
            <a:r>
              <a:rPr spc="-10" dirty="0"/>
              <a:t>hauteur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75927" y="478407"/>
            <a:ext cx="3487420" cy="364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61795" algn="l"/>
                <a:tab pos="1811655" algn="l"/>
                <a:tab pos="2722880" algn="l"/>
              </a:tabLst>
            </a:pP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Lieu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CFD0D2"/>
                  </a:solidFill>
                </a:uFill>
                <a:latin typeface="Roboto-Medium"/>
                <a:cs typeface="Roboto-Medium"/>
              </a:rPr>
              <a:t>	</a:t>
            </a: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	Date</a:t>
            </a:r>
            <a:r>
              <a:rPr sz="850" spc="310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DADAD9"/>
                  </a:solidFill>
                </a:uFill>
                <a:latin typeface="Roboto-Medium"/>
                <a:cs typeface="Roboto-Medium"/>
              </a:rPr>
              <a:t>	</a:t>
            </a:r>
            <a:endParaRPr sz="850">
              <a:latin typeface="Roboto-Medium"/>
              <a:cs typeface="Roboto-Medium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  <a:tabLst>
                <a:tab pos="2105660" algn="l"/>
                <a:tab pos="3474085" algn="l"/>
              </a:tabLst>
            </a:pP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Entreprise observée</a:t>
            </a:r>
            <a:r>
              <a:rPr sz="850" spc="135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DADAD9"/>
                  </a:solidFill>
                </a:uFill>
                <a:latin typeface="Roboto-Medium"/>
                <a:cs typeface="Roboto-Medium"/>
              </a:rPr>
              <a:t>	</a:t>
            </a:r>
            <a:r>
              <a:rPr sz="850" spc="500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N° permis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DADAD9"/>
                  </a:solidFill>
                </a:uFill>
                <a:latin typeface="Roboto-Medium"/>
                <a:cs typeface="Roboto-Medium"/>
              </a:rPr>
              <a:t>	</a:t>
            </a:r>
            <a:endParaRPr sz="850">
              <a:latin typeface="Roboto-Medium"/>
              <a:cs typeface="Roboto-Medium"/>
            </a:endParaRPr>
          </a:p>
        </p:txBody>
      </p:sp>
      <p:sp>
        <p:nvSpPr>
          <p:cNvPr id="5" name="object 5"/>
          <p:cNvSpPr txBox="1"/>
          <p:nvPr/>
        </p:nvSpPr>
        <p:spPr>
          <a:xfrm rot="19920000">
            <a:off x="285461" y="1026697"/>
            <a:ext cx="201631" cy="88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00"/>
              </a:lnSpc>
            </a:pPr>
            <a:r>
              <a:rPr sz="700" spc="-25" dirty="0">
                <a:solidFill>
                  <a:srgbClr val="E30513"/>
                </a:solidFill>
                <a:latin typeface="Gotham Rounded"/>
                <a:cs typeface="Gotham Rounded"/>
              </a:rPr>
              <a:t>OUI</a:t>
            </a:r>
            <a:endParaRPr sz="700">
              <a:latin typeface="Gotham Rounded"/>
              <a:cs typeface="Gotham Rounded"/>
            </a:endParaRPr>
          </a:p>
        </p:txBody>
      </p:sp>
      <p:sp>
        <p:nvSpPr>
          <p:cNvPr id="6" name="object 6"/>
          <p:cNvSpPr txBox="1"/>
          <p:nvPr/>
        </p:nvSpPr>
        <p:spPr>
          <a:xfrm rot="19920000">
            <a:off x="559525" y="1016510"/>
            <a:ext cx="241140" cy="88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00"/>
              </a:lnSpc>
            </a:pPr>
            <a:r>
              <a:rPr sz="700" spc="-25" dirty="0">
                <a:solidFill>
                  <a:srgbClr val="E30513"/>
                </a:solidFill>
                <a:latin typeface="Gotham Rounded"/>
                <a:cs typeface="Gotham Rounded"/>
              </a:rPr>
              <a:t>NON</a:t>
            </a:r>
            <a:endParaRPr sz="700">
              <a:latin typeface="Gotham Rounded"/>
              <a:cs typeface="Gotham Rounded"/>
            </a:endParaRPr>
          </a:p>
        </p:txBody>
      </p:sp>
      <p:sp>
        <p:nvSpPr>
          <p:cNvPr id="7" name="object 7"/>
          <p:cNvSpPr txBox="1"/>
          <p:nvPr/>
        </p:nvSpPr>
        <p:spPr>
          <a:xfrm rot="19920000">
            <a:off x="846232" y="1028692"/>
            <a:ext cx="194256" cy="88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00"/>
              </a:lnSpc>
            </a:pPr>
            <a:r>
              <a:rPr sz="700" spc="-60" dirty="0">
                <a:solidFill>
                  <a:srgbClr val="E30513"/>
                </a:solidFill>
                <a:latin typeface="Gotham Rounded"/>
                <a:cs typeface="Gotham Rounded"/>
              </a:rPr>
              <a:t>N/A</a:t>
            </a:r>
            <a:endParaRPr sz="700">
              <a:latin typeface="Gotham Rounded"/>
              <a:cs typeface="Gotham Rounded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76805" y="4882039"/>
            <a:ext cx="3650615" cy="188595"/>
          </a:xfrm>
          <a:custGeom>
            <a:avLst/>
            <a:gdLst/>
            <a:ahLst/>
            <a:cxnLst/>
            <a:rect l="l" t="t" r="r" b="b"/>
            <a:pathLst>
              <a:path w="3650615" h="188595">
                <a:moveTo>
                  <a:pt x="94056" y="0"/>
                </a:moveTo>
                <a:lnTo>
                  <a:pt x="57446" y="7391"/>
                </a:lnTo>
                <a:lnTo>
                  <a:pt x="27549" y="27549"/>
                </a:lnTo>
                <a:lnTo>
                  <a:pt x="7391" y="57446"/>
                </a:lnTo>
                <a:lnTo>
                  <a:pt x="0" y="94056"/>
                </a:lnTo>
                <a:lnTo>
                  <a:pt x="7391" y="130673"/>
                </a:lnTo>
                <a:lnTo>
                  <a:pt x="27549" y="160574"/>
                </a:lnTo>
                <a:lnTo>
                  <a:pt x="57446" y="180733"/>
                </a:lnTo>
                <a:lnTo>
                  <a:pt x="94056" y="188125"/>
                </a:lnTo>
                <a:lnTo>
                  <a:pt x="3556330" y="188125"/>
                </a:lnTo>
                <a:lnTo>
                  <a:pt x="3592947" y="180733"/>
                </a:lnTo>
                <a:lnTo>
                  <a:pt x="3622848" y="160574"/>
                </a:lnTo>
                <a:lnTo>
                  <a:pt x="3643007" y="130673"/>
                </a:lnTo>
                <a:lnTo>
                  <a:pt x="3650399" y="94056"/>
                </a:lnTo>
                <a:lnTo>
                  <a:pt x="3643007" y="57446"/>
                </a:lnTo>
                <a:lnTo>
                  <a:pt x="3622848" y="27549"/>
                </a:lnTo>
                <a:lnTo>
                  <a:pt x="3592947" y="7391"/>
                </a:lnTo>
                <a:lnTo>
                  <a:pt x="3556330" y="0"/>
                </a:lnTo>
                <a:lnTo>
                  <a:pt x="94056" y="0"/>
                </a:lnTo>
                <a:close/>
              </a:path>
            </a:pathLst>
          </a:custGeom>
          <a:ln w="6350">
            <a:solidFill>
              <a:srgbClr val="34484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75927" y="5340548"/>
            <a:ext cx="1667510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54175" algn="l"/>
              </a:tabLst>
            </a:pP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Nom</a:t>
            </a:r>
            <a:r>
              <a:rPr sz="850" spc="240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CFD0D2"/>
                  </a:solidFill>
                </a:uFill>
                <a:latin typeface="Roboto-Medium"/>
                <a:cs typeface="Roboto-Medium"/>
              </a:rPr>
              <a:t>	</a:t>
            </a:r>
            <a:endParaRPr sz="850">
              <a:latin typeface="Roboto-Medium"/>
              <a:cs typeface="Roboto-Medium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75927" y="4901742"/>
            <a:ext cx="34810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145">
              <a:lnSpc>
                <a:spcPct val="100000"/>
              </a:lnSpc>
              <a:spcBef>
                <a:spcPts val="100"/>
              </a:spcBef>
              <a:tabLst>
                <a:tab pos="2583180" algn="l"/>
                <a:tab pos="3121660" algn="l"/>
                <a:tab pos="3357879" algn="l"/>
              </a:tabLst>
            </a:pP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Taux de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conformité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(Nb OUI/points applicables)</a:t>
            </a:r>
            <a:r>
              <a:rPr sz="800" spc="-9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50" dirty="0">
                <a:solidFill>
                  <a:srgbClr val="34484B"/>
                </a:solidFill>
                <a:latin typeface="Roboto"/>
                <a:cs typeface="Roboto"/>
              </a:rPr>
              <a:t>: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	</a:t>
            </a:r>
            <a:r>
              <a:rPr sz="800" spc="-50" dirty="0">
                <a:solidFill>
                  <a:srgbClr val="34484B"/>
                </a:solidFill>
                <a:latin typeface="Roboto"/>
                <a:cs typeface="Roboto"/>
              </a:rPr>
              <a:t>/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	</a:t>
            </a:r>
            <a:r>
              <a:rPr sz="800" spc="-50" dirty="0">
                <a:solidFill>
                  <a:srgbClr val="34484B"/>
                </a:solidFill>
                <a:latin typeface="Roboto"/>
                <a:cs typeface="Roboto"/>
              </a:rPr>
              <a:t>(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	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%)</a:t>
            </a:r>
            <a:endParaRPr sz="800">
              <a:latin typeface="Roboto"/>
              <a:cs typeface="Roboto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70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  <a:tabLst>
                <a:tab pos="3401695" algn="l"/>
              </a:tabLst>
            </a:pP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Commentaires</a:t>
            </a:r>
            <a:r>
              <a:rPr sz="850" spc="120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DADAD9"/>
                  </a:solidFill>
                </a:uFill>
                <a:latin typeface="Roboto-Medium"/>
                <a:cs typeface="Roboto-Medium"/>
              </a:rPr>
              <a:t>	</a:t>
            </a:r>
            <a:endParaRPr sz="850">
              <a:latin typeface="Roboto-Medium"/>
              <a:cs typeface="Roboto-Medium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081067" y="5276317"/>
            <a:ext cx="1609725" cy="4133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9600"/>
              </a:lnSpc>
              <a:spcBef>
                <a:spcPts val="100"/>
              </a:spcBef>
              <a:tabLst>
                <a:tab pos="1596390" algn="l"/>
              </a:tabLst>
            </a:pP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Entreprise</a:t>
            </a:r>
            <a:r>
              <a:rPr sz="850" spc="225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DADAD9"/>
                  </a:solidFill>
                </a:uFill>
                <a:latin typeface="Roboto-Medium"/>
                <a:cs typeface="Roboto-Medium"/>
              </a:rPr>
              <a:t>	</a:t>
            </a: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 Signature</a:t>
            </a:r>
            <a:r>
              <a:rPr sz="850" spc="250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CFD0D2"/>
                  </a:solidFill>
                </a:uFill>
                <a:latin typeface="Roboto-Medium"/>
                <a:cs typeface="Roboto-Medium"/>
              </a:rPr>
              <a:t>	</a:t>
            </a:r>
            <a:endParaRPr sz="850">
              <a:latin typeface="Roboto-Medium"/>
              <a:cs typeface="Roboto-Medium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176803" y="1198568"/>
            <a:ext cx="3650615" cy="415925"/>
            <a:chOff x="176803" y="1198568"/>
            <a:chExt cx="3650615" cy="415925"/>
          </a:xfrm>
        </p:grpSpPr>
        <p:sp>
          <p:nvSpPr>
            <p:cNvPr id="13" name="object 13"/>
            <p:cNvSpPr/>
            <p:nvPr/>
          </p:nvSpPr>
          <p:spPr>
            <a:xfrm>
              <a:off x="176803" y="1198568"/>
              <a:ext cx="3650615" cy="215900"/>
            </a:xfrm>
            <a:custGeom>
              <a:avLst/>
              <a:gdLst/>
              <a:ahLst/>
              <a:cxnLst/>
              <a:rect l="l" t="t" r="r" b="b"/>
              <a:pathLst>
                <a:path w="3650615" h="215900">
                  <a:moveTo>
                    <a:pt x="3542690" y="0"/>
                  </a:moveTo>
                  <a:lnTo>
                    <a:pt x="107708" y="0"/>
                  </a:lnTo>
                  <a:lnTo>
                    <a:pt x="65783" y="8464"/>
                  </a:lnTo>
                  <a:lnTo>
                    <a:pt x="31546" y="31546"/>
                  </a:lnTo>
                  <a:lnTo>
                    <a:pt x="8464" y="65783"/>
                  </a:lnTo>
                  <a:lnTo>
                    <a:pt x="0" y="107708"/>
                  </a:lnTo>
                  <a:lnTo>
                    <a:pt x="8464" y="149636"/>
                  </a:lnTo>
                  <a:lnTo>
                    <a:pt x="31546" y="183876"/>
                  </a:lnTo>
                  <a:lnTo>
                    <a:pt x="65783" y="206963"/>
                  </a:lnTo>
                  <a:lnTo>
                    <a:pt x="107708" y="215430"/>
                  </a:lnTo>
                  <a:lnTo>
                    <a:pt x="3542690" y="215430"/>
                  </a:lnTo>
                  <a:lnTo>
                    <a:pt x="3584615" y="206963"/>
                  </a:lnTo>
                  <a:lnTo>
                    <a:pt x="3618852" y="183876"/>
                  </a:lnTo>
                  <a:lnTo>
                    <a:pt x="3641934" y="149636"/>
                  </a:lnTo>
                  <a:lnTo>
                    <a:pt x="3650399" y="107708"/>
                  </a:lnTo>
                  <a:lnTo>
                    <a:pt x="3641934" y="65783"/>
                  </a:lnTo>
                  <a:lnTo>
                    <a:pt x="3618852" y="31546"/>
                  </a:lnTo>
                  <a:lnTo>
                    <a:pt x="3584615" y="8464"/>
                  </a:lnTo>
                  <a:lnTo>
                    <a:pt x="3542690" y="0"/>
                  </a:lnTo>
                  <a:close/>
                </a:path>
              </a:pathLst>
            </a:custGeom>
            <a:solidFill>
              <a:srgbClr val="EAF6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5452" y="1225337"/>
              <a:ext cx="162001" cy="162001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4198" y="1225337"/>
              <a:ext cx="162001" cy="162001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2946" y="1225337"/>
              <a:ext cx="162001" cy="162001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5452" y="1452162"/>
              <a:ext cx="162001" cy="162001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4198" y="1452162"/>
              <a:ext cx="162001" cy="162001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2946" y="1452162"/>
              <a:ext cx="162001" cy="162001"/>
            </a:xfrm>
            <a:prstGeom prst="rect">
              <a:avLst/>
            </a:prstGeom>
          </p:spPr>
        </p:pic>
      </p:grpSp>
      <p:grpSp>
        <p:nvGrpSpPr>
          <p:cNvPr id="20" name="object 20"/>
          <p:cNvGrpSpPr/>
          <p:nvPr/>
        </p:nvGrpSpPr>
        <p:grpSpPr>
          <a:xfrm>
            <a:off x="176803" y="1670334"/>
            <a:ext cx="3650615" cy="626745"/>
            <a:chOff x="176803" y="1670334"/>
            <a:chExt cx="3650615" cy="626745"/>
          </a:xfrm>
        </p:grpSpPr>
        <p:sp>
          <p:nvSpPr>
            <p:cNvPr id="21" name="object 21"/>
            <p:cNvSpPr/>
            <p:nvPr/>
          </p:nvSpPr>
          <p:spPr>
            <a:xfrm>
              <a:off x="176803" y="1670334"/>
              <a:ext cx="3650615" cy="423545"/>
            </a:xfrm>
            <a:custGeom>
              <a:avLst/>
              <a:gdLst/>
              <a:ahLst/>
              <a:cxnLst/>
              <a:rect l="l" t="t" r="r" b="b"/>
              <a:pathLst>
                <a:path w="3650615" h="423544">
                  <a:moveTo>
                    <a:pt x="3470402" y="0"/>
                  </a:moveTo>
                  <a:lnTo>
                    <a:pt x="179997" y="0"/>
                  </a:lnTo>
                  <a:lnTo>
                    <a:pt x="132144" y="14819"/>
                  </a:lnTo>
                  <a:lnTo>
                    <a:pt x="89146" y="38100"/>
                  </a:lnTo>
                  <a:lnTo>
                    <a:pt x="52717" y="68113"/>
                  </a:lnTo>
                  <a:lnTo>
                    <a:pt x="24573" y="103132"/>
                  </a:lnTo>
                  <a:lnTo>
                    <a:pt x="6429" y="141430"/>
                  </a:lnTo>
                  <a:lnTo>
                    <a:pt x="0" y="181279"/>
                  </a:lnTo>
                  <a:lnTo>
                    <a:pt x="0" y="242100"/>
                  </a:lnTo>
                  <a:lnTo>
                    <a:pt x="6429" y="290289"/>
                  </a:lnTo>
                  <a:lnTo>
                    <a:pt x="24573" y="333590"/>
                  </a:lnTo>
                  <a:lnTo>
                    <a:pt x="52717" y="370276"/>
                  </a:lnTo>
                  <a:lnTo>
                    <a:pt x="89146" y="398619"/>
                  </a:lnTo>
                  <a:lnTo>
                    <a:pt x="132144" y="416892"/>
                  </a:lnTo>
                  <a:lnTo>
                    <a:pt x="179997" y="423367"/>
                  </a:lnTo>
                  <a:lnTo>
                    <a:pt x="3470402" y="423367"/>
                  </a:lnTo>
                  <a:lnTo>
                    <a:pt x="3518250" y="406625"/>
                  </a:lnTo>
                  <a:lnTo>
                    <a:pt x="3561246" y="381615"/>
                  </a:lnTo>
                  <a:lnTo>
                    <a:pt x="3597676" y="350134"/>
                  </a:lnTo>
                  <a:lnTo>
                    <a:pt x="3625822" y="313980"/>
                  </a:lnTo>
                  <a:lnTo>
                    <a:pt x="3643968" y="274952"/>
                  </a:lnTo>
                  <a:lnTo>
                    <a:pt x="3650399" y="234848"/>
                  </a:lnTo>
                  <a:lnTo>
                    <a:pt x="3650399" y="166776"/>
                  </a:lnTo>
                  <a:lnTo>
                    <a:pt x="3643968" y="122438"/>
                  </a:lnTo>
                  <a:lnTo>
                    <a:pt x="3625822" y="82598"/>
                  </a:lnTo>
                  <a:lnTo>
                    <a:pt x="3597676" y="48845"/>
                  </a:lnTo>
                  <a:lnTo>
                    <a:pt x="3561246" y="22768"/>
                  </a:lnTo>
                  <a:lnTo>
                    <a:pt x="3518250" y="5957"/>
                  </a:lnTo>
                  <a:lnTo>
                    <a:pt x="3470402" y="0"/>
                  </a:lnTo>
                  <a:close/>
                </a:path>
              </a:pathLst>
            </a:custGeom>
            <a:solidFill>
              <a:srgbClr val="EAF6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5452" y="1787351"/>
              <a:ext cx="162001" cy="162001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4198" y="1787351"/>
              <a:ext cx="162001" cy="162001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2946" y="1787351"/>
              <a:ext cx="162001" cy="162001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5452" y="2134532"/>
              <a:ext cx="162001" cy="162001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4198" y="2134532"/>
              <a:ext cx="162001" cy="162001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2946" y="2134532"/>
              <a:ext cx="162001" cy="162001"/>
            </a:xfrm>
            <a:prstGeom prst="rect">
              <a:avLst/>
            </a:prstGeom>
          </p:spPr>
        </p:pic>
      </p:grpSp>
      <p:grpSp>
        <p:nvGrpSpPr>
          <p:cNvPr id="28" name="object 28"/>
          <p:cNvGrpSpPr/>
          <p:nvPr/>
        </p:nvGrpSpPr>
        <p:grpSpPr>
          <a:xfrm>
            <a:off x="176805" y="2377728"/>
            <a:ext cx="3650615" cy="268605"/>
            <a:chOff x="176805" y="2377728"/>
            <a:chExt cx="3650615" cy="268605"/>
          </a:xfrm>
        </p:grpSpPr>
        <p:sp>
          <p:nvSpPr>
            <p:cNvPr id="29" name="object 29"/>
            <p:cNvSpPr/>
            <p:nvPr/>
          </p:nvSpPr>
          <p:spPr>
            <a:xfrm>
              <a:off x="176805" y="2377728"/>
              <a:ext cx="3650615" cy="268605"/>
            </a:xfrm>
            <a:custGeom>
              <a:avLst/>
              <a:gdLst/>
              <a:ahLst/>
              <a:cxnLst/>
              <a:rect l="l" t="t" r="r" b="b"/>
              <a:pathLst>
                <a:path w="3650615" h="268605">
                  <a:moveTo>
                    <a:pt x="3516223" y="0"/>
                  </a:moveTo>
                  <a:lnTo>
                    <a:pt x="134162" y="0"/>
                  </a:lnTo>
                  <a:lnTo>
                    <a:pt x="91753" y="6840"/>
                  </a:lnTo>
                  <a:lnTo>
                    <a:pt x="54924" y="25886"/>
                  </a:lnTo>
                  <a:lnTo>
                    <a:pt x="25883" y="54929"/>
                  </a:lnTo>
                  <a:lnTo>
                    <a:pt x="6838" y="91758"/>
                  </a:lnTo>
                  <a:lnTo>
                    <a:pt x="0" y="134162"/>
                  </a:lnTo>
                  <a:lnTo>
                    <a:pt x="6838" y="176573"/>
                  </a:lnTo>
                  <a:lnTo>
                    <a:pt x="25883" y="213405"/>
                  </a:lnTo>
                  <a:lnTo>
                    <a:pt x="54924" y="242450"/>
                  </a:lnTo>
                  <a:lnTo>
                    <a:pt x="91753" y="261498"/>
                  </a:lnTo>
                  <a:lnTo>
                    <a:pt x="134162" y="268338"/>
                  </a:lnTo>
                  <a:lnTo>
                    <a:pt x="3516223" y="268338"/>
                  </a:lnTo>
                  <a:lnTo>
                    <a:pt x="3558633" y="261498"/>
                  </a:lnTo>
                  <a:lnTo>
                    <a:pt x="3595466" y="242450"/>
                  </a:lnTo>
                  <a:lnTo>
                    <a:pt x="3624511" y="213405"/>
                  </a:lnTo>
                  <a:lnTo>
                    <a:pt x="3643558" y="176573"/>
                  </a:lnTo>
                  <a:lnTo>
                    <a:pt x="3650399" y="134162"/>
                  </a:lnTo>
                  <a:lnTo>
                    <a:pt x="3643558" y="91758"/>
                  </a:lnTo>
                  <a:lnTo>
                    <a:pt x="3624511" y="54929"/>
                  </a:lnTo>
                  <a:lnTo>
                    <a:pt x="3595466" y="25886"/>
                  </a:lnTo>
                  <a:lnTo>
                    <a:pt x="3558633" y="6840"/>
                  </a:lnTo>
                  <a:lnTo>
                    <a:pt x="3516223" y="0"/>
                  </a:lnTo>
                  <a:close/>
                </a:path>
              </a:pathLst>
            </a:custGeom>
            <a:solidFill>
              <a:srgbClr val="EAF6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" name="object 3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5452" y="2430364"/>
              <a:ext cx="162001" cy="162001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4198" y="2430364"/>
              <a:ext cx="162001" cy="162001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2946" y="2430364"/>
              <a:ext cx="162001" cy="162001"/>
            </a:xfrm>
            <a:prstGeom prst="rect">
              <a:avLst/>
            </a:prstGeom>
          </p:spPr>
        </p:pic>
      </p:grpSp>
      <p:pic>
        <p:nvPicPr>
          <p:cNvPr id="33" name="object 3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5452" y="2774372"/>
            <a:ext cx="162001" cy="162001"/>
          </a:xfrm>
          <a:prstGeom prst="rect">
            <a:avLst/>
          </a:prstGeom>
        </p:spPr>
      </p:pic>
      <p:pic>
        <p:nvPicPr>
          <p:cNvPr id="34" name="object 3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4198" y="2774372"/>
            <a:ext cx="162001" cy="162001"/>
          </a:xfrm>
          <a:prstGeom prst="rect">
            <a:avLst/>
          </a:prstGeom>
        </p:spPr>
      </p:pic>
      <p:pic>
        <p:nvPicPr>
          <p:cNvPr id="35" name="object 3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2946" y="2774372"/>
            <a:ext cx="162001" cy="162001"/>
          </a:xfrm>
          <a:prstGeom prst="rect">
            <a:avLst/>
          </a:prstGeom>
        </p:spPr>
      </p:pic>
      <p:grpSp>
        <p:nvGrpSpPr>
          <p:cNvPr id="36" name="object 36"/>
          <p:cNvGrpSpPr/>
          <p:nvPr/>
        </p:nvGrpSpPr>
        <p:grpSpPr>
          <a:xfrm>
            <a:off x="176803" y="3061026"/>
            <a:ext cx="3650615" cy="288925"/>
            <a:chOff x="176803" y="3061026"/>
            <a:chExt cx="3650615" cy="288925"/>
          </a:xfrm>
        </p:grpSpPr>
        <p:sp>
          <p:nvSpPr>
            <p:cNvPr id="37" name="object 37"/>
            <p:cNvSpPr/>
            <p:nvPr/>
          </p:nvSpPr>
          <p:spPr>
            <a:xfrm>
              <a:off x="176803" y="3061026"/>
              <a:ext cx="3650615" cy="288925"/>
            </a:xfrm>
            <a:custGeom>
              <a:avLst/>
              <a:gdLst/>
              <a:ahLst/>
              <a:cxnLst/>
              <a:rect l="l" t="t" r="r" b="b"/>
              <a:pathLst>
                <a:path w="3650615" h="288925">
                  <a:moveTo>
                    <a:pt x="3506101" y="0"/>
                  </a:moveTo>
                  <a:lnTo>
                    <a:pt x="144297" y="0"/>
                  </a:lnTo>
                  <a:lnTo>
                    <a:pt x="98688" y="7356"/>
                  </a:lnTo>
                  <a:lnTo>
                    <a:pt x="59077" y="27841"/>
                  </a:lnTo>
                  <a:lnTo>
                    <a:pt x="27841" y="59077"/>
                  </a:lnTo>
                  <a:lnTo>
                    <a:pt x="7356" y="98688"/>
                  </a:lnTo>
                  <a:lnTo>
                    <a:pt x="0" y="144297"/>
                  </a:lnTo>
                  <a:lnTo>
                    <a:pt x="7356" y="189906"/>
                  </a:lnTo>
                  <a:lnTo>
                    <a:pt x="27841" y="229517"/>
                  </a:lnTo>
                  <a:lnTo>
                    <a:pt x="59077" y="260753"/>
                  </a:lnTo>
                  <a:lnTo>
                    <a:pt x="98688" y="281238"/>
                  </a:lnTo>
                  <a:lnTo>
                    <a:pt x="144297" y="288594"/>
                  </a:lnTo>
                  <a:lnTo>
                    <a:pt x="3506101" y="288594"/>
                  </a:lnTo>
                  <a:lnTo>
                    <a:pt x="3551710" y="281238"/>
                  </a:lnTo>
                  <a:lnTo>
                    <a:pt x="3591321" y="260753"/>
                  </a:lnTo>
                  <a:lnTo>
                    <a:pt x="3622557" y="229517"/>
                  </a:lnTo>
                  <a:lnTo>
                    <a:pt x="3643042" y="189906"/>
                  </a:lnTo>
                  <a:lnTo>
                    <a:pt x="3650399" y="144297"/>
                  </a:lnTo>
                  <a:lnTo>
                    <a:pt x="3643042" y="98688"/>
                  </a:lnTo>
                  <a:lnTo>
                    <a:pt x="3622557" y="59077"/>
                  </a:lnTo>
                  <a:lnTo>
                    <a:pt x="3591321" y="27841"/>
                  </a:lnTo>
                  <a:lnTo>
                    <a:pt x="3551710" y="7356"/>
                  </a:lnTo>
                  <a:lnTo>
                    <a:pt x="3506101" y="0"/>
                  </a:lnTo>
                  <a:close/>
                </a:path>
              </a:pathLst>
            </a:custGeom>
            <a:solidFill>
              <a:srgbClr val="EAF6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8" name="object 3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5452" y="3127378"/>
              <a:ext cx="162001" cy="162001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4198" y="3127378"/>
              <a:ext cx="162001" cy="162001"/>
            </a:xfrm>
            <a:prstGeom prst="rect">
              <a:avLst/>
            </a:prstGeom>
          </p:spPr>
        </p:pic>
        <p:pic>
          <p:nvPicPr>
            <p:cNvPr id="40" name="object 4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2946" y="3127378"/>
              <a:ext cx="162001" cy="162001"/>
            </a:xfrm>
            <a:prstGeom prst="rect">
              <a:avLst/>
            </a:prstGeom>
          </p:spPr>
        </p:pic>
      </p:grpSp>
      <p:pic>
        <p:nvPicPr>
          <p:cNvPr id="41" name="object 4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5452" y="3471385"/>
            <a:ext cx="162001" cy="162001"/>
          </a:xfrm>
          <a:prstGeom prst="rect">
            <a:avLst/>
          </a:prstGeom>
        </p:spPr>
      </p:pic>
      <p:pic>
        <p:nvPicPr>
          <p:cNvPr id="42" name="object 4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4198" y="3471385"/>
            <a:ext cx="162001" cy="162001"/>
          </a:xfrm>
          <a:prstGeom prst="rect">
            <a:avLst/>
          </a:prstGeom>
        </p:spPr>
      </p:pic>
      <p:pic>
        <p:nvPicPr>
          <p:cNvPr id="43" name="object 4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2946" y="3471385"/>
            <a:ext cx="162001" cy="162001"/>
          </a:xfrm>
          <a:prstGeom prst="rect">
            <a:avLst/>
          </a:prstGeom>
        </p:spPr>
      </p:pic>
      <p:grpSp>
        <p:nvGrpSpPr>
          <p:cNvPr id="44" name="object 44"/>
          <p:cNvGrpSpPr/>
          <p:nvPr/>
        </p:nvGrpSpPr>
        <p:grpSpPr>
          <a:xfrm>
            <a:off x="176800" y="3752926"/>
            <a:ext cx="3650615" cy="351790"/>
            <a:chOff x="176800" y="3752926"/>
            <a:chExt cx="3650615" cy="351790"/>
          </a:xfrm>
        </p:grpSpPr>
        <p:sp>
          <p:nvSpPr>
            <p:cNvPr id="45" name="object 45"/>
            <p:cNvSpPr/>
            <p:nvPr/>
          </p:nvSpPr>
          <p:spPr>
            <a:xfrm>
              <a:off x="176800" y="3752926"/>
              <a:ext cx="3650615" cy="351790"/>
            </a:xfrm>
            <a:custGeom>
              <a:avLst/>
              <a:gdLst/>
              <a:ahLst/>
              <a:cxnLst/>
              <a:rect l="l" t="t" r="r" b="b"/>
              <a:pathLst>
                <a:path w="3650615" h="351789">
                  <a:moveTo>
                    <a:pt x="3474796" y="0"/>
                  </a:moveTo>
                  <a:lnTo>
                    <a:pt x="175602" y="0"/>
                  </a:lnTo>
                  <a:lnTo>
                    <a:pt x="128922" y="6273"/>
                  </a:lnTo>
                  <a:lnTo>
                    <a:pt x="86975" y="23976"/>
                  </a:lnTo>
                  <a:lnTo>
                    <a:pt x="51435" y="51435"/>
                  </a:lnTo>
                  <a:lnTo>
                    <a:pt x="23976" y="86975"/>
                  </a:lnTo>
                  <a:lnTo>
                    <a:pt x="6273" y="128922"/>
                  </a:lnTo>
                  <a:lnTo>
                    <a:pt x="0" y="175602"/>
                  </a:lnTo>
                  <a:lnTo>
                    <a:pt x="6273" y="222283"/>
                  </a:lnTo>
                  <a:lnTo>
                    <a:pt x="23976" y="264230"/>
                  </a:lnTo>
                  <a:lnTo>
                    <a:pt x="51435" y="299770"/>
                  </a:lnTo>
                  <a:lnTo>
                    <a:pt x="86975" y="327229"/>
                  </a:lnTo>
                  <a:lnTo>
                    <a:pt x="128922" y="344932"/>
                  </a:lnTo>
                  <a:lnTo>
                    <a:pt x="175602" y="351205"/>
                  </a:lnTo>
                  <a:lnTo>
                    <a:pt x="3474796" y="351205"/>
                  </a:lnTo>
                  <a:lnTo>
                    <a:pt x="3521476" y="344932"/>
                  </a:lnTo>
                  <a:lnTo>
                    <a:pt x="3563423" y="327229"/>
                  </a:lnTo>
                  <a:lnTo>
                    <a:pt x="3598964" y="299770"/>
                  </a:lnTo>
                  <a:lnTo>
                    <a:pt x="3626422" y="264230"/>
                  </a:lnTo>
                  <a:lnTo>
                    <a:pt x="3644126" y="222283"/>
                  </a:lnTo>
                  <a:lnTo>
                    <a:pt x="3650399" y="175602"/>
                  </a:lnTo>
                  <a:lnTo>
                    <a:pt x="3644126" y="128922"/>
                  </a:lnTo>
                  <a:lnTo>
                    <a:pt x="3626422" y="86975"/>
                  </a:lnTo>
                  <a:lnTo>
                    <a:pt x="3598964" y="51435"/>
                  </a:lnTo>
                  <a:lnTo>
                    <a:pt x="3563423" y="23976"/>
                  </a:lnTo>
                  <a:lnTo>
                    <a:pt x="3521476" y="6273"/>
                  </a:lnTo>
                  <a:lnTo>
                    <a:pt x="3474796" y="0"/>
                  </a:lnTo>
                  <a:close/>
                </a:path>
              </a:pathLst>
            </a:custGeom>
            <a:solidFill>
              <a:srgbClr val="EAF6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6" name="object 4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5452" y="3842391"/>
              <a:ext cx="162001" cy="162001"/>
            </a:xfrm>
            <a:prstGeom prst="rect">
              <a:avLst/>
            </a:prstGeom>
          </p:spPr>
        </p:pic>
        <p:pic>
          <p:nvPicPr>
            <p:cNvPr id="47" name="object 4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4198" y="3842391"/>
              <a:ext cx="162001" cy="162001"/>
            </a:xfrm>
            <a:prstGeom prst="rect">
              <a:avLst/>
            </a:prstGeom>
          </p:spPr>
        </p:pic>
        <p:pic>
          <p:nvPicPr>
            <p:cNvPr id="48" name="object 4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2946" y="3842391"/>
              <a:ext cx="162001" cy="162001"/>
            </a:xfrm>
            <a:prstGeom prst="rect">
              <a:avLst/>
            </a:prstGeom>
          </p:spPr>
        </p:pic>
      </p:grpSp>
      <p:pic>
        <p:nvPicPr>
          <p:cNvPr id="49" name="object 4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5452" y="4177399"/>
            <a:ext cx="162001" cy="162001"/>
          </a:xfrm>
          <a:prstGeom prst="rect">
            <a:avLst/>
          </a:prstGeom>
        </p:spPr>
      </p:pic>
      <p:pic>
        <p:nvPicPr>
          <p:cNvPr id="50" name="object 5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4198" y="4177399"/>
            <a:ext cx="162001" cy="162001"/>
          </a:xfrm>
          <a:prstGeom prst="rect">
            <a:avLst/>
          </a:prstGeom>
        </p:spPr>
      </p:pic>
      <p:pic>
        <p:nvPicPr>
          <p:cNvPr id="51" name="object 5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2946" y="4177399"/>
            <a:ext cx="162001" cy="162001"/>
          </a:xfrm>
          <a:prstGeom prst="rect">
            <a:avLst/>
          </a:prstGeom>
        </p:spPr>
      </p:pic>
      <p:grpSp>
        <p:nvGrpSpPr>
          <p:cNvPr id="52" name="object 52"/>
          <p:cNvGrpSpPr/>
          <p:nvPr/>
        </p:nvGrpSpPr>
        <p:grpSpPr>
          <a:xfrm>
            <a:off x="176803" y="4428132"/>
            <a:ext cx="3650615" cy="387985"/>
            <a:chOff x="176803" y="4428132"/>
            <a:chExt cx="3650615" cy="387985"/>
          </a:xfrm>
        </p:grpSpPr>
        <p:sp>
          <p:nvSpPr>
            <p:cNvPr id="53" name="object 53"/>
            <p:cNvSpPr/>
            <p:nvPr/>
          </p:nvSpPr>
          <p:spPr>
            <a:xfrm>
              <a:off x="176803" y="4428132"/>
              <a:ext cx="3650615" cy="387985"/>
            </a:xfrm>
            <a:custGeom>
              <a:avLst/>
              <a:gdLst/>
              <a:ahLst/>
              <a:cxnLst/>
              <a:rect l="l" t="t" r="r" b="b"/>
              <a:pathLst>
                <a:path w="3650615" h="387985">
                  <a:moveTo>
                    <a:pt x="3470402" y="0"/>
                  </a:moveTo>
                  <a:lnTo>
                    <a:pt x="179997" y="0"/>
                  </a:lnTo>
                  <a:lnTo>
                    <a:pt x="132144" y="6430"/>
                  </a:lnTo>
                  <a:lnTo>
                    <a:pt x="89146" y="24576"/>
                  </a:lnTo>
                  <a:lnTo>
                    <a:pt x="52717" y="52722"/>
                  </a:lnTo>
                  <a:lnTo>
                    <a:pt x="24573" y="89152"/>
                  </a:lnTo>
                  <a:lnTo>
                    <a:pt x="6429" y="132149"/>
                  </a:lnTo>
                  <a:lnTo>
                    <a:pt x="0" y="179997"/>
                  </a:lnTo>
                  <a:lnTo>
                    <a:pt x="0" y="207962"/>
                  </a:lnTo>
                  <a:lnTo>
                    <a:pt x="6429" y="255814"/>
                  </a:lnTo>
                  <a:lnTo>
                    <a:pt x="24573" y="298813"/>
                  </a:lnTo>
                  <a:lnTo>
                    <a:pt x="52717" y="335241"/>
                  </a:lnTo>
                  <a:lnTo>
                    <a:pt x="89146" y="363386"/>
                  </a:lnTo>
                  <a:lnTo>
                    <a:pt x="132144" y="381530"/>
                  </a:lnTo>
                  <a:lnTo>
                    <a:pt x="179997" y="387959"/>
                  </a:lnTo>
                  <a:lnTo>
                    <a:pt x="3470402" y="387959"/>
                  </a:lnTo>
                  <a:lnTo>
                    <a:pt x="3518250" y="381530"/>
                  </a:lnTo>
                  <a:lnTo>
                    <a:pt x="3561246" y="363386"/>
                  </a:lnTo>
                  <a:lnTo>
                    <a:pt x="3597676" y="335241"/>
                  </a:lnTo>
                  <a:lnTo>
                    <a:pt x="3625822" y="298813"/>
                  </a:lnTo>
                  <a:lnTo>
                    <a:pt x="3643968" y="255814"/>
                  </a:lnTo>
                  <a:lnTo>
                    <a:pt x="3650399" y="207962"/>
                  </a:lnTo>
                  <a:lnTo>
                    <a:pt x="3650399" y="179997"/>
                  </a:lnTo>
                  <a:lnTo>
                    <a:pt x="3643968" y="132149"/>
                  </a:lnTo>
                  <a:lnTo>
                    <a:pt x="3625822" y="89152"/>
                  </a:lnTo>
                  <a:lnTo>
                    <a:pt x="3597676" y="52722"/>
                  </a:lnTo>
                  <a:lnTo>
                    <a:pt x="3561246" y="24576"/>
                  </a:lnTo>
                  <a:lnTo>
                    <a:pt x="3518250" y="6430"/>
                  </a:lnTo>
                  <a:lnTo>
                    <a:pt x="3470402" y="0"/>
                  </a:lnTo>
                  <a:close/>
                </a:path>
              </a:pathLst>
            </a:custGeom>
            <a:solidFill>
              <a:srgbClr val="EAF6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4" name="object 5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5452" y="4539405"/>
              <a:ext cx="162001" cy="162001"/>
            </a:xfrm>
            <a:prstGeom prst="rect">
              <a:avLst/>
            </a:prstGeom>
          </p:spPr>
        </p:pic>
        <p:pic>
          <p:nvPicPr>
            <p:cNvPr id="55" name="object 5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4198" y="4539405"/>
              <a:ext cx="162001" cy="162001"/>
            </a:xfrm>
            <a:prstGeom prst="rect">
              <a:avLst/>
            </a:prstGeom>
          </p:spPr>
        </p:pic>
        <p:pic>
          <p:nvPicPr>
            <p:cNvPr id="56" name="object 5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2946" y="4539405"/>
              <a:ext cx="162001" cy="162001"/>
            </a:xfrm>
            <a:prstGeom prst="rect">
              <a:avLst/>
            </a:prstGeom>
          </p:spPr>
        </p:pic>
      </p:grpSp>
      <p:sp>
        <p:nvSpPr>
          <p:cNvPr id="57" name="object 57"/>
          <p:cNvSpPr txBox="1"/>
          <p:nvPr/>
        </p:nvSpPr>
        <p:spPr>
          <a:xfrm>
            <a:off x="1019677" y="1174602"/>
            <a:ext cx="210185" cy="3548379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75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1</a:t>
            </a:r>
            <a:endParaRPr sz="1200">
              <a:latin typeface="Gotham Rounded"/>
              <a:cs typeface="Gotham Rounded"/>
            </a:endParaRPr>
          </a:p>
          <a:p>
            <a:pPr algn="ctr">
              <a:lnSpc>
                <a:spcPct val="100000"/>
              </a:lnSpc>
              <a:spcBef>
                <a:spcPts val="275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2</a:t>
            </a:r>
            <a:endParaRPr sz="1200">
              <a:latin typeface="Gotham Rounded"/>
              <a:cs typeface="Gotham Rounded"/>
            </a:endParaRPr>
          </a:p>
          <a:p>
            <a:pPr algn="ctr">
              <a:lnSpc>
                <a:spcPct val="100000"/>
              </a:lnSpc>
              <a:spcBef>
                <a:spcPts val="1285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3</a:t>
            </a:r>
            <a:endParaRPr sz="1200">
              <a:latin typeface="Gotham Rounded"/>
              <a:cs typeface="Gotham Rounded"/>
            </a:endParaRPr>
          </a:p>
          <a:p>
            <a:pPr algn="ctr">
              <a:lnSpc>
                <a:spcPct val="100000"/>
              </a:lnSpc>
              <a:spcBef>
                <a:spcPts val="1205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4</a:t>
            </a:r>
            <a:endParaRPr sz="1200">
              <a:latin typeface="Gotham Rounded"/>
              <a:cs typeface="Gotham Rounded"/>
            </a:endParaRPr>
          </a:p>
          <a:p>
            <a:pPr algn="ctr">
              <a:lnSpc>
                <a:spcPct val="100000"/>
              </a:lnSpc>
              <a:spcBef>
                <a:spcPts val="930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5</a:t>
            </a:r>
            <a:endParaRPr sz="1200">
              <a:latin typeface="Gotham Rounded"/>
              <a:cs typeface="Gotham Rounded"/>
            </a:endParaRPr>
          </a:p>
          <a:p>
            <a:pPr algn="ctr">
              <a:lnSpc>
                <a:spcPct val="100000"/>
              </a:lnSpc>
              <a:spcBef>
                <a:spcPts val="1265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6</a:t>
            </a:r>
            <a:endParaRPr sz="1200">
              <a:latin typeface="Gotham Rounded"/>
              <a:cs typeface="Gotham Rounded"/>
            </a:endParaRPr>
          </a:p>
          <a:p>
            <a:pPr algn="ctr">
              <a:lnSpc>
                <a:spcPct val="100000"/>
              </a:lnSpc>
              <a:spcBef>
                <a:spcPts val="1305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7</a:t>
            </a:r>
            <a:endParaRPr sz="1200">
              <a:latin typeface="Gotham Rounded"/>
              <a:cs typeface="Gotham Rounded"/>
            </a:endParaRPr>
          </a:p>
          <a:p>
            <a:pPr algn="ctr">
              <a:lnSpc>
                <a:spcPct val="100000"/>
              </a:lnSpc>
              <a:spcBef>
                <a:spcPts val="1270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8</a:t>
            </a:r>
            <a:endParaRPr sz="1200">
              <a:latin typeface="Gotham Rounded"/>
              <a:cs typeface="Gotham Rounded"/>
            </a:endParaRPr>
          </a:p>
          <a:p>
            <a:pPr>
              <a:lnSpc>
                <a:spcPct val="100000"/>
              </a:lnSpc>
            </a:pPr>
            <a:endParaRPr sz="1050">
              <a:latin typeface="Gotham Rounded"/>
              <a:cs typeface="Gotham Rounded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9</a:t>
            </a:r>
            <a:endParaRPr sz="1200">
              <a:latin typeface="Gotham Rounded"/>
              <a:cs typeface="Gotham Rounded"/>
            </a:endParaRPr>
          </a:p>
          <a:p>
            <a:pPr algn="ctr">
              <a:lnSpc>
                <a:spcPct val="100000"/>
              </a:lnSpc>
              <a:spcBef>
                <a:spcPts val="1200"/>
              </a:spcBef>
            </a:pPr>
            <a:r>
              <a:rPr sz="1200" spc="-25" dirty="0">
                <a:solidFill>
                  <a:srgbClr val="0057A4"/>
                </a:solidFill>
                <a:latin typeface="Gotham Rounded"/>
                <a:cs typeface="Gotham Rounded"/>
              </a:rPr>
              <a:t>10</a:t>
            </a:r>
            <a:endParaRPr sz="1200">
              <a:latin typeface="Gotham Rounded"/>
              <a:cs typeface="Gotham Rounded"/>
            </a:endParaRPr>
          </a:p>
          <a:p>
            <a:pPr algn="ctr">
              <a:lnSpc>
                <a:spcPct val="100000"/>
              </a:lnSpc>
              <a:spcBef>
                <a:spcPts val="1410"/>
              </a:spcBef>
            </a:pPr>
            <a:r>
              <a:rPr sz="1200" spc="-25" dirty="0">
                <a:solidFill>
                  <a:srgbClr val="0057A4"/>
                </a:solidFill>
                <a:latin typeface="Gotham Rounded"/>
                <a:cs typeface="Gotham Rounded"/>
              </a:rPr>
              <a:t>11</a:t>
            </a:r>
            <a:endParaRPr sz="1200">
              <a:latin typeface="Gotham Rounded"/>
              <a:cs typeface="Gotham Rounded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316099" y="1004489"/>
            <a:ext cx="2463165" cy="3810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875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0057A4"/>
                </a:solidFill>
                <a:latin typeface="Gotham Rounded"/>
                <a:cs typeface="Gotham Rounded"/>
              </a:rPr>
              <a:t>POINTS</a:t>
            </a:r>
            <a:r>
              <a:rPr sz="900" spc="20" dirty="0">
                <a:solidFill>
                  <a:srgbClr val="0057A4"/>
                </a:solidFill>
                <a:latin typeface="Gotham Rounded"/>
                <a:cs typeface="Gotham Rounded"/>
              </a:rPr>
              <a:t> </a:t>
            </a:r>
            <a:r>
              <a:rPr sz="900" dirty="0">
                <a:solidFill>
                  <a:srgbClr val="0057A4"/>
                </a:solidFill>
                <a:latin typeface="Gotham Rounded"/>
                <a:cs typeface="Gotham Rounded"/>
              </a:rPr>
              <a:t>À</a:t>
            </a:r>
            <a:r>
              <a:rPr sz="900" spc="25" dirty="0">
                <a:solidFill>
                  <a:srgbClr val="0057A4"/>
                </a:solidFill>
                <a:latin typeface="Gotham Rounded"/>
                <a:cs typeface="Gotham Rounded"/>
              </a:rPr>
              <a:t> </a:t>
            </a:r>
            <a:r>
              <a:rPr sz="900" spc="-10" dirty="0">
                <a:solidFill>
                  <a:srgbClr val="0057A4"/>
                </a:solidFill>
                <a:latin typeface="Gotham Rounded"/>
                <a:cs typeface="Gotham Rounded"/>
              </a:rPr>
              <a:t>VÉRIFIER</a:t>
            </a:r>
            <a:endParaRPr sz="900" dirty="0">
              <a:latin typeface="Gotham Rounded"/>
              <a:cs typeface="Gotham Rounded"/>
            </a:endParaRPr>
          </a:p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La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vérification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«</a:t>
            </a:r>
            <a:r>
              <a:rPr sz="800" spc="-1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Feu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vert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sécurité</a:t>
            </a:r>
            <a:r>
              <a:rPr sz="800" spc="-114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»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a-t-elle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été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réalisée</a:t>
            </a:r>
            <a:r>
              <a:rPr sz="800" spc="-114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50" dirty="0">
                <a:solidFill>
                  <a:srgbClr val="34484B"/>
                </a:solidFill>
                <a:latin typeface="Roboto"/>
                <a:cs typeface="Roboto"/>
              </a:rPr>
              <a:t>?</a:t>
            </a:r>
            <a:endParaRPr sz="800" dirty="0">
              <a:latin typeface="Roboto"/>
              <a:cs typeface="Roboto"/>
            </a:endParaRPr>
          </a:p>
          <a:p>
            <a:pPr marL="12700" marR="404495">
              <a:lnSpc>
                <a:spcPct val="100000"/>
              </a:lnSpc>
              <a:spcBef>
                <a:spcPts val="295"/>
              </a:spcBef>
            </a:pP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Le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casque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de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sécurité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avec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jugulaire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est-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il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porté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par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tout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le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personnel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présent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en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hauteur</a:t>
            </a:r>
            <a:r>
              <a:rPr sz="800" spc="-114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50" dirty="0">
                <a:solidFill>
                  <a:srgbClr val="34484B"/>
                </a:solidFill>
                <a:latin typeface="Roboto"/>
                <a:cs typeface="Roboto"/>
              </a:rPr>
              <a:t>?</a:t>
            </a:r>
            <a:endParaRPr sz="800" dirty="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Lorsque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le port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du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harnais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est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requis,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est-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il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porté</a:t>
            </a:r>
            <a:endParaRPr sz="800" dirty="0">
              <a:latin typeface="Roboto"/>
              <a:cs typeface="Roboto"/>
            </a:endParaRPr>
          </a:p>
          <a:p>
            <a:pPr marL="12700" marR="5080">
              <a:lnSpc>
                <a:spcPct val="100000"/>
              </a:lnSpc>
            </a:pP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et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ajusté</a:t>
            </a:r>
            <a:r>
              <a:rPr sz="800" spc="-1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?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(par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ex</a:t>
            </a:r>
            <a:r>
              <a:rPr sz="800" spc="-1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: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hors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des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barrières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fixes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ou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dans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une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PEMP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-</a:t>
            </a:r>
            <a:r>
              <a:rPr sz="800" spc="2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Plateforme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30" dirty="0">
                <a:solidFill>
                  <a:srgbClr val="34484B"/>
                </a:solidFill>
                <a:latin typeface="Roboto"/>
                <a:cs typeface="Roboto"/>
              </a:rPr>
              <a:t>Elevatrice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30" dirty="0">
                <a:solidFill>
                  <a:srgbClr val="34484B"/>
                </a:solidFill>
                <a:latin typeface="Roboto"/>
                <a:cs typeface="Roboto"/>
              </a:rPr>
              <a:t>Mobile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de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Personnel)</a:t>
            </a:r>
            <a:r>
              <a:rPr sz="800" spc="-1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50" dirty="0">
                <a:solidFill>
                  <a:srgbClr val="34484B"/>
                </a:solidFill>
                <a:latin typeface="Roboto"/>
                <a:cs typeface="Roboto"/>
              </a:rPr>
              <a:t>?</a:t>
            </a:r>
            <a:endParaRPr sz="800" dirty="0">
              <a:latin typeface="Roboto"/>
              <a:cs typeface="Roboto"/>
            </a:endParaRPr>
          </a:p>
          <a:p>
            <a:pPr marL="12700" marR="235585">
              <a:lnSpc>
                <a:spcPct val="100000"/>
              </a:lnSpc>
              <a:spcBef>
                <a:spcPts val="229"/>
              </a:spcBef>
            </a:pP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La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zone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de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chute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potentielle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est-elle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libre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d’obstacle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lors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de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travaux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avec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un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harnais</a:t>
            </a:r>
            <a:r>
              <a:rPr sz="800" spc="-1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50" dirty="0">
                <a:solidFill>
                  <a:srgbClr val="34484B"/>
                </a:solidFill>
                <a:latin typeface="Roboto"/>
                <a:cs typeface="Roboto"/>
              </a:rPr>
              <a:t>?</a:t>
            </a:r>
            <a:endParaRPr sz="800" dirty="0">
              <a:latin typeface="Roboto"/>
              <a:cs typeface="Roboto"/>
            </a:endParaRPr>
          </a:p>
          <a:p>
            <a:pPr marL="12700" marR="361315">
              <a:lnSpc>
                <a:spcPct val="100000"/>
              </a:lnSpc>
              <a:spcBef>
                <a:spcPts val="420"/>
              </a:spcBef>
            </a:pPr>
            <a:r>
              <a:rPr sz="800" spc="-30" dirty="0">
                <a:solidFill>
                  <a:srgbClr val="34484B"/>
                </a:solidFill>
                <a:latin typeface="Roboto"/>
                <a:cs typeface="Roboto"/>
              </a:rPr>
              <a:t>Tout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personnel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portant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un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harnais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de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sécurité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est-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il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attaché</a:t>
            </a:r>
            <a:r>
              <a:rPr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à</a:t>
            </a:r>
            <a:r>
              <a:rPr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des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points</a:t>
            </a:r>
            <a:r>
              <a:rPr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30" dirty="0">
                <a:solidFill>
                  <a:srgbClr val="34484B"/>
                </a:solidFill>
                <a:latin typeface="Roboto"/>
                <a:cs typeface="Roboto"/>
              </a:rPr>
              <a:t>d’ancrage</a:t>
            </a:r>
            <a:r>
              <a:rPr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30" dirty="0">
                <a:solidFill>
                  <a:srgbClr val="34484B"/>
                </a:solidFill>
                <a:latin typeface="Roboto"/>
                <a:cs typeface="Roboto"/>
              </a:rPr>
              <a:t>pré-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définis</a:t>
            </a:r>
            <a:r>
              <a:rPr sz="800" spc="-114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50" dirty="0">
                <a:solidFill>
                  <a:srgbClr val="34484B"/>
                </a:solidFill>
                <a:latin typeface="Roboto"/>
                <a:cs typeface="Roboto"/>
              </a:rPr>
              <a:t>?</a:t>
            </a:r>
            <a:endParaRPr sz="800" dirty="0">
              <a:latin typeface="Roboto"/>
              <a:cs typeface="Roboto"/>
            </a:endParaRPr>
          </a:p>
          <a:p>
            <a:pPr marL="12700" marR="431800">
              <a:lnSpc>
                <a:spcPct val="100000"/>
              </a:lnSpc>
              <a:spcBef>
                <a:spcPts val="320"/>
              </a:spcBef>
            </a:pPr>
            <a:r>
              <a:rPr sz="800" spc="-40" dirty="0">
                <a:solidFill>
                  <a:srgbClr val="34484B"/>
                </a:solidFill>
                <a:latin typeface="Roboto"/>
                <a:cs typeface="Roboto"/>
              </a:rPr>
              <a:t>L’équipe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de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travail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sait-elle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que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toute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personne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travaillant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en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hauteur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et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portant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un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harnais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doit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rester</a:t>
            </a:r>
            <a:r>
              <a:rPr sz="800" spc="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visible</a:t>
            </a:r>
            <a:r>
              <a:rPr sz="800" spc="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ou</a:t>
            </a:r>
            <a:r>
              <a:rPr sz="800" spc="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audible</a:t>
            </a:r>
            <a:r>
              <a:rPr sz="800" spc="-1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50" dirty="0">
                <a:solidFill>
                  <a:srgbClr val="34484B"/>
                </a:solidFill>
                <a:latin typeface="Roboto"/>
                <a:cs typeface="Roboto"/>
              </a:rPr>
              <a:t>?</a:t>
            </a:r>
            <a:endParaRPr sz="800" dirty="0">
              <a:latin typeface="Roboto"/>
              <a:cs typeface="Roboto"/>
            </a:endParaRPr>
          </a:p>
          <a:p>
            <a:pPr marL="12700" marR="53340">
              <a:lnSpc>
                <a:spcPct val="100000"/>
              </a:lnSpc>
              <a:spcBef>
                <a:spcPts val="310"/>
              </a:spcBef>
            </a:pP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Une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distance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de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sécurité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avec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les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dangers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potentiels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est-elle</a:t>
            </a:r>
            <a:r>
              <a:rPr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prise</a:t>
            </a:r>
            <a:r>
              <a:rPr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en</a:t>
            </a:r>
            <a:r>
              <a:rPr sz="800" spc="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compte</a:t>
            </a:r>
            <a:r>
              <a:rPr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(lignes</a:t>
            </a:r>
            <a:r>
              <a:rPr sz="800" spc="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électriques,</a:t>
            </a:r>
            <a:r>
              <a:rPr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coactivité)</a:t>
            </a:r>
            <a:r>
              <a:rPr sz="800" spc="-114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50" dirty="0">
                <a:solidFill>
                  <a:srgbClr val="34484B"/>
                </a:solidFill>
                <a:latin typeface="Roboto"/>
                <a:cs typeface="Roboto"/>
              </a:rPr>
              <a:t>?</a:t>
            </a:r>
            <a:endParaRPr sz="800" dirty="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Les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espaces,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les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trous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ou les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30" dirty="0">
                <a:solidFill>
                  <a:srgbClr val="34484B"/>
                </a:solidFill>
                <a:latin typeface="Roboto"/>
                <a:cs typeface="Roboto"/>
              </a:rPr>
              <a:t>zones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fragiles</a:t>
            </a:r>
            <a:endParaRPr sz="800" dirty="0">
              <a:latin typeface="Roboto"/>
              <a:cs typeface="Roboto"/>
            </a:endParaRPr>
          </a:p>
          <a:p>
            <a:pPr marL="12700" marR="288290">
              <a:lnSpc>
                <a:spcPct val="100000"/>
              </a:lnSpc>
            </a:pP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des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30" dirty="0">
                <a:solidFill>
                  <a:srgbClr val="34484B"/>
                </a:solidFill>
                <a:latin typeface="Roboto"/>
                <a:cs typeface="Roboto"/>
              </a:rPr>
              <a:t>planchers,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des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30" dirty="0">
                <a:solidFill>
                  <a:srgbClr val="34484B"/>
                </a:solidFill>
                <a:latin typeface="Roboto"/>
                <a:cs typeface="Roboto"/>
              </a:rPr>
              <a:t>garde-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corps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et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des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30" dirty="0">
                <a:solidFill>
                  <a:srgbClr val="34484B"/>
                </a:solidFill>
                <a:latin typeface="Roboto"/>
                <a:cs typeface="Roboto"/>
              </a:rPr>
              <a:t>toits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sont-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ils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identifiés</a:t>
            </a:r>
            <a:r>
              <a:rPr sz="800" spc="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et/ou</a:t>
            </a:r>
            <a:r>
              <a:rPr sz="800" spc="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30" dirty="0">
                <a:solidFill>
                  <a:srgbClr val="34484B"/>
                </a:solidFill>
                <a:latin typeface="Roboto"/>
                <a:cs typeface="Roboto"/>
              </a:rPr>
              <a:t>protégés</a:t>
            </a:r>
            <a:r>
              <a:rPr sz="800" spc="-114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50" dirty="0">
                <a:solidFill>
                  <a:srgbClr val="34484B"/>
                </a:solidFill>
                <a:latin typeface="Roboto"/>
                <a:cs typeface="Roboto"/>
              </a:rPr>
              <a:t>?</a:t>
            </a:r>
            <a:endParaRPr sz="800" dirty="0">
              <a:latin typeface="Roboto"/>
              <a:cs typeface="Roboto"/>
            </a:endParaRPr>
          </a:p>
          <a:p>
            <a:pPr marL="12700" marR="261620">
              <a:lnSpc>
                <a:spcPct val="100000"/>
              </a:lnSpc>
              <a:spcBef>
                <a:spcPts val="95"/>
              </a:spcBef>
            </a:pP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Les outils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et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le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matériel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de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travail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sont-ils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sécurisés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pour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éviter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les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chutes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30" dirty="0">
                <a:solidFill>
                  <a:srgbClr val="34484B"/>
                </a:solidFill>
                <a:latin typeface="Roboto"/>
                <a:cs typeface="Roboto"/>
              </a:rPr>
              <a:t>d’objets</a:t>
            </a:r>
            <a:r>
              <a:rPr sz="800" spc="-1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et/ou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la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zone</a:t>
            </a:r>
            <a:endParaRPr sz="800" dirty="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</a:pP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en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contrebas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est-elle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balisée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50" dirty="0">
                <a:solidFill>
                  <a:srgbClr val="34484B"/>
                </a:solidFill>
                <a:latin typeface="Roboto"/>
                <a:cs typeface="Roboto"/>
              </a:rPr>
              <a:t>?</a:t>
            </a:r>
            <a:endParaRPr sz="800" dirty="0">
              <a:latin typeface="Roboto"/>
              <a:cs typeface="Roboto"/>
            </a:endParaRPr>
          </a:p>
          <a:p>
            <a:pPr marL="12700" marR="463550">
              <a:lnSpc>
                <a:spcPct val="100000"/>
              </a:lnSpc>
              <a:spcBef>
                <a:spcPts val="260"/>
              </a:spcBef>
            </a:pPr>
            <a:r>
              <a:rPr sz="800" spc="-35" dirty="0">
                <a:solidFill>
                  <a:srgbClr val="34484B"/>
                </a:solidFill>
                <a:latin typeface="Roboto"/>
                <a:cs typeface="Roboto"/>
              </a:rPr>
              <a:t>L’échafaudage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a-t-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il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été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inspecté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et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déclaré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sûr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pour</a:t>
            </a:r>
            <a:r>
              <a:rPr sz="800" spc="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utilisation</a:t>
            </a:r>
            <a:r>
              <a:rPr sz="800" spc="-10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50" dirty="0">
                <a:solidFill>
                  <a:srgbClr val="34484B"/>
                </a:solidFill>
                <a:latin typeface="Roboto"/>
                <a:cs typeface="Roboto"/>
              </a:rPr>
              <a:t>?</a:t>
            </a:r>
            <a:endParaRPr sz="800" dirty="0">
              <a:latin typeface="Roboto"/>
              <a:cs typeface="Roboto"/>
            </a:endParaRPr>
          </a:p>
          <a:p>
            <a:pPr marL="12700" marR="262255">
              <a:lnSpc>
                <a:spcPct val="100000"/>
              </a:lnSpc>
              <a:spcBef>
                <a:spcPts val="395"/>
              </a:spcBef>
            </a:pPr>
            <a:r>
              <a:rPr sz="800" spc="-40" dirty="0">
                <a:solidFill>
                  <a:srgbClr val="34484B"/>
                </a:solidFill>
                <a:latin typeface="Roboto"/>
                <a:cs typeface="Roboto"/>
              </a:rPr>
              <a:t>L’équipe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de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travail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sait-elle que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le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déplacement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d’une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PEMP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déployée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ou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d’un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échafaudage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mobile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occupé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est</a:t>
            </a:r>
            <a:r>
              <a:rPr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interdit</a:t>
            </a:r>
            <a:r>
              <a:rPr sz="800" spc="-1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50" dirty="0">
                <a:solidFill>
                  <a:srgbClr val="34484B"/>
                </a:solidFill>
                <a:latin typeface="Roboto"/>
                <a:cs typeface="Roboto"/>
              </a:rPr>
              <a:t>?</a:t>
            </a:r>
            <a:endParaRPr sz="800" dirty="0">
              <a:latin typeface="Roboto"/>
              <a:cs typeface="Roboto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785485" y="200851"/>
            <a:ext cx="107314" cy="332740"/>
          </a:xfrm>
          <a:prstGeom prst="rect">
            <a:avLst/>
          </a:prstGeom>
        </p:spPr>
        <p:txBody>
          <a:bodyPr vert="vert270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550" dirty="0">
                <a:solidFill>
                  <a:srgbClr val="34484B"/>
                </a:solidFill>
                <a:latin typeface="Roboto"/>
                <a:cs typeface="Roboto"/>
              </a:rPr>
              <a:t>Juin </a:t>
            </a:r>
            <a:r>
              <a:rPr sz="550" spc="-20" dirty="0">
                <a:solidFill>
                  <a:srgbClr val="34484B"/>
                </a:solidFill>
                <a:latin typeface="Roboto"/>
                <a:cs typeface="Roboto"/>
              </a:rPr>
              <a:t>2022</a:t>
            </a:r>
            <a:endParaRPr sz="550">
              <a:latin typeface="Roboto"/>
              <a:cs typeface="Roboto"/>
            </a:endParaRPr>
          </a:p>
        </p:txBody>
      </p:sp>
      <p:pic>
        <p:nvPicPr>
          <p:cNvPr id="61" name="Image 60">
            <a:extLst>
              <a:ext uri="{FF2B5EF4-FFF2-40B4-BE49-F238E27FC236}">
                <a16:creationId xmlns:a16="http://schemas.microsoft.com/office/drawing/2014/main" id="{BD9BBA71-6936-0F4E-9274-A1025899E2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6697" y="162916"/>
            <a:ext cx="433984" cy="43398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A78A16FEC621941A132C86605F1953F" ma:contentTypeVersion="11" ma:contentTypeDescription="Crée un document." ma:contentTypeScope="" ma:versionID="7f8f4ae715af6cc73b893d85f49a7266">
  <xsd:schema xmlns:xsd="http://www.w3.org/2001/XMLSchema" xmlns:xs="http://www.w3.org/2001/XMLSchema" xmlns:p="http://schemas.microsoft.com/office/2006/metadata/properties" xmlns:ns2="c8ad02b5-aea4-480e-8a9a-d5cf3bf2ee89" targetNamespace="http://schemas.microsoft.com/office/2006/metadata/properties" ma:root="true" ma:fieldsID="121ab000663110e0448210e3a1a934ea" ns2:_="">
    <xsd:import namespace="c8ad02b5-aea4-480e-8a9a-d5cf3bf2ee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ad02b5-aea4-480e-8a9a-d5cf3bf2ee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5D3499E-F122-4D5A-ACB2-0F31CFB59D2A}"/>
</file>

<file path=customXml/itemProps2.xml><?xml version="1.0" encoding="utf-8"?>
<ds:datastoreItem xmlns:ds="http://schemas.openxmlformats.org/officeDocument/2006/customXml" ds:itemID="{4772E479-5853-4362-A2AD-5F2D639C0BB0}"/>
</file>

<file path=customXml/itemProps3.xml><?xml version="1.0" encoding="utf-8"?>
<ds:datastoreItem xmlns:ds="http://schemas.openxmlformats.org/officeDocument/2006/customXml" ds:itemID="{A02BA63B-BEC3-4005-8FEE-BB5C93DE04A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</TotalTime>
  <Words>307</Words>
  <Application>Microsoft Macintosh PowerPoint</Application>
  <PresentationFormat>Personnalisé</PresentationFormat>
  <Paragraphs>57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Calibri</vt:lpstr>
      <vt:lpstr>Gotham Rounded</vt:lpstr>
      <vt:lpstr>GothamRounded-Book</vt:lpstr>
      <vt:lpstr>Roboto</vt:lpstr>
      <vt:lpstr>Roboto-Medium</vt:lpstr>
      <vt:lpstr>Office Theme</vt:lpstr>
      <vt:lpstr>Travaux en hauteur</vt:lpstr>
      <vt:lpstr>Travaux en hauteur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Travaux en hauteur</dc:title>
  <cp:lastModifiedBy>Florence Lissarrague</cp:lastModifiedBy>
  <cp:revision>5</cp:revision>
  <dcterms:created xsi:type="dcterms:W3CDTF">2022-06-21T09:55:20Z</dcterms:created>
  <dcterms:modified xsi:type="dcterms:W3CDTF">2022-06-21T15:36:11Z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2022-06-14T00:00:00Z</vt:filetime>
  </property>
  <property fmtid="{D5CDD505-2E9C-101B-9397-08002B2CF9AE}" pid="3" name="Creator">
    <vt:lpwstr>Adobe InDesign 17.3 (Macintosh)</vt:lpwstr>
  </property>
  <property fmtid="{D5CDD505-2E9C-101B-9397-08002B2CF9AE}" pid="4" name="LastSaved">
    <vt:filetime>2022-06-21T00:00:00Z</vt:filetime>
  </property>
  <property fmtid="{D5CDD505-2E9C-101B-9397-08002B2CF9AE}" pid="5" name="ContentTypeId">
    <vt:lpwstr>0x0101001A78A16FEC621941A132C86605F1953F</vt:lpwstr>
  </property>
</Properties>
</file>