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3" r:id="rId4"/>
  </p:sldMasterIdLst>
  <p:notesMasterIdLst>
    <p:notesMasterId r:id="rId16"/>
  </p:notesMasterIdLst>
  <p:handoutMasterIdLst>
    <p:handoutMasterId r:id="rId17"/>
  </p:handoutMasterIdLst>
  <p:sldIdLst>
    <p:sldId id="403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</p:sldIdLst>
  <p:sldSz cx="12192000" cy="6858000"/>
  <p:notesSz cx="6858000" cy="120015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3" pos="6576" userDrawn="1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1872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E20031"/>
    <a:srgbClr val="CC9B00"/>
    <a:srgbClr val="5D554F"/>
    <a:srgbClr val="4A96CD"/>
    <a:srgbClr val="FFFFFF"/>
    <a:srgbClr val="FF0066"/>
    <a:srgbClr val="B5D4EB"/>
    <a:srgbClr val="A9A099"/>
    <a:srgbClr val="837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0DB91-61B2-4C10-8029-78C09A2BD307}" v="19" dt="2020-03-17T13:47:20.803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pos="6576"/>
        <p:guide orient="horz" pos="2160"/>
        <p:guide orient="horz" pos="1872"/>
        <p:guide orient="horz" pos="4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2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BCAA67-E7CD-4BD5-B1EE-D496DF9AC6C5}" type="datetimeFigureOut">
              <a:rPr lang="fr-FR"/>
              <a:pPr>
                <a:defRPr/>
              </a:pPr>
              <a:t>05/10/2021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0CBA7BF-73AC-42E0-AB38-2D467E7C61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3220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9F787A-34C4-4EDB-A8DB-E63400104D22}" type="datetimeFigureOut">
              <a:rPr lang="fr-FR"/>
              <a:pPr>
                <a:defRPr/>
              </a:pPr>
              <a:t>05/10/2021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589000-A9E8-430B-9FF4-BF04EBB6C9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1040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tion N°1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A396A8E2-5884-4707-A91A-F402AF2AF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70F6DC0-4531-4B89-80D5-49F153A8694C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DA17839B-DF31-4FC7-8709-6551B55CE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108EC7F-1037-4183-AD93-E29D489A6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0763478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s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16ED0-16E2-49B1-A2A9-48CA385F7D6C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4397353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A4DBCC-4C61-4607-A643-B87F7C33AB10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0085772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F6AD28-1DF9-4595-A8EE-7C8D52D7172F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5910128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41FF52-7089-4D5A-A6B3-2EBA85C75CB6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98846040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60579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tion N°2 Cov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Photo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284270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the title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973594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 N°1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FC0A0F-83F5-490C-ACBB-C970001296AF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2315243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 N°2 Chapt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Photo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FB794B-97B6-4224-99A3-4E9DD22FD9B0}" type="datetime1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57224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E37521-2124-43AD-BCFE-327E4C215D22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083861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2240" y="0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Photo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F4412A-911D-4221-931A-9F30562EF696}" type="datetime1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68206"/>
      </p:ext>
    </p:extLst>
  </p:cSld>
  <p:clrMapOvr>
    <a:masterClrMapping/>
  </p:clrMapOvr>
  <p:hf sldNum="0" hdr="0" dt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 hasCustomPrompt="1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Table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9FCDEE-46C0-44EB-9F82-0E6FB5B12C2D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049053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Chart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BB1233-005F-4158-B468-E3AAA0BFE367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038721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/>
              <a:t>Modifiez le style du titre</a:t>
            </a:r>
            <a:endParaRPr lang="en-US" noProof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70F6DC0-4531-4B89-80D5-49F153A8694C}" type="datetime1">
              <a:rPr lang="en-US" noProof="0" smtClean="0"/>
              <a:t>10/5/2021</a:t>
            </a:fld>
            <a:endParaRPr lang="en-US" noProof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33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42" userDrawn="1">
          <p15:clr>
            <a:srgbClr val="F26B43"/>
          </p15:clr>
        </p15:guide>
        <p15:guide id="3" pos="68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B4A4C-7D08-47FF-A64D-1F86C134E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 err="1"/>
              <a:t>Safety</a:t>
            </a:r>
            <a:r>
              <a:rPr lang="fr-FR" dirty="0"/>
              <a:t> Green Light</a:t>
            </a:r>
            <a:br>
              <a:rPr lang="fr-FR" dirty="0"/>
            </a:br>
            <a:br>
              <a:rPr lang="fr-FR"/>
            </a:br>
            <a:br>
              <a:rPr lang="fr-FR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5252FD-3B05-4D79-A9B0-B5670E90A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/>
          <a:lstStyle/>
          <a:p>
            <a:r>
              <a:rPr lang="fr-FR" dirty="0"/>
              <a:t>Training kit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31F32BD-D25A-4675-A14B-9657CDD1E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5CE110E-DE52-4241-9B8B-E12FC9FF5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780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022F41C-45D4-4AAD-B1D6-1322369CE9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173568"/>
            <a:ext cx="11722121" cy="4860000"/>
          </a:xfrm>
        </p:spPr>
        <p:txBody>
          <a:bodyPr/>
          <a:lstStyle/>
          <a:p>
            <a:r>
              <a:rPr lang="en-US" sz="2000" dirty="0"/>
              <a:t>Few points of vigilance however :</a:t>
            </a:r>
          </a:p>
          <a:p>
            <a:endParaRPr lang="en-US" sz="1000" dirty="0"/>
          </a:p>
          <a:p>
            <a:pPr>
              <a:buFontTx/>
              <a:buChar char="-"/>
            </a:pPr>
            <a:r>
              <a:rPr lang="en-US" sz="1800" dirty="0"/>
              <a:t>Sustainability of the tool after 6 months that will request involvement, recognition…</a:t>
            </a:r>
          </a:p>
          <a:p>
            <a:pPr>
              <a:buFontTx/>
              <a:buChar char="-"/>
            </a:pPr>
            <a:r>
              <a:rPr lang="en-US" sz="1800" dirty="0"/>
              <a:t>Lone worker performing the task alone and/or far from supervision</a:t>
            </a:r>
          </a:p>
          <a:p>
            <a:pPr>
              <a:buFontTx/>
              <a:buChar char="-"/>
            </a:pPr>
            <a:r>
              <a:rPr lang="en-US" sz="1800" dirty="0"/>
              <a:t>Discussing general information instead of the specific steps in an operation</a:t>
            </a:r>
          </a:p>
          <a:p>
            <a:pPr>
              <a:buFontTx/>
              <a:buChar char="-"/>
            </a:pPr>
            <a:r>
              <a:rPr lang="en-US" sz="1800" dirty="0"/>
              <a:t>Giving a speech instead of encouraging the proactive involvement of the people who are to perform the tasks</a:t>
            </a:r>
          </a:p>
          <a:p>
            <a:pPr>
              <a:buFontTx/>
              <a:buChar char="-"/>
            </a:pPr>
            <a:r>
              <a:rPr lang="en-US" sz="1800" dirty="0"/>
              <a:t>Lack of communication in the team</a:t>
            </a:r>
          </a:p>
          <a:p>
            <a:pPr>
              <a:buFontTx/>
              <a:buChar char="-"/>
            </a:pPr>
            <a:r>
              <a:rPr lang="en-US" sz="1800" dirty="0"/>
              <a:t>Not expressing your concerns or not asking questions</a:t>
            </a:r>
          </a:p>
          <a:p>
            <a:pPr>
              <a:buFontTx/>
              <a:buChar char="-"/>
            </a:pPr>
            <a:r>
              <a:rPr lang="en-US" sz="1800" dirty="0"/>
              <a:t>Talking about the steps in the operation as if they were quoting from an operating manual rather than discussing the applicability of the instructions</a:t>
            </a:r>
          </a:p>
          <a:p>
            <a:pPr>
              <a:buFontTx/>
              <a:buChar char="-"/>
            </a:pPr>
            <a:r>
              <a:rPr lang="en-US" sz="1800" dirty="0"/>
              <a:t>Not being attentive to any reactions or alerts expressed</a:t>
            </a:r>
          </a:p>
          <a:p>
            <a:pPr>
              <a:buFontTx/>
              <a:buChar char="-"/>
            </a:pPr>
            <a:r>
              <a:rPr lang="en-US" sz="1800" dirty="0"/>
              <a:t>Not talking about potential errors and how to avoid them : absence of feedback</a:t>
            </a:r>
          </a:p>
          <a:p>
            <a:pPr>
              <a:buFontTx/>
              <a:buChar char="-"/>
            </a:pPr>
            <a:r>
              <a:rPr lang="en-US" sz="1800" dirty="0"/>
              <a:t>Making the briefing too long</a:t>
            </a:r>
          </a:p>
          <a:p>
            <a:pPr>
              <a:buFontTx/>
              <a:buChar char="-"/>
            </a:pPr>
            <a:r>
              <a:rPr lang="en-US" sz="1800" dirty="0"/>
              <a:t>Confusion with existing tools</a:t>
            </a:r>
            <a:r>
              <a:rPr lang="en-US" sz="1800" b="1" dirty="0">
                <a:sym typeface="Wingdings" panose="05000000000000000000" pitchFamily="2" charset="2"/>
              </a:rPr>
              <a:t>	</a:t>
            </a:r>
            <a:r>
              <a:rPr lang="en-US" sz="2200" b="1" dirty="0">
                <a:sym typeface="Wingdings" panose="05000000000000000000" pitchFamily="2" charset="2"/>
              </a:rPr>
              <a:t>			</a:t>
            </a:r>
            <a:r>
              <a:rPr lang="en-US" sz="2200" b="1" dirty="0">
                <a:solidFill>
                  <a:schemeClr val="tx2"/>
                </a:solidFill>
                <a:sym typeface="Wingdings" panose="05000000000000000000" pitchFamily="2" charset="2"/>
              </a:rPr>
              <a:t> Successful if kept simple</a:t>
            </a:r>
            <a:endParaRPr lang="en-US" sz="2200" b="1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D2835F1-D381-4EB5-9692-1DD9798E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&amp; practical initiative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8EAC04-1F48-4F11-A01B-ADB0684D292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84B76A-07B7-47E3-93B2-1F68281C4B21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4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05410AC-C300-41C1-A4B6-ACF0854D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 short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FE3727-6561-4A47-9321-6F94134902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98A13D9F-F5F7-4B9E-873C-134E27307264}"/>
              </a:ext>
            </a:extLst>
          </p:cNvPr>
          <p:cNvSpPr txBox="1">
            <a:spLocks/>
          </p:cNvSpPr>
          <p:nvPr/>
        </p:nvSpPr>
        <p:spPr>
          <a:xfrm>
            <a:off x="668747" y="1529914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anchor="ctr"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0" indent="0" algn="l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tx2"/>
                </a:solidFill>
              </a:rPr>
              <a:t>Last time </a:t>
            </a:r>
            <a:r>
              <a:rPr lang="en-GB" dirty="0"/>
              <a:t>to </a:t>
            </a:r>
            <a:r>
              <a:rPr lang="en-GB" b="1" dirty="0">
                <a:solidFill>
                  <a:schemeClr val="tx2"/>
                </a:solidFill>
              </a:rPr>
              <a:t>say something, verify, say STOP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9">
            <a:extLst>
              <a:ext uri="{FF2B5EF4-FFF2-40B4-BE49-F238E27FC236}">
                <a16:creationId xmlns:a16="http://schemas.microsoft.com/office/drawing/2014/main" id="{3519D187-3556-4B88-8A80-0FCC981333BA}"/>
              </a:ext>
            </a:extLst>
          </p:cNvPr>
          <p:cNvSpPr txBox="1">
            <a:spLocks/>
          </p:cNvSpPr>
          <p:nvPr/>
        </p:nvSpPr>
        <p:spPr>
          <a:xfrm>
            <a:off x="668747" y="2587098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Focus </a:t>
            </a:r>
            <a:r>
              <a:rPr lang="en-US" b="1" dirty="0">
                <a:solidFill>
                  <a:schemeClr val="tx2"/>
                </a:solidFill>
              </a:rPr>
              <a:t>life-threatening hazards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9">
            <a:extLst>
              <a:ext uri="{FF2B5EF4-FFF2-40B4-BE49-F238E27FC236}">
                <a16:creationId xmlns:a16="http://schemas.microsoft.com/office/drawing/2014/main" id="{8F31A408-E964-4BBB-B053-027224B75461}"/>
              </a:ext>
            </a:extLst>
          </p:cNvPr>
          <p:cNvSpPr txBox="1">
            <a:spLocks/>
          </p:cNvSpPr>
          <p:nvPr/>
        </p:nvSpPr>
        <p:spPr>
          <a:xfrm>
            <a:off x="668747" y="3644282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Need to promote that ritual, </a:t>
            </a:r>
            <a:r>
              <a:rPr lang="en-GB" dirty="0"/>
              <a:t>be exemplary, show how to do it</a:t>
            </a:r>
          </a:p>
        </p:txBody>
      </p:sp>
      <p:sp>
        <p:nvSpPr>
          <p:cNvPr id="8" name="Espace réservé du contenu 9">
            <a:extLst>
              <a:ext uri="{FF2B5EF4-FFF2-40B4-BE49-F238E27FC236}">
                <a16:creationId xmlns:a16="http://schemas.microsoft.com/office/drawing/2014/main" id="{9C12E25C-D991-4BEC-A9B7-5B242E926086}"/>
              </a:ext>
            </a:extLst>
          </p:cNvPr>
          <p:cNvSpPr txBox="1">
            <a:spLocks/>
          </p:cNvSpPr>
          <p:nvPr/>
        </p:nvSpPr>
        <p:spPr>
          <a:xfrm>
            <a:off x="668747" y="4695441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Keep it simple and quick, </a:t>
            </a:r>
            <a:r>
              <a:rPr lang="en-GB" dirty="0"/>
              <a:t>use the video as an example, display the 4 open questions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14884591-8EEA-4FFB-AC64-7C04AD0F9BD6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0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BD5B23C-BF7F-4806-93A6-A6204362C4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« See something, say something » - Start / re-start ritual</a:t>
            </a:r>
          </a:p>
          <a:p>
            <a:pPr marL="0" indent="0">
              <a:buNone/>
            </a:pPr>
            <a:endParaRPr lang="fr-FR" sz="1000" dirty="0"/>
          </a:p>
          <a:p>
            <a:pPr>
              <a:buFontTx/>
              <a:buChar char="-"/>
            </a:pPr>
            <a:r>
              <a:rPr lang="en-US" sz="1800" dirty="0"/>
              <a:t>To prevent active errors such as errors in applying rules or errors of diagnosis or “routine” errors </a:t>
            </a:r>
            <a:r>
              <a:rPr lang="en-US" sz="1800" u="sng" dirty="0"/>
              <a:t>but also</a:t>
            </a:r>
            <a:r>
              <a:rPr lang="en-US" sz="1800" dirty="0"/>
              <a:t> latent errors (traps set in the organization, for example: it is not the right equipment, or it is not made available).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Tx/>
              <a:buChar char="-"/>
            </a:pPr>
            <a:r>
              <a:rPr lang="en-US" sz="1800" dirty="0"/>
              <a:t>To increase situational awareness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The time allocated to stop allows to think, reassess and remember the task to be performed. It avoids to rush.</a:t>
            </a:r>
          </a:p>
          <a:p>
            <a:pPr marL="0" indent="0">
              <a:buNone/>
            </a:pPr>
            <a:endParaRPr lang="en-US" sz="900" dirty="0"/>
          </a:p>
          <a:p>
            <a:pPr>
              <a:buFontTx/>
              <a:buChar char="-"/>
            </a:pPr>
            <a:r>
              <a:rPr lang="en-US" sz="1800" dirty="0"/>
              <a:t>The open questions give time and rooms for each worker to say something, to intervene</a:t>
            </a:r>
          </a:p>
          <a:p>
            <a:pPr>
              <a:buFontTx/>
              <a:buChar char="-"/>
            </a:pPr>
            <a:endParaRPr lang="en-US" sz="1000" dirty="0"/>
          </a:p>
          <a:p>
            <a:pPr>
              <a:buFontTx/>
              <a:buChar char="-"/>
            </a:pPr>
            <a:r>
              <a:rPr lang="en-US" sz="1800" dirty="0"/>
              <a:t>It reinforces the use of the Stop Card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9BB086E-2AE1-423B-BE75-564D347E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tool</a:t>
            </a:r>
            <a:r>
              <a:rPr lang="fr-FR" dirty="0"/>
              <a:t>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86C5D6-ABD2-40BD-9014-47D80775C5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5" name="Rectangle à coins arrondis 1">
            <a:extLst>
              <a:ext uri="{FF2B5EF4-FFF2-40B4-BE49-F238E27FC236}">
                <a16:creationId xmlns:a16="http://schemas.microsoft.com/office/drawing/2014/main" id="{2E22E973-F4A5-43FD-BF1E-469DC0785A5B}"/>
              </a:ext>
            </a:extLst>
          </p:cNvPr>
          <p:cNvSpPr/>
          <p:nvPr/>
        </p:nvSpPr>
        <p:spPr>
          <a:xfrm>
            <a:off x="1577819" y="3560762"/>
            <a:ext cx="9036362" cy="7495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brain has the tendency to work in « routine » mode. A way to exit this mode to a « conscious » mode is to ask open questions to create the vigilance and the reflection.</a:t>
            </a:r>
          </a:p>
        </p:txBody>
      </p:sp>
      <p:pic>
        <p:nvPicPr>
          <p:cNvPr id="6" name="Image 3" descr="Une image contenant mètre&#10;&#10;Description générée avec un niveau de confiance très élevé">
            <a:extLst>
              <a:ext uri="{FF2B5EF4-FFF2-40B4-BE49-F238E27FC236}">
                <a16:creationId xmlns:a16="http://schemas.microsoft.com/office/drawing/2014/main" id="{23F28B46-D69D-4B01-B84A-07BBBFA53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325" y="5761033"/>
            <a:ext cx="600623" cy="688950"/>
          </a:xfrm>
          <a:prstGeom prst="rect">
            <a:avLst/>
          </a:prstGeom>
        </p:spPr>
      </p:pic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ED5AA80-B607-42BF-9CCF-15FDC90E519F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ABE576A-8A34-4F15-A116-9CB05D0AB6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372351"/>
            <a:ext cx="8860552" cy="4860000"/>
          </a:xfrm>
        </p:spPr>
        <p:txBody>
          <a:bodyPr/>
          <a:lstStyle/>
          <a:p>
            <a:r>
              <a:rPr lang="fr-FR" dirty="0"/>
              <a:t>Last </a:t>
            </a:r>
            <a:r>
              <a:rPr lang="fr-FR" dirty="0" err="1"/>
              <a:t>opportunity</a:t>
            </a:r>
            <a:r>
              <a:rPr lang="fr-FR" dirty="0"/>
              <a:t> to </a:t>
            </a:r>
            <a:r>
              <a:rPr lang="fr-FR" dirty="0" err="1"/>
              <a:t>say</a:t>
            </a:r>
            <a:r>
              <a:rPr lang="fr-FR" dirty="0"/>
              <a:t> </a:t>
            </a:r>
            <a:r>
              <a:rPr lang="fr-FR" dirty="0" err="1"/>
              <a:t>something</a:t>
            </a:r>
            <a:br>
              <a:rPr lang="fr-FR" dirty="0"/>
            </a:b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1800" dirty="0"/>
              <a:t>The safety green light is realized for all work carried out under a work permit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1800" dirty="0"/>
              <a:t>When the work is ready to be launched (signed work permit)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1800" dirty="0"/>
              <a:t>Each worker thinks about four open questions and interacts with colleagues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1800" dirty="0"/>
              <a:t>Each participant validates on the back of the work permit or any other equivalent support before starting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en-US" sz="1800" dirty="0"/>
              <a:t>This action is quick and is brief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this is the last opportunity to speak, to talk before launching the work.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7D3E52F-8043-40C1-90F9-F27FD3D8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?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29A0E43-6F2C-4C8E-9614-9C862650761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33808" y="5601300"/>
            <a:ext cx="729215" cy="631051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31DA20F-2314-4080-8A67-CB710C2BD9D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69568" y="2369934"/>
            <a:ext cx="808388" cy="768255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50FBA013-8898-4757-8698-7A3CCB7DD3B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01178" y="4498230"/>
            <a:ext cx="581313" cy="6310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F33A62-9843-49DD-A8A5-99FB8B32BEF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89879" y="3795601"/>
            <a:ext cx="684834" cy="6310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3CBE09D-9908-47C1-A519-2CD651C1BE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7641" y="3236973"/>
            <a:ext cx="808388" cy="402222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0EC7EB37-9D54-43AC-9FF7-B9598B192699}"/>
              </a:ext>
            </a:extLst>
          </p:cNvPr>
          <p:cNvSpPr txBox="1">
            <a:spLocks/>
          </p:cNvSpPr>
          <p:nvPr/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 cap="none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73FDB022-234C-4643-BAD0-0C8644A2442E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BD2A315-9581-46EC-AFF5-AF7675EC84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372351"/>
            <a:ext cx="10343123" cy="4860000"/>
          </a:xfrm>
        </p:spPr>
        <p:txBody>
          <a:bodyPr/>
          <a:lstStyle/>
          <a:p>
            <a:r>
              <a:rPr lang="fr-FR" dirty="0" err="1"/>
              <a:t>Implementation</a:t>
            </a:r>
            <a:r>
              <a:rPr lang="fr-FR" dirty="0"/>
              <a:t>, duration, location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Each member of the team involved in this work, including in the case of a lone worker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Asks the 4 open questions, answers them and decides whether or not to start the work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This action takes place at the location of the intervention and lasts only a few minutes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It is carried out at each start of work or each time that work starts again, after a change of team or in the case of modification of the working environment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19A89CE-7D38-476E-A8FB-A49C042D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How, </a:t>
            </a:r>
            <a:r>
              <a:rPr lang="fr-FR" dirty="0" err="1"/>
              <a:t>when</a:t>
            </a:r>
            <a:r>
              <a:rPr lang="fr-FR" dirty="0"/>
              <a:t> &amp; </a:t>
            </a:r>
            <a:r>
              <a:rPr lang="fr-FR" dirty="0" err="1"/>
              <a:t>where</a:t>
            </a:r>
            <a:r>
              <a:rPr lang="fr-FR" dirty="0"/>
              <a:t>?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C11D761-E0D2-4250-9A13-D473C5A8F364}"/>
              </a:ext>
            </a:extLst>
          </p:cNvPr>
          <p:cNvGrpSpPr/>
          <p:nvPr/>
        </p:nvGrpSpPr>
        <p:grpSpPr>
          <a:xfrm>
            <a:off x="3596997" y="4263583"/>
            <a:ext cx="5132633" cy="2438400"/>
            <a:chOff x="2565400" y="3695700"/>
            <a:chExt cx="5132633" cy="2438400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A804CD0A-78B7-4989-B212-64EC2C3C1F71}"/>
                </a:ext>
              </a:extLst>
            </p:cNvPr>
            <p:cNvSpPr/>
            <p:nvPr/>
          </p:nvSpPr>
          <p:spPr>
            <a:xfrm>
              <a:off x="2754079" y="380975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219BC508-C546-4EEF-8E08-544BF256B4DF}"/>
                </a:ext>
              </a:extLst>
            </p:cNvPr>
            <p:cNvSpPr/>
            <p:nvPr/>
          </p:nvSpPr>
          <p:spPr>
            <a:xfrm>
              <a:off x="2754079" y="4297742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9EAFCED7-27FE-43D8-974E-B693449BBF87}"/>
                </a:ext>
              </a:extLst>
            </p:cNvPr>
            <p:cNvSpPr/>
            <p:nvPr/>
          </p:nvSpPr>
          <p:spPr>
            <a:xfrm>
              <a:off x="2754079" y="473473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60E78D0-9399-4E8F-891E-8405350E58CF}"/>
                </a:ext>
              </a:extLst>
            </p:cNvPr>
            <p:cNvSpPr/>
            <p:nvPr/>
          </p:nvSpPr>
          <p:spPr>
            <a:xfrm>
              <a:off x="2754079" y="5372937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4</a:t>
              </a:r>
            </a:p>
          </p:txBody>
        </p:sp>
        <p:sp>
          <p:nvSpPr>
            <p:cNvPr id="10" name="Rectangle : coins arrondis 14">
              <a:extLst>
                <a:ext uri="{FF2B5EF4-FFF2-40B4-BE49-F238E27FC236}">
                  <a16:creationId xmlns:a16="http://schemas.microsoft.com/office/drawing/2014/main" id="{AA529131-1897-4EDA-B601-B27AAF6157DC}"/>
                </a:ext>
              </a:extLst>
            </p:cNvPr>
            <p:cNvSpPr/>
            <p:nvPr/>
          </p:nvSpPr>
          <p:spPr>
            <a:xfrm>
              <a:off x="3171068" y="5104756"/>
              <a:ext cx="2113590" cy="886431"/>
            </a:xfrm>
            <a:prstGeom prst="roundRect">
              <a:avLst>
                <a:gd name="adj" fmla="val 20342"/>
              </a:avLst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288000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am ready to start </a:t>
              </a:r>
              <a:br>
                <a:rPr lang="en-US" sz="1400" kern="0">
                  <a:solidFill>
                    <a:schemeClr val="bg1"/>
                  </a:solidFill>
                  <a:latin typeface="+mj-lt"/>
                </a:rPr>
              </a:b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my work safely</a:t>
              </a:r>
            </a:p>
            <a:p>
              <a:pPr marL="288000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START</a:t>
              </a:r>
            </a:p>
          </p:txBody>
        </p:sp>
        <p:sp>
          <p:nvSpPr>
            <p:cNvPr id="11" name="Rectangle : coins arrondis 35">
              <a:extLst>
                <a:ext uri="{FF2B5EF4-FFF2-40B4-BE49-F238E27FC236}">
                  <a16:creationId xmlns:a16="http://schemas.microsoft.com/office/drawing/2014/main" id="{BA5CD3CC-6E5D-4E8A-ADD6-56AF4F2D8FA9}"/>
                </a:ext>
              </a:extLst>
            </p:cNvPr>
            <p:cNvSpPr/>
            <p:nvPr/>
          </p:nvSpPr>
          <p:spPr>
            <a:xfrm>
              <a:off x="5379969" y="5119938"/>
              <a:ext cx="2113590" cy="871248"/>
            </a:xfrm>
            <a:prstGeom prst="roundRect">
              <a:avLst>
                <a:gd name="adj" fmla="val 20902"/>
              </a:avLst>
            </a:prstGeom>
            <a:solidFill>
              <a:srgbClr val="E600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536575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have doubts</a:t>
              </a:r>
            </a:p>
            <a:p>
              <a:pPr marL="536575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STOP</a:t>
              </a:r>
            </a:p>
          </p:txBody>
        </p:sp>
        <p:pic>
          <p:nvPicPr>
            <p:cNvPr id="12" name="Graphique 31">
              <a:extLst>
                <a:ext uri="{FF2B5EF4-FFF2-40B4-BE49-F238E27FC236}">
                  <a16:creationId xmlns:a16="http://schemas.microsoft.com/office/drawing/2014/main" id="{B974BE21-BCBE-47AD-95F3-3F4BA489D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94019" y="5372096"/>
              <a:ext cx="347419" cy="351749"/>
            </a:xfrm>
            <a:prstGeom prst="rect">
              <a:avLst/>
            </a:prstGeom>
          </p:spPr>
        </p:pic>
        <p:pic>
          <p:nvPicPr>
            <p:cNvPr id="13" name="Graphique 33">
              <a:extLst>
                <a:ext uri="{FF2B5EF4-FFF2-40B4-BE49-F238E27FC236}">
                  <a16:creationId xmlns:a16="http://schemas.microsoft.com/office/drawing/2014/main" id="{2F6B86A5-6CE5-430C-A53F-CC627998A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67162" y="5314709"/>
              <a:ext cx="475774" cy="481706"/>
            </a:xfrm>
            <a:prstGeom prst="rect">
              <a:avLst/>
            </a:prstGeom>
          </p:spPr>
        </p:pic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EAA807C-7BE5-4824-9811-9791D73D4C2F}"/>
                </a:ext>
              </a:extLst>
            </p:cNvPr>
            <p:cNvSpPr txBox="1"/>
            <p:nvPr/>
          </p:nvSpPr>
          <p:spPr>
            <a:xfrm>
              <a:off x="3116134" y="3797364"/>
              <a:ext cx="4545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is the job to be done?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ABDB4FE-6C55-4CE6-BC36-EC9E0134D53F}"/>
                </a:ext>
              </a:extLst>
            </p:cNvPr>
            <p:cNvSpPr txBox="1"/>
            <p:nvPr/>
          </p:nvSpPr>
          <p:spPr>
            <a:xfrm>
              <a:off x="3128405" y="4279173"/>
              <a:ext cx="45450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should I do if change occurs?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C0A748C-16EA-4EF2-B71F-8AC3AF20633A}"/>
                </a:ext>
              </a:extLst>
            </p:cNvPr>
            <p:cNvSpPr txBox="1"/>
            <p:nvPr/>
          </p:nvSpPr>
          <p:spPr>
            <a:xfrm>
              <a:off x="3128405" y="4732689"/>
              <a:ext cx="4569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could happen that could be serious?</a:t>
              </a:r>
            </a:p>
          </p:txBody>
        </p:sp>
        <p:sp>
          <p:nvSpPr>
            <p:cNvPr id="17" name="Rectangle à coins arrondis 17">
              <a:extLst>
                <a:ext uri="{FF2B5EF4-FFF2-40B4-BE49-F238E27FC236}">
                  <a16:creationId xmlns:a16="http://schemas.microsoft.com/office/drawing/2014/main" id="{624152DA-F6FB-4A0F-BB30-00E1B00892A2}"/>
                </a:ext>
              </a:extLst>
            </p:cNvPr>
            <p:cNvSpPr/>
            <p:nvPr/>
          </p:nvSpPr>
          <p:spPr>
            <a:xfrm>
              <a:off x="2565400" y="3695700"/>
              <a:ext cx="5095823" cy="2438400"/>
            </a:xfrm>
            <a:prstGeom prst="roundRect">
              <a:avLst/>
            </a:prstGeom>
            <a:noFill/>
            <a:ln w="381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8" name="Picture 5">
            <a:extLst>
              <a:ext uri="{FF2B5EF4-FFF2-40B4-BE49-F238E27FC236}">
                <a16:creationId xmlns:a16="http://schemas.microsoft.com/office/drawing/2014/main" id="{A13B52FB-6881-4985-A0EC-44E2C335527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17398" y="2169100"/>
            <a:ext cx="598302" cy="569961"/>
          </a:xfrm>
          <a:prstGeom prst="rect">
            <a:avLst/>
          </a:prstGeom>
        </p:spPr>
      </p:pic>
      <p:pic>
        <p:nvPicPr>
          <p:cNvPr id="19" name="Picture 5">
            <a:extLst>
              <a:ext uri="{FF2B5EF4-FFF2-40B4-BE49-F238E27FC236}">
                <a16:creationId xmlns:a16="http://schemas.microsoft.com/office/drawing/2014/main" id="{8D4C9E0F-1450-4B2D-B88F-4936891A5C5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54030" y="2965849"/>
            <a:ext cx="525038" cy="569961"/>
          </a:xfrm>
          <a:prstGeom prst="rect">
            <a:avLst/>
          </a:prstGeom>
        </p:spPr>
      </p:pic>
      <p:sp>
        <p:nvSpPr>
          <p:cNvPr id="21" name="Espace réservé du pied de page 4">
            <a:extLst>
              <a:ext uri="{FF2B5EF4-FFF2-40B4-BE49-F238E27FC236}">
                <a16:creationId xmlns:a16="http://schemas.microsoft.com/office/drawing/2014/main" id="{F4A73A06-CCD5-44CF-8F95-42F880435F84}"/>
              </a:ext>
            </a:extLst>
          </p:cNvPr>
          <p:cNvSpPr txBox="1">
            <a:spLocks/>
          </p:cNvSpPr>
          <p:nvPr/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 cap="none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4E6B96A-EAEB-4EEF-981C-976EE088809A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5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BE16785-61C6-4259-8423-4BFED7A361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Each</a:t>
            </a:r>
            <a:r>
              <a:rPr lang="fr-FR" dirty="0"/>
              <a:t> team </a:t>
            </a:r>
            <a:r>
              <a:rPr lang="fr-FR" dirty="0" err="1"/>
              <a:t>member</a:t>
            </a:r>
            <a:r>
              <a:rPr lang="fr-FR" dirty="0"/>
              <a:t> to </a:t>
            </a:r>
            <a:r>
              <a:rPr lang="fr-FR" dirty="0" err="1"/>
              <a:t>answer</a:t>
            </a:r>
            <a:r>
              <a:rPr lang="fr-FR" dirty="0"/>
              <a:t> the questions</a:t>
            </a:r>
            <a:endParaRPr lang="en-US" dirty="0"/>
          </a:p>
          <a:p>
            <a:pPr marL="0" indent="0">
              <a:buNone/>
            </a:pPr>
            <a:endParaRPr lang="fr-FR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All those involved in the execution of the work, both the personnel of the contractor company and the personnel of Total, in particular when the permit requires their presence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Each stakeholder asks the 4 open questions, decides if the work can start or resume then valid on the back of the permit or on any other medium for starting work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72FEC26-B989-4C54-A0CC-28DF84BA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Who’s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doing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and for </a:t>
            </a:r>
            <a:r>
              <a:rPr lang="fr-FR" dirty="0" err="1"/>
              <a:t>what</a:t>
            </a:r>
            <a:r>
              <a:rPr lang="fr-FR" dirty="0"/>
              <a:t>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6FC3C3-156E-49FD-8A60-300D65C182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A82E94D-5B29-40D9-89F2-17A1478D050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61730" y="4292956"/>
            <a:ext cx="1767109" cy="1683403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6FD1D16E-9508-4B58-9916-EB3CA0E09015}"/>
              </a:ext>
            </a:extLst>
          </p:cNvPr>
          <p:cNvGrpSpPr/>
          <p:nvPr/>
        </p:nvGrpSpPr>
        <p:grpSpPr>
          <a:xfrm>
            <a:off x="5430891" y="3915458"/>
            <a:ext cx="5132633" cy="2438400"/>
            <a:chOff x="2565400" y="3695700"/>
            <a:chExt cx="5132633" cy="2438400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693DA1B2-CF64-474B-BB7F-15FE76CC79A7}"/>
                </a:ext>
              </a:extLst>
            </p:cNvPr>
            <p:cNvSpPr/>
            <p:nvPr/>
          </p:nvSpPr>
          <p:spPr>
            <a:xfrm>
              <a:off x="2754079" y="380975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ADE1D2FC-2F9C-4347-8859-48FA9E288A85}"/>
                </a:ext>
              </a:extLst>
            </p:cNvPr>
            <p:cNvSpPr/>
            <p:nvPr/>
          </p:nvSpPr>
          <p:spPr>
            <a:xfrm>
              <a:off x="2754079" y="4297742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1DF6A9AA-7B06-451F-AD8F-FE9BFAE5EF09}"/>
                </a:ext>
              </a:extLst>
            </p:cNvPr>
            <p:cNvSpPr/>
            <p:nvPr/>
          </p:nvSpPr>
          <p:spPr>
            <a:xfrm>
              <a:off x="2754079" y="473473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FF01C9E-D6CE-4D55-A188-F0DED0AD0BC9}"/>
                </a:ext>
              </a:extLst>
            </p:cNvPr>
            <p:cNvSpPr/>
            <p:nvPr/>
          </p:nvSpPr>
          <p:spPr>
            <a:xfrm>
              <a:off x="2754079" y="5372937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4</a:t>
              </a:r>
            </a:p>
          </p:txBody>
        </p:sp>
        <p:sp>
          <p:nvSpPr>
            <p:cNvPr id="11" name="Rectangle : coins arrondis 14">
              <a:extLst>
                <a:ext uri="{FF2B5EF4-FFF2-40B4-BE49-F238E27FC236}">
                  <a16:creationId xmlns:a16="http://schemas.microsoft.com/office/drawing/2014/main" id="{B2024FBB-A8B0-4800-A9E2-57ADEF1DBE73}"/>
                </a:ext>
              </a:extLst>
            </p:cNvPr>
            <p:cNvSpPr/>
            <p:nvPr/>
          </p:nvSpPr>
          <p:spPr>
            <a:xfrm>
              <a:off x="3171068" y="5104756"/>
              <a:ext cx="2113590" cy="886431"/>
            </a:xfrm>
            <a:prstGeom prst="roundRect">
              <a:avLst>
                <a:gd name="adj" fmla="val 20342"/>
              </a:avLst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288000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am ready to start </a:t>
              </a:r>
              <a:br>
                <a:rPr lang="en-US" sz="1400" kern="0">
                  <a:solidFill>
                    <a:schemeClr val="bg1"/>
                  </a:solidFill>
                  <a:latin typeface="+mj-lt"/>
                </a:rPr>
              </a:b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my work safely</a:t>
              </a:r>
            </a:p>
            <a:p>
              <a:pPr marL="288000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START</a:t>
              </a:r>
            </a:p>
          </p:txBody>
        </p:sp>
        <p:sp>
          <p:nvSpPr>
            <p:cNvPr id="12" name="Rectangle : coins arrondis 35">
              <a:extLst>
                <a:ext uri="{FF2B5EF4-FFF2-40B4-BE49-F238E27FC236}">
                  <a16:creationId xmlns:a16="http://schemas.microsoft.com/office/drawing/2014/main" id="{EDAAA580-705E-4C57-92F3-9FEF6D0F7696}"/>
                </a:ext>
              </a:extLst>
            </p:cNvPr>
            <p:cNvSpPr/>
            <p:nvPr/>
          </p:nvSpPr>
          <p:spPr>
            <a:xfrm>
              <a:off x="5379969" y="5119938"/>
              <a:ext cx="2113590" cy="871248"/>
            </a:xfrm>
            <a:prstGeom prst="roundRect">
              <a:avLst>
                <a:gd name="adj" fmla="val 20902"/>
              </a:avLst>
            </a:prstGeom>
            <a:solidFill>
              <a:srgbClr val="E600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536575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have doubts</a:t>
              </a:r>
            </a:p>
            <a:p>
              <a:pPr marL="536575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STOP</a:t>
              </a:r>
            </a:p>
          </p:txBody>
        </p:sp>
        <p:pic>
          <p:nvPicPr>
            <p:cNvPr id="13" name="Graphique 31">
              <a:extLst>
                <a:ext uri="{FF2B5EF4-FFF2-40B4-BE49-F238E27FC236}">
                  <a16:creationId xmlns:a16="http://schemas.microsoft.com/office/drawing/2014/main" id="{0F282972-0C29-42AC-9029-E3CF35A7C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94019" y="5372096"/>
              <a:ext cx="347419" cy="351749"/>
            </a:xfrm>
            <a:prstGeom prst="rect">
              <a:avLst/>
            </a:prstGeom>
          </p:spPr>
        </p:pic>
        <p:pic>
          <p:nvPicPr>
            <p:cNvPr id="14" name="Graphique 33">
              <a:extLst>
                <a:ext uri="{FF2B5EF4-FFF2-40B4-BE49-F238E27FC236}">
                  <a16:creationId xmlns:a16="http://schemas.microsoft.com/office/drawing/2014/main" id="{0E670E5A-CA62-4DED-A388-32D4CD4A1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67162" y="5314709"/>
              <a:ext cx="475774" cy="481706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0991973-0121-4DE9-B885-7918BDBFCA6B}"/>
                </a:ext>
              </a:extLst>
            </p:cNvPr>
            <p:cNvSpPr txBox="1"/>
            <p:nvPr/>
          </p:nvSpPr>
          <p:spPr>
            <a:xfrm>
              <a:off x="3116134" y="3797364"/>
              <a:ext cx="4545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is the job to be done?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A4F1435F-D4CD-4FEA-92C6-B6781B48ED30}"/>
                </a:ext>
              </a:extLst>
            </p:cNvPr>
            <p:cNvSpPr txBox="1"/>
            <p:nvPr/>
          </p:nvSpPr>
          <p:spPr>
            <a:xfrm>
              <a:off x="3128405" y="4279173"/>
              <a:ext cx="45450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should I do if change occurs?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EF5271EF-7212-4988-8091-70D76499F1D1}"/>
                </a:ext>
              </a:extLst>
            </p:cNvPr>
            <p:cNvSpPr txBox="1"/>
            <p:nvPr/>
          </p:nvSpPr>
          <p:spPr>
            <a:xfrm>
              <a:off x="3128405" y="4732689"/>
              <a:ext cx="4569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could happen that could be serious?</a:t>
              </a:r>
            </a:p>
          </p:txBody>
        </p:sp>
        <p:sp>
          <p:nvSpPr>
            <p:cNvPr id="18" name="Rectangle à coins arrondis 24">
              <a:extLst>
                <a:ext uri="{FF2B5EF4-FFF2-40B4-BE49-F238E27FC236}">
                  <a16:creationId xmlns:a16="http://schemas.microsoft.com/office/drawing/2014/main" id="{14F632A9-8DC3-4F62-9576-C5D2BF0E5474}"/>
                </a:ext>
              </a:extLst>
            </p:cNvPr>
            <p:cNvSpPr/>
            <p:nvPr/>
          </p:nvSpPr>
          <p:spPr>
            <a:xfrm>
              <a:off x="2565400" y="3695700"/>
              <a:ext cx="5095823" cy="2438400"/>
            </a:xfrm>
            <a:prstGeom prst="roundRect">
              <a:avLst/>
            </a:prstGeom>
            <a:noFill/>
            <a:ln w="381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" name="Espace réservé du numéro de diapositive 5">
            <a:extLst>
              <a:ext uri="{FF2B5EF4-FFF2-40B4-BE49-F238E27FC236}">
                <a16:creationId xmlns:a16="http://schemas.microsoft.com/office/drawing/2014/main" id="{032AB0E8-8904-4012-8D03-BC1037074D57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0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0C4D3B1-24AC-479C-98F6-BE0DF16342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372351"/>
            <a:ext cx="9313313" cy="4860000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Company</a:t>
            </a:r>
            <a:r>
              <a:rPr lang="fr-FR" dirty="0"/>
              <a:t> Rule - Permit to Work process</a:t>
            </a:r>
          </a:p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This action is made mandatory by the CR GR HSE 402 rule (Requirement 3.5.2). </a:t>
            </a:r>
            <a:endParaRPr lang="fr-FR" sz="1800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Existing site documents in terms of work start-up review (LMRA type, minute to think, tool box talk, etc.) must </a:t>
            </a:r>
            <a:r>
              <a:rPr lang="en-US" sz="1800" dirty="0">
                <a:ea typeface="+mn-lt"/>
                <a:cs typeface="+mn-lt"/>
              </a:rPr>
              <a:t>be adapted and uniformized to be in line with the safety green light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The format used to animate the safety green light is not mandatory.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2016122-6D0F-4984-9BED-5FFE613B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mandatory</a:t>
            </a:r>
            <a:r>
              <a:rPr lang="fr-FR" dirty="0"/>
              <a:t>,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recommended</a:t>
            </a:r>
            <a:r>
              <a:rPr lang="fr-FR" dirty="0"/>
              <a:t>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32A11D-9EA9-4C81-B50E-F433DBB69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EC29AB2-2629-4754-92D6-8B8EB3CE12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32" y="3978586"/>
            <a:ext cx="6362053" cy="231173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C88AD5-DE37-4931-8D33-7A313182E425}"/>
              </a:ext>
            </a:extLst>
          </p:cNvPr>
          <p:cNvSpPr/>
          <p:nvPr/>
        </p:nvSpPr>
        <p:spPr>
          <a:xfrm>
            <a:off x="2656679" y="5633705"/>
            <a:ext cx="6555105" cy="72015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3FE5EA9B-739D-4BA7-B26E-94217B49F35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59732" y="2115244"/>
            <a:ext cx="1447672" cy="558844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22DC2D3B-1CE1-4A45-BA04-630DA47D4CC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57782">
            <a:off x="9494962" y="3232931"/>
            <a:ext cx="1389834" cy="529976"/>
          </a:xfrm>
          <a:prstGeom prst="rect">
            <a:avLst/>
          </a:prstGeom>
        </p:spPr>
      </p:pic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46FDDBF5-3334-431F-870D-CB661DBEBBFF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0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2E48EC3-2998-4410-8465-498147844A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372351"/>
            <a:ext cx="6223884" cy="4860000"/>
          </a:xfrm>
        </p:spPr>
        <p:txBody>
          <a:bodyPr/>
          <a:lstStyle/>
          <a:p>
            <a:r>
              <a:rPr lang="fr-FR" dirty="0"/>
              <a:t>KPI : how </a:t>
            </a:r>
            <a:r>
              <a:rPr lang="fr-FR" dirty="0" err="1"/>
              <a:t>many</a:t>
            </a:r>
            <a:r>
              <a:rPr lang="fr-FR" dirty="0"/>
              <a:t> site have </a:t>
            </a:r>
            <a:r>
              <a:rPr lang="fr-FR" dirty="0" err="1"/>
              <a:t>implemented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?</a:t>
            </a:r>
            <a:endParaRPr lang="en-US" dirty="0"/>
          </a:p>
          <a:p>
            <a:endParaRPr lang="fr-FR" dirty="0"/>
          </a:p>
          <a:p>
            <a:pPr lvl="0">
              <a:buFontTx/>
              <a:buChar char="-"/>
            </a:pPr>
            <a:r>
              <a:rPr lang="en-US" dirty="0"/>
              <a:t>Each entity or affiliate will be questioned on a regular basis by the HSE / Branch to declare its implementation.</a:t>
            </a:r>
          </a:p>
          <a:p>
            <a:pPr lvl="0">
              <a:buFontTx/>
              <a:buChar char="-"/>
            </a:pPr>
            <a:r>
              <a:rPr lang="en-US" dirty="0"/>
              <a:t>This action will be locally included in the permit to work documents / process.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32B3EAF-1713-44D8-A915-6BFFC6E6F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Reporting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8F959D-6DC4-4AB3-ADD1-16AAD6F9CB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E884F56-2C76-41CB-9159-F834B2F0555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5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68430" y="1250844"/>
            <a:ext cx="4753691" cy="4647345"/>
          </a:xfrm>
          <a:prstGeom prst="rect">
            <a:avLst/>
          </a:prstGeom>
        </p:spPr>
      </p:pic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22243F9-E142-4D65-803B-559830AD1EBC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8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7ACD77-C985-4014-9E67-E398DEE42C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6446" y="1299499"/>
            <a:ext cx="6165553" cy="5150483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What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/>
              <a:t>pre-job ritual to reflect on life-threatening hazards</a:t>
            </a:r>
            <a:endParaRPr lang="en-US" sz="1800" u="sng" dirty="0"/>
          </a:p>
          <a:p>
            <a:pPr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Who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/>
              <a:t>all personnel involved in the task including </a:t>
            </a:r>
            <a:br>
              <a:rPr lang="en-US" sz="1800" dirty="0"/>
            </a:br>
            <a:r>
              <a:rPr lang="en-US" sz="1800" dirty="0"/>
              <a:t>Total personnel if present</a:t>
            </a:r>
            <a:endParaRPr lang="en-US" sz="1800" u="sng" dirty="0"/>
          </a:p>
          <a:p>
            <a:pPr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Where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/>
              <a:t>on all sites (including remote) for all works </a:t>
            </a:r>
            <a:r>
              <a:rPr lang="en-US" sz="1800" dirty="0">
                <a:solidFill>
                  <a:schemeClr val="tx2"/>
                </a:solidFill>
              </a:rPr>
              <a:t>performed under a permit-to-work</a:t>
            </a:r>
            <a:endParaRPr lang="en-US" sz="1800" u="sng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When</a:t>
            </a:r>
            <a:r>
              <a:rPr lang="en-US" sz="1800" dirty="0">
                <a:solidFill>
                  <a:schemeClr val="tx2"/>
                </a:solidFill>
              </a:rPr>
              <a:t>:</a:t>
            </a:r>
          </a:p>
          <a:p>
            <a:pPr lvl="1">
              <a:buClr>
                <a:schemeClr val="accent1"/>
              </a:buClr>
            </a:pPr>
            <a:r>
              <a:rPr lang="en-US" sz="1600" dirty="0"/>
              <a:t>Every job under a work permit</a:t>
            </a:r>
          </a:p>
          <a:p>
            <a:pPr lvl="1">
              <a:buClr>
                <a:schemeClr val="accent1"/>
              </a:buClr>
            </a:pPr>
            <a:r>
              <a:rPr lang="en-US" sz="1600" dirty="0"/>
              <a:t>Everything is ready to start a job</a:t>
            </a:r>
          </a:p>
          <a:p>
            <a:pPr lvl="1">
              <a:buClr>
                <a:schemeClr val="accent1"/>
              </a:buClr>
            </a:pPr>
            <a:r>
              <a:rPr lang="en-US" sz="1600" dirty="0"/>
              <a:t>Every time a job is about to start, to re-start, after a shift handover and any modification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How long: </a:t>
            </a:r>
            <a:r>
              <a:rPr lang="en-US" sz="1800" dirty="0"/>
              <a:t>few minutes, must be quick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en-US" sz="1800" b="1" dirty="0">
                <a:solidFill>
                  <a:schemeClr val="tx2"/>
                </a:solidFill>
              </a:rPr>
              <a:t>How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</a:p>
          <a:p>
            <a:pPr lvl="1">
              <a:buClr>
                <a:schemeClr val="tx2"/>
              </a:buClr>
            </a:pPr>
            <a:r>
              <a:rPr lang="en-US" sz="1600" dirty="0"/>
              <a:t>Standard included in HSE Company Rule related to Permit to Work (CR-GR-HSE-402)</a:t>
            </a:r>
          </a:p>
          <a:p>
            <a:pPr lvl="1">
              <a:buClr>
                <a:schemeClr val="tx2"/>
              </a:buClr>
            </a:pPr>
            <a:r>
              <a:rPr lang="en-US" sz="1600" dirty="0"/>
              <a:t>Each worker reflects on the four questions and interact </a:t>
            </a:r>
            <a:br>
              <a:rPr lang="en-US" sz="1600" dirty="0"/>
            </a:br>
            <a:r>
              <a:rPr lang="en-US" sz="1600" dirty="0"/>
              <a:t>with his co-workers</a:t>
            </a:r>
          </a:p>
          <a:p>
            <a:pPr lvl="1">
              <a:buClr>
                <a:schemeClr val="tx2"/>
              </a:buClr>
            </a:pPr>
            <a:r>
              <a:rPr lang="en-US" sz="1600" dirty="0"/>
              <a:t>Each worker signs at the back of the permit-to-work prior to starting</a:t>
            </a:r>
          </a:p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3955605-9397-4531-9D92-394C75AF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tool?</a:t>
            </a:r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51CFCB7-6B80-45A4-8336-18680B6FB7E9}"/>
              </a:ext>
            </a:extLst>
          </p:cNvPr>
          <p:cNvGrpSpPr/>
          <p:nvPr/>
        </p:nvGrpSpPr>
        <p:grpSpPr>
          <a:xfrm>
            <a:off x="374755" y="825758"/>
            <a:ext cx="5075274" cy="5333742"/>
            <a:chOff x="3636083" y="620687"/>
            <a:chExt cx="5149113" cy="5623805"/>
          </a:xfrm>
        </p:grpSpPr>
        <p:sp>
          <p:nvSpPr>
            <p:cNvPr id="8" name="Rectangle à coins arrondis 15">
              <a:extLst>
                <a:ext uri="{FF2B5EF4-FFF2-40B4-BE49-F238E27FC236}">
                  <a16:creationId xmlns:a16="http://schemas.microsoft.com/office/drawing/2014/main" id="{120FDDC0-87BC-4E87-BBD1-EC2F8E164EF1}"/>
                </a:ext>
              </a:extLst>
            </p:cNvPr>
            <p:cNvSpPr/>
            <p:nvPr/>
          </p:nvSpPr>
          <p:spPr>
            <a:xfrm>
              <a:off x="3636083" y="620687"/>
              <a:ext cx="5124217" cy="5623805"/>
            </a:xfrm>
            <a:prstGeom prst="roundRect">
              <a:avLst>
                <a:gd name="adj" fmla="val 5666"/>
              </a:avLst>
            </a:prstGeom>
            <a:solidFill>
              <a:schemeClr val="bg1"/>
            </a:solidFill>
            <a:ln w="762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23804F4-2832-46AE-8B9B-32B0E86164B7}"/>
                </a:ext>
              </a:extLst>
            </p:cNvPr>
            <p:cNvSpPr txBox="1"/>
            <p:nvPr/>
          </p:nvSpPr>
          <p:spPr>
            <a:xfrm>
              <a:off x="4017468" y="634188"/>
              <a:ext cx="4361445" cy="5348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b="1" spc="100">
                  <a:solidFill>
                    <a:srgbClr val="E10032"/>
                  </a:solidFill>
                </a:rPr>
                <a:t>SAFETY GREEN LIGHT?</a:t>
              </a:r>
              <a:endParaRPr lang="en-US" sz="2400" b="1" spc="100">
                <a:solidFill>
                  <a:srgbClr val="E10032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FAAD77C-B958-47F0-9A16-017EC982CB12}"/>
                </a:ext>
              </a:extLst>
            </p:cNvPr>
            <p:cNvSpPr txBox="1"/>
            <p:nvPr/>
          </p:nvSpPr>
          <p:spPr>
            <a:xfrm>
              <a:off x="4149085" y="1296393"/>
              <a:ext cx="4611214" cy="1216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E10032"/>
                  </a:solidFill>
                </a:rPr>
                <a:t>What is the job to be done?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At what exact location?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Do I understand my role and am I able to do it?</a:t>
              </a:r>
              <a:b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</a:br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Have the procedure and work permit been explained to me?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Do I have the right tools/protective equipment's for the work? 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1D3DA06F-9245-4FC8-9785-66B75C92F72F}"/>
                </a:ext>
              </a:extLst>
            </p:cNvPr>
            <p:cNvSpPr txBox="1"/>
            <p:nvPr/>
          </p:nvSpPr>
          <p:spPr>
            <a:xfrm>
              <a:off x="4149085" y="2561191"/>
              <a:ext cx="4611215" cy="941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</a:rPr>
                <a:t>What should I do if change occurs?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Change in conditions (environment, co-activities, etc.) </a:t>
              </a: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</a:b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during the course of work (need for a tool not initially planned, </a:t>
              </a: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</a:b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operating procedure or risk not initially identified, etc.)?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F5CAF0F-B7F5-4399-BDB8-7AA87BD6F453}"/>
                </a:ext>
              </a:extLst>
            </p:cNvPr>
            <p:cNvSpPr txBox="1"/>
            <p:nvPr/>
          </p:nvSpPr>
          <p:spPr>
            <a:xfrm>
              <a:off x="4149086" y="3603120"/>
              <a:ext cx="4636110" cy="1256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</a:rPr>
                <a:t>What could happen that could be serious?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Is there a risk of a fatal accident?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Can someone hurt me, or can I hurt someone?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accent4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Arial"/>
                </a:rPr>
                <a:t>What will protect me?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 : coins arrondis 14">
              <a:extLst>
                <a:ext uri="{FF2B5EF4-FFF2-40B4-BE49-F238E27FC236}">
                  <a16:creationId xmlns:a16="http://schemas.microsoft.com/office/drawing/2014/main" id="{84DA46C4-DE46-4A3C-8DB5-1DD2C4DAE032}"/>
                </a:ext>
              </a:extLst>
            </p:cNvPr>
            <p:cNvSpPr/>
            <p:nvPr/>
          </p:nvSpPr>
          <p:spPr>
            <a:xfrm>
              <a:off x="4245784" y="4814984"/>
              <a:ext cx="2144340" cy="934637"/>
            </a:xfrm>
            <a:prstGeom prst="roundRect">
              <a:avLst>
                <a:gd name="adj" fmla="val 20342"/>
              </a:avLst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288000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am ready to start </a:t>
              </a:r>
              <a:br>
                <a:rPr lang="en-US" sz="1400" kern="0">
                  <a:solidFill>
                    <a:schemeClr val="bg1"/>
                  </a:solidFill>
                  <a:latin typeface="+mj-lt"/>
                </a:rPr>
              </a:b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my work safely</a:t>
              </a:r>
            </a:p>
            <a:p>
              <a:pPr marL="288000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START</a:t>
              </a:r>
            </a:p>
          </p:txBody>
        </p:sp>
        <p:sp>
          <p:nvSpPr>
            <p:cNvPr id="14" name="Rectangle : coins arrondis 35">
              <a:extLst>
                <a:ext uri="{FF2B5EF4-FFF2-40B4-BE49-F238E27FC236}">
                  <a16:creationId xmlns:a16="http://schemas.microsoft.com/office/drawing/2014/main" id="{918038E8-048D-4166-AE37-1B9D530796B8}"/>
                </a:ext>
              </a:extLst>
            </p:cNvPr>
            <p:cNvSpPr/>
            <p:nvPr/>
          </p:nvSpPr>
          <p:spPr>
            <a:xfrm>
              <a:off x="6486822" y="4830992"/>
              <a:ext cx="2144340" cy="918629"/>
            </a:xfrm>
            <a:prstGeom prst="roundRect">
              <a:avLst>
                <a:gd name="adj" fmla="val 20902"/>
              </a:avLst>
            </a:prstGeom>
            <a:solidFill>
              <a:srgbClr val="E600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536575" algn="ctr">
                <a:lnSpc>
                  <a:spcPct val="90000"/>
                </a:lnSpc>
                <a:defRPr/>
              </a:pPr>
              <a:r>
                <a:rPr lang="en-US" sz="1400" kern="0">
                  <a:solidFill>
                    <a:schemeClr val="bg1"/>
                  </a:solidFill>
                  <a:latin typeface="+mj-lt"/>
                </a:rPr>
                <a:t>I have doubts</a:t>
              </a:r>
            </a:p>
            <a:p>
              <a:pPr marL="536575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</a:rPr>
                <a:t>STOP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8E87DAD-1E6E-43A9-9168-6898369D583F}"/>
                </a:ext>
              </a:extLst>
            </p:cNvPr>
            <p:cNvSpPr txBox="1"/>
            <p:nvPr/>
          </p:nvSpPr>
          <p:spPr>
            <a:xfrm>
              <a:off x="6294980" y="5749622"/>
              <a:ext cx="2354329" cy="320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200" b="1">
                  <a:solidFill>
                    <a:srgbClr val="E60040"/>
                  </a:solidFill>
                  <a:latin typeface="Arial"/>
                </a:rPr>
                <a:t>I report to my team leader</a:t>
              </a: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37B047DA-3552-442B-A243-2CA3057A65DB}"/>
                </a:ext>
              </a:extLst>
            </p:cNvPr>
            <p:cNvSpPr/>
            <p:nvPr/>
          </p:nvSpPr>
          <p:spPr>
            <a:xfrm>
              <a:off x="3782304" y="1329860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14CD6EA6-103C-4BDA-B84E-5C154B1397C0}"/>
                </a:ext>
              </a:extLst>
            </p:cNvPr>
            <p:cNvSpPr/>
            <p:nvPr/>
          </p:nvSpPr>
          <p:spPr>
            <a:xfrm>
              <a:off x="3782304" y="2573607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17AF835-86D6-40B9-93A2-6383CA6AF1BB}"/>
                </a:ext>
              </a:extLst>
            </p:cNvPr>
            <p:cNvSpPr/>
            <p:nvPr/>
          </p:nvSpPr>
          <p:spPr>
            <a:xfrm>
              <a:off x="3782304" y="3618088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F52F3E52-40BC-47AA-938A-7EBFEE036D01}"/>
                </a:ext>
              </a:extLst>
            </p:cNvPr>
            <p:cNvSpPr/>
            <p:nvPr/>
          </p:nvSpPr>
          <p:spPr>
            <a:xfrm>
              <a:off x="3782304" y="5064019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4</a:t>
              </a:r>
            </a:p>
          </p:txBody>
        </p:sp>
      </p:grpSp>
      <p:pic>
        <p:nvPicPr>
          <p:cNvPr id="20" name="Graphique 31">
            <a:extLst>
              <a:ext uri="{FF2B5EF4-FFF2-40B4-BE49-F238E27FC236}">
                <a16:creationId xmlns:a16="http://schemas.microsoft.com/office/drawing/2014/main" id="{C4252743-AB32-467A-89E0-E6F07841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53" y="5099489"/>
            <a:ext cx="347419" cy="351749"/>
          </a:xfrm>
          <a:prstGeom prst="rect">
            <a:avLst/>
          </a:prstGeom>
        </p:spPr>
      </p:pic>
      <p:pic>
        <p:nvPicPr>
          <p:cNvPr id="21" name="Graphique 33">
            <a:extLst>
              <a:ext uri="{FF2B5EF4-FFF2-40B4-BE49-F238E27FC236}">
                <a16:creationId xmlns:a16="http://schemas.microsoft.com/office/drawing/2014/main" id="{BF9407A2-88EE-4761-90ED-265D9C8BA3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6096" y="5042102"/>
            <a:ext cx="475774" cy="481706"/>
          </a:xfrm>
          <a:prstGeom prst="rect">
            <a:avLst/>
          </a:prstGeom>
        </p:spPr>
      </p:pic>
      <p:sp>
        <p:nvSpPr>
          <p:cNvPr id="22" name="Espace réservé du pied de page 4">
            <a:extLst>
              <a:ext uri="{FF2B5EF4-FFF2-40B4-BE49-F238E27FC236}">
                <a16:creationId xmlns:a16="http://schemas.microsoft.com/office/drawing/2014/main" id="{E1598C49-7EFA-47CE-987E-82D527A59A95}"/>
              </a:ext>
            </a:extLst>
          </p:cNvPr>
          <p:cNvSpPr txBox="1">
            <a:spLocks/>
          </p:cNvSpPr>
          <p:nvPr/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 cap="none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810F278A-2243-45EE-A8BE-12D69F4AE1D4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6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1753FD0-EEB3-4D77-9E33-0954EBF69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Video</a:t>
            </a:r>
            <a:r>
              <a:rPr lang="fr-FR" dirty="0"/>
              <a:t>, </a:t>
            </a:r>
            <a:r>
              <a:rPr lang="fr-FR" dirty="0" err="1"/>
              <a:t>safety</a:t>
            </a:r>
            <a:r>
              <a:rPr lang="fr-FR" dirty="0"/>
              <a:t> induction…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sz="1800" dirty="0"/>
              <a:t>It is necessary to inform and explain this action to Group staff and to the staff of the contractors involved.</a:t>
            </a:r>
          </a:p>
          <a:p>
            <a:pPr>
              <a:buFontTx/>
              <a:buChar char="-"/>
            </a:pPr>
            <a:r>
              <a:rPr lang="en-US" sz="1800" dirty="0"/>
              <a:t>This action should be included in the safety induction / introduction to site safety and in all other training related to work safety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73F1845-9299-49C7-BA3C-84E651D3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Tools and training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70B3C4-FCFE-40ED-A79C-6CE48E9023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2021/10 – Safety Green Light</a:t>
            </a:r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D3D67-6690-44EF-A2AC-6AA2258BF89E}"/>
              </a:ext>
            </a:extLst>
          </p:cNvPr>
          <p:cNvSpPr txBox="1">
            <a:spLocks/>
          </p:cNvSpPr>
          <p:nvPr/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84943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AA - Blue">
  <a:themeElements>
    <a:clrScheme name="TotalEnergies AA - Blue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2" id="{78D7A3A9-FEDD-5047-B7E0-1F8464B33E14}" vid="{AEB2FF06-BB4B-084B-99D7-1ED5A27F2107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1493C5-CA24-45FC-A612-297326AF4230}"/>
</file>

<file path=customXml/itemProps2.xml><?xml version="1.0" encoding="utf-8"?>
<ds:datastoreItem xmlns:ds="http://schemas.openxmlformats.org/officeDocument/2006/customXml" ds:itemID="{54A90BD6-821C-48CD-86B9-9EC124700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49E53B-3E9F-45CB-B007-C5A4F7AAFFB0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f7c0e7e6-5a3b-4272-a329-fa4049fb5e4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TOTAL-EN-blue template-VISUAL</Template>
  <TotalTime>79</TotalTime>
  <Words>1236</Words>
  <Application>Microsoft Office PowerPoint</Application>
  <PresentationFormat>Grand écran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Grande</vt:lpstr>
      <vt:lpstr>Wingdings</vt:lpstr>
      <vt:lpstr>TotalEnergies AA - Blue</vt:lpstr>
      <vt:lpstr>          Safety Green Light   </vt:lpstr>
      <vt:lpstr>Why this tool?</vt:lpstr>
      <vt:lpstr>What it is?</vt:lpstr>
      <vt:lpstr>How, when &amp; where?</vt:lpstr>
      <vt:lpstr>Who’s is doing it and for what?</vt:lpstr>
      <vt:lpstr>What is mandatory, what is recommended ?</vt:lpstr>
      <vt:lpstr>Reporting</vt:lpstr>
      <vt:lpstr>What is the tool?</vt:lpstr>
      <vt:lpstr>Tools and training</vt:lpstr>
      <vt:lpstr>Simple &amp; practical initiative</vt:lpstr>
      <vt:lpstr>In short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J0039122</dc:creator>
  <cp:lastModifiedBy>Valentine MARTIN</cp:lastModifiedBy>
  <cp:revision>11</cp:revision>
  <dcterms:created xsi:type="dcterms:W3CDTF">2016-11-16T14:13:22Z</dcterms:created>
  <dcterms:modified xsi:type="dcterms:W3CDTF">2021-10-05T08:27:04Z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iteId">
    <vt:lpwstr>329e91b0-e21f-48fb-a071-456717ecc28e</vt:lpwstr>
  </property>
  <property fmtid="{D5CDD505-2E9C-101B-9397-08002B2CF9AE}" pid="5" name="MSIP_Label_2b30ed1b-e95f-40b5-af89-828263f287a7_Owner">
    <vt:lpwstr>antonin.mantz@total.com</vt:lpwstr>
  </property>
  <property fmtid="{D5CDD505-2E9C-101B-9397-08002B2CF9AE}" pid="6" name="MSIP_Label_2b30ed1b-e95f-40b5-af89-828263f287a7_SetDate">
    <vt:lpwstr>2020-03-17T13:47:20.5833724Z</vt:lpwstr>
  </property>
  <property fmtid="{D5CDD505-2E9C-101B-9397-08002B2CF9AE}" pid="7" name="MSIP_Label_2b30ed1b-e95f-40b5-af89-828263f287a7_Name">
    <vt:lpwstr>Restricted</vt:lpwstr>
  </property>
  <property fmtid="{D5CDD505-2E9C-101B-9397-08002B2CF9AE}" pid="8" name="MSIP_Label_2b30ed1b-e95f-40b5-af89-828263f287a7_Application">
    <vt:lpwstr>Microsoft Azure Information Protection</vt:lpwstr>
  </property>
  <property fmtid="{D5CDD505-2E9C-101B-9397-08002B2CF9AE}" pid="9" name="MSIP_Label_2b30ed1b-e95f-40b5-af89-828263f287a7_ActionId">
    <vt:lpwstr>0e881668-c266-4ea6-9594-7c34b293211f</vt:lpwstr>
  </property>
  <property fmtid="{D5CDD505-2E9C-101B-9397-08002B2CF9AE}" pid="10" name="MSIP_Label_2b30ed1b-e95f-40b5-af89-828263f287a7_Extended_MSFT_Method">
    <vt:lpwstr>Automatic</vt:lpwstr>
  </property>
  <property fmtid="{D5CDD505-2E9C-101B-9397-08002B2CF9AE}" pid="11" name="Sensitivity">
    <vt:lpwstr>Restricted</vt:lpwstr>
  </property>
</Properties>
</file>