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35" r:id="rId4"/>
  </p:sldMasterIdLst>
  <p:notesMasterIdLst>
    <p:notesMasterId r:id="rId17"/>
  </p:notesMasterIdLst>
  <p:handoutMasterIdLst>
    <p:handoutMasterId r:id="rId18"/>
  </p:handoutMasterIdLst>
  <p:sldIdLst>
    <p:sldId id="484" r:id="rId5"/>
    <p:sldId id="494" r:id="rId6"/>
    <p:sldId id="495" r:id="rId7"/>
    <p:sldId id="497" r:id="rId8"/>
    <p:sldId id="498" r:id="rId9"/>
    <p:sldId id="499" r:id="rId10"/>
    <p:sldId id="501" r:id="rId11"/>
    <p:sldId id="502" r:id="rId12"/>
    <p:sldId id="503" r:id="rId13"/>
    <p:sldId id="492" r:id="rId14"/>
    <p:sldId id="504" r:id="rId15"/>
    <p:sldId id="508" r:id="rId16"/>
  </p:sldIdLst>
  <p:sldSz cx="12192000" cy="6858000"/>
  <p:notesSz cx="6858000" cy="120015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3" pos="6576" userDrawn="1">
          <p15:clr>
            <a:srgbClr val="A4A3A4"/>
          </p15:clr>
        </p15:guide>
        <p15:guide id="4" orient="horz" pos="2160">
          <p15:clr>
            <a:srgbClr val="A4A3A4"/>
          </p15:clr>
        </p15:guide>
        <p15:guide id="5" orient="horz" pos="1872" userDrawn="1">
          <p15:clr>
            <a:srgbClr val="A4A3A4"/>
          </p15:clr>
        </p15:guide>
        <p15:guide id="6" orient="horz" pos="4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94"/>
    <a:srgbClr val="E20031"/>
    <a:srgbClr val="CC9B00"/>
    <a:srgbClr val="5D554F"/>
    <a:srgbClr val="4A96CD"/>
    <a:srgbClr val="FFFFFF"/>
    <a:srgbClr val="FF0066"/>
    <a:srgbClr val="B5D4EB"/>
    <a:srgbClr val="A9A099"/>
    <a:srgbClr val="8378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40DB91-61B2-4C10-8029-78C09A2BD307}" v="19" dt="2020-03-17T13:47:20.803"/>
    <p1510:client id="{149AC4E1-4F1C-4ADB-8931-B86C6890A266}" v="579" dt="2020-03-23T08:04:20.895"/>
    <p1510:client id="{58E9C530-1E52-4C5B-B98A-732A4D1FFE21}" v="2083" dt="2020-03-23T09:00:55.448"/>
    <p1510:client id="{9A7F7DEF-66A4-4365-B64B-5932F488E9F1}" v="24" dt="2020-03-23T18:36:02.596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48" y="102"/>
      </p:cViewPr>
      <p:guideLst>
        <p:guide pos="6576"/>
        <p:guide orient="horz" pos="2160"/>
        <p:guide orient="horz" pos="1872"/>
        <p:guide orient="horz" pos="45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32" y="22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BCAA67-E7CD-4BD5-B1EE-D496DF9AC6C5}" type="datetimeFigureOut">
              <a:rPr lang="fr-FR"/>
              <a:pPr>
                <a:defRPr/>
              </a:pPr>
              <a:t>04/10/2021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0CBA7BF-73AC-42E0-AB38-2D467E7C61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732200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9F787A-34C4-4EDB-A8DB-E63400104D22}" type="datetimeFigureOut">
              <a:rPr lang="fr-FR"/>
              <a:pPr>
                <a:defRPr/>
              </a:pPr>
              <a:t>04/10/2021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C589000-A9E8-430B-9FF4-BF04EBB6C99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41040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b="0" i="0" dirty="0">
                <a:effectLst/>
                <a:latin typeface="Arial" panose="020B0604020202020204" pitchFamily="34" charset="0"/>
              </a:rPr>
              <a:t>Afin de respecter la dénomination de la Marque, merci de veiller à la bonne orthographe de </a:t>
            </a:r>
            <a:r>
              <a:rPr lang="fr-FR" b="1" i="0" dirty="0" err="1">
                <a:effectLst/>
                <a:latin typeface="Arial" panose="020B0604020202020204" pitchFamily="34" charset="0"/>
              </a:rPr>
              <a:t>TotalEnergies</a:t>
            </a:r>
            <a:r>
              <a:rPr lang="fr-FR" b="1" i="0" dirty="0">
                <a:effectLst/>
                <a:latin typeface="Arial" panose="020B0604020202020204" pitchFamily="34" charset="0"/>
              </a:rPr>
              <a:t>.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algn="l"/>
            <a:endParaRPr lang="fr-FR" b="1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fr-FR" b="1" i="0" dirty="0" err="1">
                <a:effectLst/>
                <a:latin typeface="Arial" panose="020B0604020202020204" pitchFamily="34" charset="0"/>
              </a:rPr>
              <a:t>TotalEnergies</a:t>
            </a:r>
            <a:r>
              <a:rPr lang="fr-FR" b="0" i="0" dirty="0">
                <a:effectLst/>
                <a:latin typeface="Arial" panose="020B0604020202020204" pitchFamily="34" charset="0"/>
              </a:rPr>
              <a:t> s’écrit en un seul mot, sans espace, avec un « s » à la fin, avec le T et le E en majuscules, les autres lettres en minuscules, et pas d’accent sur le E majuscule.</a:t>
            </a:r>
          </a:p>
          <a:p>
            <a:pPr algn="l"/>
            <a:endParaRPr lang="fr-FR" b="0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fr-FR" b="0" i="0" dirty="0">
                <a:effectLst/>
                <a:latin typeface="Arial" panose="020B0604020202020204" pitchFamily="34" charset="0"/>
              </a:rPr>
              <a:t>Elle s’écrit bien </a:t>
            </a:r>
            <a:r>
              <a:rPr lang="fr-FR" b="0" i="0" dirty="0" err="1">
                <a:effectLst/>
                <a:latin typeface="Arial" panose="020B0604020202020204" pitchFamily="34" charset="0"/>
              </a:rPr>
              <a:t>TotalEnergies</a:t>
            </a:r>
            <a:r>
              <a:rPr lang="fr-FR" b="0" i="0" dirty="0">
                <a:effectLst/>
                <a:latin typeface="Arial" panose="020B0604020202020204" pitchFamily="34" charset="0"/>
              </a:rPr>
              <a:t> </a:t>
            </a:r>
            <a:r>
              <a:rPr lang="fr-FR" b="1" i="0" u="sng" dirty="0">
                <a:effectLst/>
                <a:latin typeface="Arial" panose="020B0604020202020204" pitchFamily="34" charset="0"/>
              </a:rPr>
              <a:t>et non</a:t>
            </a:r>
            <a:r>
              <a:rPr lang="fr-FR" b="0" i="0" dirty="0">
                <a:effectLst/>
                <a:latin typeface="Arial" panose="020B0604020202020204" pitchFamily="34" charset="0"/>
              </a:rPr>
              <a:t> 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 </a:t>
            </a:r>
            <a:r>
              <a:rPr lang="fr-FR" b="0" i="0" dirty="0" err="1">
                <a:effectLst/>
                <a:latin typeface="Arial" panose="020B0604020202020204" pitchFamily="34" charset="0"/>
              </a:rPr>
              <a:t>Energies</a:t>
            </a:r>
            <a:r>
              <a:rPr lang="fr-FR" b="0" i="0" dirty="0">
                <a:effectLst/>
                <a:latin typeface="Arial" panose="020B0604020202020204" pitchFamily="34" charset="0"/>
              </a:rPr>
              <a:t> (avec un espace)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 err="1">
                <a:effectLst/>
                <a:latin typeface="Arial" panose="020B0604020202020204" pitchFamily="34" charset="0"/>
              </a:rPr>
              <a:t>totalenergies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 </a:t>
            </a:r>
            <a:r>
              <a:rPr lang="fr-FR" b="0" i="0" dirty="0" err="1">
                <a:effectLst/>
                <a:latin typeface="Arial" panose="020B0604020202020204" pitchFamily="34" charset="0"/>
              </a:rPr>
              <a:t>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 err="1">
                <a:effectLst/>
                <a:latin typeface="Arial" panose="020B0604020202020204" pitchFamily="34" charset="0"/>
              </a:rPr>
              <a:t>Totalenergies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 </a:t>
            </a:r>
            <a:r>
              <a:rPr lang="fr-FR" b="0" i="0" dirty="0" err="1">
                <a:effectLst/>
                <a:latin typeface="Arial" panose="020B0604020202020204" pitchFamily="34" charset="0"/>
              </a:rPr>
              <a:t>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 err="1">
                <a:effectLst/>
                <a:latin typeface="Arial" panose="020B0604020202020204" pitchFamily="34" charset="0"/>
              </a:rPr>
              <a:t>totalEnergies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 </a:t>
            </a:r>
            <a:r>
              <a:rPr lang="fr-FR" b="0" i="0" dirty="0" err="1">
                <a:effectLst/>
                <a:latin typeface="Arial" panose="020B0604020202020204" pitchFamily="34" charset="0"/>
              </a:rPr>
              <a:t>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TOTALENERGIES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 ENERGIES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3722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171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1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0DC9AC8-422B-445F-B045-79F986D08E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288392"/>
            <a:ext cx="8640000" cy="216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00" y="4520416"/>
            <a:ext cx="8640000" cy="46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458929-8E1A-4632-B75F-4975DF8FBB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400" y="5084504"/>
            <a:ext cx="864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4A47B5D3-1C97-4E6B-BBDD-A05523926D7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856680" y="6449983"/>
            <a:ext cx="3600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3CA6AED6-151F-454B-9AE7-C68166B288E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219008" y="6449983"/>
            <a:ext cx="576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41621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684C25F-7F00-41C3-A7CD-0A38D6BB6A4B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69879" y="15012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FFEA4E96-A4C5-404E-84EB-0DA2FDAD3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40699" y="15012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431124CF-D305-4637-B02D-7916DC40094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69879" y="26568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F7F54A8A-B912-4DCA-A7A6-D2FE7A31E0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40699" y="26568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F9ED843-C44A-45CC-9B1D-C837E4DD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322CE313-0A26-4E99-9C93-6C3FC888A8DE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469879" y="38124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EB31187B-F91F-44EB-9CB5-1BF3730F76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40699" y="38124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6FD92059-A22C-433B-8494-343CBC88ADC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601913" y="18094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2487A579-BB10-4B9C-8037-89848E4EB31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601913" y="29650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C0B0C0AB-7256-484A-8EF0-3BC6851D74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601913" y="41206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4AC02-49D4-4738-A9B4-B3DA90016A7F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EE574D-092E-4259-81EB-81EA91E97CDA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971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1BBE8-1E54-415C-B10D-F6342B80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5434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468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2845977"/>
            <a:ext cx="11160000" cy="144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27768F-E755-49AE-BDD4-F22B941E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9213C8-C608-4F8F-B3E7-6893ECEE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27658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000" y="2845977"/>
            <a:ext cx="7560000" cy="828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716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2">
            <a:extLst>
              <a:ext uri="{FF2B5EF4-FFF2-40B4-BE49-F238E27FC236}">
                <a16:creationId xmlns:a16="http://schemas.microsoft.com/office/drawing/2014/main" id="{3161ED2A-2241-4A52-8E2E-B973EB0C4E4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20720" y="0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200" y="2469600"/>
            <a:ext cx="5400000" cy="198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1200" y="4521600"/>
            <a:ext cx="5400000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61200" y="5446800"/>
            <a:ext cx="540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EFF79EE5-27DE-4D67-AB1B-FCD2943B044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856680" y="6449983"/>
            <a:ext cx="3600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5AA1DCBF-BFB9-4DAB-BD75-13E2387FFB6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219008" y="6449983"/>
            <a:ext cx="576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43033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BCD4C5B-CD44-4B48-93FD-F44EED8D1E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1987200"/>
            <a:ext cx="5400000" cy="720000"/>
          </a:xfrm>
        </p:spPr>
        <p:txBody>
          <a:bodyPr>
            <a:noAutofit/>
          </a:bodyPr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6F1D12-C6FB-4ED9-B1EA-2AF1415447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4400" y="2876400"/>
            <a:ext cx="5400000" cy="3240000"/>
          </a:xfrm>
        </p:spPr>
        <p:txBody>
          <a:bodyPr>
            <a:noAutofit/>
          </a:bodyPr>
          <a:lstStyle>
            <a:lvl1pPr marL="432000" indent="-432000">
              <a:spcBef>
                <a:spcPts val="600"/>
              </a:spcBef>
              <a:buFont typeface="+mj-lt"/>
              <a:buAutoNum type="arabicPeriod"/>
              <a:defRPr sz="20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E94AAE42-114F-4357-B16A-B1A0D66DA2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56680" y="6449983"/>
            <a:ext cx="3600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C6601A04-3B69-4325-B15C-6BA2E4198AA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19008" y="6449983"/>
            <a:ext cx="576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9985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1 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3430800"/>
            <a:ext cx="1116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89741" y="4662000"/>
            <a:ext cx="11160000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742" y="1490400"/>
            <a:ext cx="396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58825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2 Ouverture d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DEC6A7FF-A1FA-4490-9CC7-51078FF8435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200" y="3430800"/>
            <a:ext cx="540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1200" y="4662000"/>
            <a:ext cx="5400000" cy="900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490400"/>
            <a:ext cx="540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9FE5F0F-1A19-4580-B09D-11BAB25954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12" name="Espace réservé du pied de page 4">
            <a:extLst>
              <a:ext uri="{FF2B5EF4-FFF2-40B4-BE49-F238E27FC236}">
                <a16:creationId xmlns:a16="http://schemas.microsoft.com/office/drawing/2014/main" id="{4D73707D-09DD-4539-9AB8-E98A5108417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856680" y="6449983"/>
            <a:ext cx="3600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D1D7F48A-3303-45D4-9082-7CF016A346A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19008" y="6449983"/>
            <a:ext cx="576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33030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038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3FA18DAD-43C7-439C-AEB4-182FDEF42A9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95F48EF-CBAD-4F80-B069-72AECAEC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199" y="242844"/>
            <a:ext cx="396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37CC036D-41E8-4056-BA01-38A7E85F335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56680" y="6442980"/>
            <a:ext cx="3600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5357658D-9BF1-4AD1-8021-95397A6DAE7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19008" y="6442980"/>
            <a:ext cx="576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59041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3820350"/>
            <a:ext cx="11133952" cy="241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2" name="Espace réservé du tableau 2">
            <a:extLst>
              <a:ext uri="{FF2B5EF4-FFF2-40B4-BE49-F238E27FC236}">
                <a16:creationId xmlns:a16="http://schemas.microsoft.com/office/drawing/2014/main" id="{3EADC01A-12BC-4330-8A1C-A4DCE63F4D5F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89752" y="1372349"/>
            <a:ext cx="11014079" cy="2304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7BED8F5-8DF4-41F4-9FBF-3FC3EFF4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73F1F9DF-EEAE-47FC-9EA5-60116C6E5C32}"/>
              </a:ext>
            </a:extLst>
          </p:cNvPr>
          <p:cNvSpPr txBox="1">
            <a:spLocks/>
          </p:cNvSpPr>
          <p:nvPr userDrawn="1"/>
        </p:nvSpPr>
        <p:spPr>
          <a:xfrm>
            <a:off x="856680" y="6448059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900" kern="1200" cap="none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BA0FB948-E23B-4C30-8129-68C1929C83E6}"/>
              </a:ext>
            </a:extLst>
          </p:cNvPr>
          <p:cNvSpPr txBox="1">
            <a:spLocks/>
          </p:cNvSpPr>
          <p:nvPr userDrawn="1"/>
        </p:nvSpPr>
        <p:spPr>
          <a:xfrm>
            <a:off x="219008" y="6448059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fr-FR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645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3" name="Espace réservé du graphique 2">
            <a:extLst>
              <a:ext uri="{FF2B5EF4-FFF2-40B4-BE49-F238E27FC236}">
                <a16:creationId xmlns:a16="http://schemas.microsoft.com/office/drawing/2014/main" id="{36B54297-76AA-4A3B-A34F-53F1E4289CC7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229879" y="1371600"/>
            <a:ext cx="5508000" cy="4860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fr-FR"/>
              <a:t>Cliquez sur l'icône pour ajouter un graphique</a:t>
            </a:r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E7569B-B080-4146-A11F-1E61AF63D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8D64F63-31B3-46AB-8995-E4EAED1967B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Date - Pied de page de votre présentation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B398A68-6D32-4A8D-8EF8-C3BF7CEF61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191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10/2021 – Feu vert sécurité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31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E7A41C-F157-46F4-8BED-5EA3D7F85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288392"/>
            <a:ext cx="8640000" cy="2160000"/>
          </a:xfrm>
        </p:spPr>
        <p:txBody>
          <a:bodyPr/>
          <a:lstStyle/>
          <a:p>
            <a:r>
              <a:rPr lang="fr-FR" dirty="0"/>
              <a:t>Feu vert sécurité </a:t>
            </a:r>
            <a:br>
              <a:rPr lang="fr-FR" dirty="0"/>
            </a:b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F3197-343E-4301-BBB0-E4AF82B28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00" y="4520416"/>
            <a:ext cx="8640000" cy="468000"/>
          </a:xfrm>
        </p:spPr>
        <p:txBody>
          <a:bodyPr/>
          <a:lstStyle/>
          <a:p>
            <a:r>
              <a:rPr lang="fr-FR" dirty="0"/>
              <a:t>Présentation de formation</a:t>
            </a:r>
          </a:p>
        </p:txBody>
      </p:sp>
    </p:spTree>
    <p:extLst>
      <p:ext uri="{BB962C8B-B14F-4D97-AF65-F5344CB8AC3E}">
        <p14:creationId xmlns:p14="http://schemas.microsoft.com/office/powerpoint/2010/main" val="349556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1">
            <a:extLst>
              <a:ext uri="{FF2B5EF4-FFF2-40B4-BE49-F238E27FC236}">
                <a16:creationId xmlns:a16="http://schemas.microsoft.com/office/drawing/2014/main" id="{9C9A0C81-63F6-40E9-B362-D7FC21D606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9877" y="1372351"/>
            <a:ext cx="10577567" cy="3386261"/>
          </a:xfrm>
        </p:spPr>
        <p:txBody>
          <a:bodyPr>
            <a:noAutofit/>
          </a:bodyPr>
          <a:lstStyle/>
          <a:p>
            <a:r>
              <a:rPr lang="en-US" sz="2000" dirty="0" err="1"/>
              <a:t>Quelques</a:t>
            </a:r>
            <a:r>
              <a:rPr lang="en-US" sz="2000" dirty="0"/>
              <a:t> point de vigilance </a:t>
            </a:r>
            <a:r>
              <a:rPr lang="en-US" sz="2000" dirty="0" err="1"/>
              <a:t>cependant</a:t>
            </a:r>
            <a:r>
              <a:rPr lang="en-US" sz="2000" dirty="0"/>
              <a:t> :</a:t>
            </a:r>
          </a:p>
          <a:p>
            <a:pPr marL="180000" lvl="1" indent="0">
              <a:buNone/>
            </a:pPr>
            <a:endParaRPr lang="en-US" sz="1600" dirty="0"/>
          </a:p>
          <a:p>
            <a:pPr>
              <a:buFontTx/>
              <a:buChar char="-"/>
            </a:pPr>
            <a:r>
              <a:rPr lang="en-US" sz="1600" dirty="0" err="1"/>
              <a:t>Durabilité</a:t>
            </a:r>
            <a:r>
              <a:rPr lang="en-US" sz="1600" dirty="0"/>
              <a:t> de </a:t>
            </a:r>
            <a:r>
              <a:rPr lang="en-US" sz="1600" dirty="0" err="1"/>
              <a:t>l'outil</a:t>
            </a:r>
            <a:r>
              <a:rPr lang="en-US" sz="1600" dirty="0"/>
              <a:t> après 6 </a:t>
            </a:r>
            <a:r>
              <a:rPr lang="en-US" sz="1600" dirty="0" err="1"/>
              <a:t>mois</a:t>
            </a:r>
            <a:r>
              <a:rPr lang="en-US" sz="1600" dirty="0"/>
              <a:t>, </a:t>
            </a:r>
            <a:r>
              <a:rPr lang="en-US" sz="1600" dirty="0" err="1"/>
              <a:t>demande</a:t>
            </a:r>
            <a:r>
              <a:rPr lang="en-US" sz="1600" dirty="0"/>
              <a:t> de </a:t>
            </a:r>
            <a:r>
              <a:rPr lang="en-US" sz="1600" dirty="0" err="1"/>
              <a:t>l'implication</a:t>
            </a:r>
            <a:r>
              <a:rPr lang="en-US" sz="1600" dirty="0"/>
              <a:t>, de la reconnaissance…</a:t>
            </a:r>
            <a:endParaRPr lang="fr-FR" sz="1600" dirty="0"/>
          </a:p>
          <a:p>
            <a:pPr>
              <a:buFontTx/>
              <a:buChar char="-"/>
            </a:pPr>
            <a:r>
              <a:rPr lang="en-US" sz="1600" dirty="0" err="1"/>
              <a:t>Travailleur</a:t>
            </a:r>
            <a:r>
              <a:rPr lang="en-US" sz="1600" dirty="0"/>
              <a:t> </a:t>
            </a:r>
            <a:r>
              <a:rPr lang="en-US" sz="1600" dirty="0" err="1"/>
              <a:t>seul</a:t>
            </a:r>
            <a:r>
              <a:rPr lang="en-US" sz="1600" dirty="0"/>
              <a:t> </a:t>
            </a:r>
            <a:r>
              <a:rPr lang="en-US" sz="1600" dirty="0" err="1"/>
              <a:t>effectuant</a:t>
            </a:r>
            <a:r>
              <a:rPr lang="en-US" sz="1600" dirty="0"/>
              <a:t> la </a:t>
            </a:r>
            <a:r>
              <a:rPr lang="en-US" sz="1600" dirty="0" err="1"/>
              <a:t>tâche</a:t>
            </a:r>
            <a:r>
              <a:rPr lang="en-US" sz="1600" dirty="0"/>
              <a:t> </a:t>
            </a:r>
            <a:r>
              <a:rPr lang="en-US" sz="1600" dirty="0" err="1"/>
              <a:t>seul</a:t>
            </a:r>
            <a:r>
              <a:rPr lang="en-US" sz="1600" dirty="0"/>
              <a:t> et/</a:t>
            </a:r>
            <a:r>
              <a:rPr lang="en-US" sz="1600" dirty="0" err="1"/>
              <a:t>ou</a:t>
            </a:r>
            <a:r>
              <a:rPr lang="en-US" sz="1600" dirty="0"/>
              <a:t> loin de </a:t>
            </a:r>
            <a:r>
              <a:rPr lang="en-US" sz="1600" dirty="0" err="1"/>
              <a:t>sa</a:t>
            </a:r>
            <a:r>
              <a:rPr lang="en-US" sz="1600" dirty="0"/>
              <a:t> supervision</a:t>
            </a:r>
          </a:p>
          <a:p>
            <a:pPr>
              <a:buFontTx/>
              <a:buChar char="-"/>
            </a:pPr>
            <a:r>
              <a:rPr lang="en-US" sz="1600" dirty="0" err="1"/>
              <a:t>Discuter</a:t>
            </a:r>
            <a:r>
              <a:rPr lang="en-US" sz="1600" dirty="0"/>
              <a:t> </a:t>
            </a:r>
            <a:r>
              <a:rPr lang="en-US" sz="1600" dirty="0" err="1"/>
              <a:t>d'informations</a:t>
            </a:r>
            <a:r>
              <a:rPr lang="en-US" sz="1600" dirty="0"/>
              <a:t> </a:t>
            </a:r>
            <a:r>
              <a:rPr lang="en-US" sz="1600" dirty="0" err="1"/>
              <a:t>générales</a:t>
            </a:r>
            <a:r>
              <a:rPr lang="en-US" sz="1600" dirty="0"/>
              <a:t> au lieu des étapes </a:t>
            </a:r>
            <a:r>
              <a:rPr lang="en-US" sz="1600" dirty="0" err="1"/>
              <a:t>spécifiques</a:t>
            </a:r>
            <a:r>
              <a:rPr lang="en-US" sz="1600" dirty="0"/>
              <a:t> de </a:t>
            </a:r>
            <a:r>
              <a:rPr lang="en-US" sz="1600" dirty="0" err="1"/>
              <a:t>l'operation</a:t>
            </a:r>
            <a:endParaRPr lang="en-US" sz="1600" dirty="0"/>
          </a:p>
          <a:p>
            <a:pPr>
              <a:buFontTx/>
              <a:buChar char="-"/>
            </a:pPr>
            <a:r>
              <a:rPr lang="en-US" sz="1600" dirty="0"/>
              <a:t>Donner un </a:t>
            </a:r>
            <a:r>
              <a:rPr lang="en-US" sz="1600" dirty="0" err="1"/>
              <a:t>discours</a:t>
            </a:r>
            <a:r>
              <a:rPr lang="en-US" sz="1600" dirty="0"/>
              <a:t> au lien </a:t>
            </a:r>
            <a:r>
              <a:rPr lang="en-US" sz="1600" dirty="0" err="1"/>
              <a:t>d'encourager</a:t>
            </a:r>
            <a:r>
              <a:rPr lang="en-US" sz="1600" dirty="0"/>
              <a:t> la participation proactive des </a:t>
            </a:r>
            <a:r>
              <a:rPr lang="en-US" sz="1600" dirty="0" err="1"/>
              <a:t>personnes</a:t>
            </a:r>
            <a:r>
              <a:rPr lang="en-US" sz="1600" dirty="0"/>
              <a:t> qui </a:t>
            </a:r>
            <a:r>
              <a:rPr lang="en-US" sz="1600" dirty="0" err="1"/>
              <a:t>doivent</a:t>
            </a:r>
            <a:r>
              <a:rPr lang="en-US" sz="1600" dirty="0"/>
              <a:t> </a:t>
            </a:r>
            <a:r>
              <a:rPr lang="en-US" sz="1600" dirty="0" err="1"/>
              <a:t>effectuer</a:t>
            </a:r>
            <a:r>
              <a:rPr lang="en-US" sz="1600" dirty="0"/>
              <a:t> les taches</a:t>
            </a:r>
          </a:p>
          <a:p>
            <a:pPr>
              <a:buFontTx/>
              <a:buChar char="-"/>
            </a:pPr>
            <a:r>
              <a:rPr lang="en-US" sz="1600" dirty="0"/>
              <a:t>Manque de communication dans </a:t>
            </a:r>
            <a:r>
              <a:rPr lang="en-US" sz="1600" dirty="0" err="1"/>
              <a:t>l'équipe</a:t>
            </a:r>
            <a:endParaRPr lang="en-US" sz="1600" dirty="0"/>
          </a:p>
          <a:p>
            <a:pPr>
              <a:buFontTx/>
              <a:buChar char="-"/>
            </a:pPr>
            <a:r>
              <a:rPr lang="en-US" sz="1600" dirty="0"/>
              <a:t>Ne pas </a:t>
            </a:r>
            <a:r>
              <a:rPr lang="en-US" sz="1600" dirty="0" err="1"/>
              <a:t>exprimer</a:t>
            </a:r>
            <a:r>
              <a:rPr lang="en-US" sz="1600" dirty="0"/>
              <a:t> </a:t>
            </a:r>
            <a:r>
              <a:rPr lang="en-US" sz="1600" dirty="0" err="1"/>
              <a:t>ses</a:t>
            </a:r>
            <a:r>
              <a:rPr lang="en-US" sz="1600" dirty="0"/>
              <a:t> </a:t>
            </a:r>
            <a:r>
              <a:rPr lang="en-US" sz="1600" dirty="0" err="1"/>
              <a:t>préoccupations</a:t>
            </a:r>
            <a:r>
              <a:rPr lang="en-US" sz="1600" dirty="0"/>
              <a:t> </a:t>
            </a:r>
            <a:r>
              <a:rPr lang="en-US" sz="1600" dirty="0" err="1"/>
              <a:t>ou</a:t>
            </a:r>
            <a:r>
              <a:rPr lang="en-US" sz="1600" dirty="0"/>
              <a:t> ne pas poser de questions</a:t>
            </a:r>
          </a:p>
          <a:p>
            <a:pPr>
              <a:buFontTx/>
              <a:buChar char="-"/>
            </a:pPr>
            <a:r>
              <a:rPr lang="en-US" sz="1600" dirty="0" err="1"/>
              <a:t>Parler</a:t>
            </a:r>
            <a:r>
              <a:rPr lang="en-US" sz="1600" dirty="0"/>
              <a:t> des étapes de </a:t>
            </a:r>
            <a:r>
              <a:rPr lang="en-US" sz="1600" dirty="0" err="1"/>
              <a:t>l'opérations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citant</a:t>
            </a:r>
            <a:r>
              <a:rPr lang="en-US" sz="1600" dirty="0"/>
              <a:t> le mode </a:t>
            </a:r>
            <a:r>
              <a:rPr lang="en-US" sz="1600" dirty="0" err="1"/>
              <a:t>opératoire</a:t>
            </a:r>
            <a:r>
              <a:rPr lang="en-US" sz="1600" dirty="0"/>
              <a:t> </a:t>
            </a:r>
            <a:r>
              <a:rPr lang="en-US" sz="1600" dirty="0" err="1"/>
              <a:t>plutôt</a:t>
            </a:r>
            <a:r>
              <a:rPr lang="en-US" sz="1600" dirty="0"/>
              <a:t> que de </a:t>
            </a:r>
            <a:r>
              <a:rPr lang="en-US" sz="1600" dirty="0" err="1"/>
              <a:t>vérifier</a:t>
            </a:r>
            <a:r>
              <a:rPr lang="en-US" sz="1600" dirty="0"/>
              <a:t> son application</a:t>
            </a:r>
          </a:p>
          <a:p>
            <a:pPr>
              <a:buFontTx/>
              <a:buChar char="-"/>
            </a:pPr>
            <a:r>
              <a:rPr lang="en-US" sz="1600" dirty="0"/>
              <a:t>Ne pas </a:t>
            </a:r>
            <a:r>
              <a:rPr lang="en-US" sz="1600" dirty="0" err="1"/>
              <a:t>être</a:t>
            </a:r>
            <a:r>
              <a:rPr lang="en-US" sz="1600" dirty="0"/>
              <a:t> </a:t>
            </a:r>
            <a:r>
              <a:rPr lang="en-US" sz="1600" dirty="0" err="1"/>
              <a:t>attentif</a:t>
            </a:r>
            <a:r>
              <a:rPr lang="en-US" sz="1600" dirty="0"/>
              <a:t> aux </a:t>
            </a:r>
            <a:r>
              <a:rPr lang="en-US" sz="1600" dirty="0" err="1"/>
              <a:t>réactions</a:t>
            </a:r>
            <a:r>
              <a:rPr lang="en-US" sz="1600" dirty="0"/>
              <a:t> </a:t>
            </a:r>
            <a:r>
              <a:rPr lang="en-US" sz="1600" dirty="0" err="1"/>
              <a:t>ou</a:t>
            </a:r>
            <a:r>
              <a:rPr lang="en-US" sz="1600" dirty="0"/>
              <a:t> </a:t>
            </a:r>
            <a:r>
              <a:rPr lang="en-US" sz="1600" dirty="0" err="1"/>
              <a:t>alertes</a:t>
            </a:r>
            <a:r>
              <a:rPr lang="en-US" sz="1600" dirty="0"/>
              <a:t> </a:t>
            </a:r>
            <a:r>
              <a:rPr lang="en-US" sz="1600" dirty="0" err="1"/>
              <a:t>exprimées</a:t>
            </a:r>
            <a:endParaRPr lang="en-US" sz="1600" dirty="0"/>
          </a:p>
          <a:p>
            <a:pPr>
              <a:buFontTx/>
              <a:buChar char="-"/>
            </a:pPr>
            <a:r>
              <a:rPr lang="en-US" sz="1600" dirty="0"/>
              <a:t>Ne pas </a:t>
            </a:r>
            <a:r>
              <a:rPr lang="en-US" sz="1600" dirty="0" err="1"/>
              <a:t>parler</a:t>
            </a:r>
            <a:r>
              <a:rPr lang="en-US" sz="1600" dirty="0"/>
              <a:t> des </a:t>
            </a:r>
            <a:r>
              <a:rPr lang="en-US" sz="1600" dirty="0" err="1"/>
              <a:t>erreurs</a:t>
            </a:r>
            <a:r>
              <a:rPr lang="en-US" sz="1600" dirty="0"/>
              <a:t> </a:t>
            </a:r>
            <a:r>
              <a:rPr lang="en-US" sz="1600" dirty="0" err="1"/>
              <a:t>potentielles</a:t>
            </a:r>
            <a:r>
              <a:rPr lang="en-US" sz="1600" dirty="0"/>
              <a:t> et de la </a:t>
            </a:r>
            <a:r>
              <a:rPr lang="en-US" sz="1600" dirty="0" err="1"/>
              <a:t>façon</a:t>
            </a:r>
            <a:r>
              <a:rPr lang="en-US" sz="1600" dirty="0"/>
              <a:t> de les </a:t>
            </a:r>
            <a:r>
              <a:rPr lang="en-US" sz="1600" dirty="0" err="1"/>
              <a:t>éviter</a:t>
            </a:r>
            <a:r>
              <a:rPr lang="en-US" sz="1600" dirty="0"/>
              <a:t>: absence de feedback</a:t>
            </a:r>
          </a:p>
          <a:p>
            <a:pPr>
              <a:buFontTx/>
              <a:buChar char="-"/>
            </a:pPr>
            <a:r>
              <a:rPr lang="en-US" sz="1600" dirty="0" err="1"/>
              <a:t>Rendre</a:t>
            </a:r>
            <a:r>
              <a:rPr lang="en-US" sz="1600" dirty="0"/>
              <a:t> le feu vert sécurité trop long</a:t>
            </a:r>
          </a:p>
          <a:p>
            <a:pPr>
              <a:buFontTx/>
              <a:buChar char="-"/>
            </a:pPr>
            <a:r>
              <a:rPr lang="en-US" sz="1600" dirty="0"/>
              <a:t>Confusion avec les </a:t>
            </a:r>
            <a:r>
              <a:rPr lang="en-US" sz="1600" dirty="0" err="1"/>
              <a:t>outils</a:t>
            </a:r>
            <a:r>
              <a:rPr lang="en-US" sz="1600" dirty="0"/>
              <a:t> </a:t>
            </a:r>
            <a:r>
              <a:rPr lang="en-US" sz="1600" dirty="0" err="1"/>
              <a:t>existants</a:t>
            </a:r>
            <a:endParaRPr lang="en-US" sz="1800" b="1" dirty="0">
              <a:solidFill>
                <a:srgbClr val="000000"/>
              </a:solidFill>
            </a:endParaRPr>
          </a:p>
          <a:p>
            <a:pPr lvl="1"/>
            <a:endParaRPr lang="en-US" sz="1600" dirty="0"/>
          </a:p>
          <a:p>
            <a:pPr lvl="1"/>
            <a:endParaRPr lang="en-US" sz="1200" dirty="0"/>
          </a:p>
          <a:p>
            <a:pPr lvl="1"/>
            <a:endParaRPr lang="en-US" sz="1600" dirty="0"/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C703E7EE-51EE-42B2-AE07-391C81318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8" y="242844"/>
            <a:ext cx="9961745" cy="1008000"/>
          </a:xfrm>
        </p:spPr>
        <p:txBody>
          <a:bodyPr>
            <a:noAutofit/>
          </a:bodyPr>
          <a:lstStyle/>
          <a:p>
            <a:r>
              <a:rPr lang="en-US" dirty="0"/>
              <a:t>Une initiative simple et pratique</a:t>
            </a:r>
            <a:endParaRPr lang="fr-FR" dirty="0"/>
          </a:p>
        </p:txBody>
      </p:sp>
      <p:sp>
        <p:nvSpPr>
          <p:cNvPr id="13" name="Espace réservé du pied de page 12">
            <a:extLst>
              <a:ext uri="{FF2B5EF4-FFF2-40B4-BE49-F238E27FC236}">
                <a16:creationId xmlns:a16="http://schemas.microsoft.com/office/drawing/2014/main" id="{1837D243-0866-4644-8343-EEE790487C0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56680" y="6449983"/>
            <a:ext cx="3600000" cy="252000"/>
          </a:xfrm>
        </p:spPr>
        <p:txBody>
          <a:bodyPr>
            <a:noAutofit/>
          </a:bodyPr>
          <a:lstStyle/>
          <a:p>
            <a:pPr lvl="0"/>
            <a:r>
              <a:rPr lang="fr-FR" noProof="0" dirty="0"/>
              <a:t>Date - Pied de page de votre présentation</a:t>
            </a:r>
          </a:p>
        </p:txBody>
      </p:sp>
      <p:sp>
        <p:nvSpPr>
          <p:cNvPr id="14" name="Espace réservé du numéro de diapositive 13">
            <a:extLst>
              <a:ext uri="{FF2B5EF4-FFF2-40B4-BE49-F238E27FC236}">
                <a16:creationId xmlns:a16="http://schemas.microsoft.com/office/drawing/2014/main" id="{79B1235D-5DFF-4154-9B63-C53564C6F0C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81878" y="6449983"/>
            <a:ext cx="576000" cy="252000"/>
          </a:xfrm>
        </p:spPr>
        <p:txBody>
          <a:bodyPr>
            <a:noAutofit/>
          </a:bodyPr>
          <a:lstStyle/>
          <a:p>
            <a:pPr lvl="0"/>
            <a:fld id="{975A587B-5814-4D9B-9598-FE9CB954CB01}" type="slidenum">
              <a:rPr lang="fr-FR" noProof="0" smtClean="0"/>
              <a:pPr lvl="0"/>
              <a:t>10</a:t>
            </a:fld>
            <a:endParaRPr lang="fr-FR" noProof="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6064752-D0BE-4897-83C0-BE1E81686B42}"/>
              </a:ext>
            </a:extLst>
          </p:cNvPr>
          <p:cNvSpPr txBox="1"/>
          <p:nvPr/>
        </p:nvSpPr>
        <p:spPr>
          <a:xfrm>
            <a:off x="6218883" y="5300983"/>
            <a:ext cx="551802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fr-FR" b="1" dirty="0">
                <a:solidFill>
                  <a:schemeClr val="tx2"/>
                </a:solidFill>
                <a:latin typeface="Arial"/>
                <a:cs typeface="Arial"/>
              </a:rPr>
              <a:t>Facteur de succès: Garder le simple et rapide</a:t>
            </a: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79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6E7D860-AD20-4B6E-85EA-41CEE22928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dirty="0" err="1"/>
              <a:t>Quelques</a:t>
            </a:r>
            <a:r>
              <a:rPr lang="en-US" sz="2000" dirty="0"/>
              <a:t> point de vigilance </a:t>
            </a:r>
            <a:r>
              <a:rPr lang="en-US" sz="2000" dirty="0" err="1"/>
              <a:t>cependant</a:t>
            </a:r>
            <a:r>
              <a:rPr lang="en-US" sz="2000" dirty="0"/>
              <a:t> :</a:t>
            </a:r>
          </a:p>
          <a:p>
            <a:pPr marL="180000" lvl="1" indent="0">
              <a:buNone/>
            </a:pPr>
            <a:endParaRPr lang="en-US" sz="1600" dirty="0"/>
          </a:p>
          <a:p>
            <a:pPr>
              <a:buFontTx/>
              <a:buChar char="-"/>
            </a:pPr>
            <a:r>
              <a:rPr lang="en-US" sz="1600" dirty="0" err="1"/>
              <a:t>Durabilité</a:t>
            </a:r>
            <a:r>
              <a:rPr lang="en-US" sz="1600" dirty="0"/>
              <a:t> de </a:t>
            </a:r>
            <a:r>
              <a:rPr lang="en-US" sz="1600" dirty="0" err="1"/>
              <a:t>l'outil</a:t>
            </a:r>
            <a:r>
              <a:rPr lang="en-US" sz="1600" dirty="0"/>
              <a:t> après 6 </a:t>
            </a:r>
            <a:r>
              <a:rPr lang="en-US" sz="1600" dirty="0" err="1"/>
              <a:t>mois</a:t>
            </a:r>
            <a:r>
              <a:rPr lang="en-US" sz="1600" dirty="0"/>
              <a:t>, </a:t>
            </a:r>
            <a:r>
              <a:rPr lang="en-US" sz="1600" dirty="0" err="1"/>
              <a:t>demande</a:t>
            </a:r>
            <a:r>
              <a:rPr lang="en-US" sz="1600" dirty="0"/>
              <a:t> de </a:t>
            </a:r>
            <a:r>
              <a:rPr lang="en-US" sz="1600" dirty="0" err="1"/>
              <a:t>l'implication</a:t>
            </a:r>
            <a:r>
              <a:rPr lang="en-US" sz="1600" dirty="0"/>
              <a:t>, de la reconnaissance…</a:t>
            </a:r>
            <a:endParaRPr lang="fr-FR" sz="1600" dirty="0"/>
          </a:p>
          <a:p>
            <a:pPr>
              <a:buFontTx/>
              <a:buChar char="-"/>
            </a:pPr>
            <a:r>
              <a:rPr lang="en-US" sz="1600" dirty="0" err="1"/>
              <a:t>Travailleur</a:t>
            </a:r>
            <a:r>
              <a:rPr lang="en-US" sz="1600" dirty="0"/>
              <a:t> </a:t>
            </a:r>
            <a:r>
              <a:rPr lang="en-US" sz="1600" dirty="0" err="1"/>
              <a:t>seul</a:t>
            </a:r>
            <a:r>
              <a:rPr lang="en-US" sz="1600" dirty="0"/>
              <a:t> </a:t>
            </a:r>
            <a:r>
              <a:rPr lang="en-US" sz="1600" dirty="0" err="1"/>
              <a:t>effectuant</a:t>
            </a:r>
            <a:r>
              <a:rPr lang="en-US" sz="1600" dirty="0"/>
              <a:t> la </a:t>
            </a:r>
            <a:r>
              <a:rPr lang="en-US" sz="1600" dirty="0" err="1"/>
              <a:t>tâche</a:t>
            </a:r>
            <a:r>
              <a:rPr lang="en-US" sz="1600" dirty="0"/>
              <a:t> </a:t>
            </a:r>
            <a:r>
              <a:rPr lang="en-US" sz="1600" dirty="0" err="1"/>
              <a:t>seul</a:t>
            </a:r>
            <a:r>
              <a:rPr lang="en-US" sz="1600" dirty="0"/>
              <a:t> et/</a:t>
            </a:r>
            <a:r>
              <a:rPr lang="en-US" sz="1600" dirty="0" err="1"/>
              <a:t>ou</a:t>
            </a:r>
            <a:r>
              <a:rPr lang="en-US" sz="1600" dirty="0"/>
              <a:t> loin de </a:t>
            </a:r>
            <a:r>
              <a:rPr lang="en-US" sz="1600" dirty="0" err="1"/>
              <a:t>sa</a:t>
            </a:r>
            <a:r>
              <a:rPr lang="en-US" sz="1600" dirty="0"/>
              <a:t> supervision</a:t>
            </a:r>
          </a:p>
          <a:p>
            <a:pPr>
              <a:buFontTx/>
              <a:buChar char="-"/>
            </a:pPr>
            <a:r>
              <a:rPr lang="en-US" sz="1600" dirty="0" err="1"/>
              <a:t>Discuter</a:t>
            </a:r>
            <a:r>
              <a:rPr lang="en-US" sz="1600" dirty="0"/>
              <a:t> </a:t>
            </a:r>
            <a:r>
              <a:rPr lang="en-US" sz="1600" dirty="0" err="1"/>
              <a:t>d'informations</a:t>
            </a:r>
            <a:r>
              <a:rPr lang="en-US" sz="1600" dirty="0"/>
              <a:t> </a:t>
            </a:r>
            <a:r>
              <a:rPr lang="en-US" sz="1600" dirty="0" err="1"/>
              <a:t>générales</a:t>
            </a:r>
            <a:r>
              <a:rPr lang="en-US" sz="1600" dirty="0"/>
              <a:t> au lieu des étapes </a:t>
            </a:r>
            <a:r>
              <a:rPr lang="en-US" sz="1600" dirty="0" err="1"/>
              <a:t>spécifiques</a:t>
            </a:r>
            <a:r>
              <a:rPr lang="en-US" sz="1600" dirty="0"/>
              <a:t> de </a:t>
            </a:r>
            <a:r>
              <a:rPr lang="en-US" sz="1600" dirty="0" err="1"/>
              <a:t>l'operation</a:t>
            </a:r>
            <a:endParaRPr lang="en-US" sz="1600" dirty="0"/>
          </a:p>
          <a:p>
            <a:pPr>
              <a:buFontTx/>
              <a:buChar char="-"/>
            </a:pPr>
            <a:r>
              <a:rPr lang="en-US" sz="1600" dirty="0"/>
              <a:t>Donner un </a:t>
            </a:r>
            <a:r>
              <a:rPr lang="en-US" sz="1600" dirty="0" err="1"/>
              <a:t>discours</a:t>
            </a:r>
            <a:r>
              <a:rPr lang="en-US" sz="1600" dirty="0"/>
              <a:t> au lien </a:t>
            </a:r>
            <a:r>
              <a:rPr lang="en-US" sz="1600" dirty="0" err="1"/>
              <a:t>d'encourager</a:t>
            </a:r>
            <a:r>
              <a:rPr lang="en-US" sz="1600" dirty="0"/>
              <a:t> la participation proactive des </a:t>
            </a:r>
            <a:r>
              <a:rPr lang="en-US" sz="1600" dirty="0" err="1"/>
              <a:t>personnes</a:t>
            </a:r>
            <a:r>
              <a:rPr lang="en-US" sz="1600" dirty="0"/>
              <a:t> qui </a:t>
            </a:r>
            <a:r>
              <a:rPr lang="en-US" sz="1600" dirty="0" err="1"/>
              <a:t>doivent</a:t>
            </a:r>
            <a:r>
              <a:rPr lang="en-US" sz="1600" dirty="0"/>
              <a:t> </a:t>
            </a:r>
            <a:r>
              <a:rPr lang="en-US" sz="1600" dirty="0" err="1"/>
              <a:t>effectuer</a:t>
            </a:r>
            <a:r>
              <a:rPr lang="en-US" sz="1600" dirty="0"/>
              <a:t> les taches</a:t>
            </a:r>
          </a:p>
          <a:p>
            <a:pPr>
              <a:buFontTx/>
              <a:buChar char="-"/>
            </a:pPr>
            <a:r>
              <a:rPr lang="en-US" sz="1600" dirty="0"/>
              <a:t>Manque de communication dans </a:t>
            </a:r>
            <a:r>
              <a:rPr lang="en-US" sz="1600" dirty="0" err="1"/>
              <a:t>l'équipe</a:t>
            </a:r>
            <a:endParaRPr lang="en-US" sz="1600" dirty="0"/>
          </a:p>
          <a:p>
            <a:pPr>
              <a:buFontTx/>
              <a:buChar char="-"/>
            </a:pPr>
            <a:r>
              <a:rPr lang="en-US" sz="1600" dirty="0"/>
              <a:t>Ne pas </a:t>
            </a:r>
            <a:r>
              <a:rPr lang="en-US" sz="1600" dirty="0" err="1"/>
              <a:t>exprimer</a:t>
            </a:r>
            <a:r>
              <a:rPr lang="en-US" sz="1600" dirty="0"/>
              <a:t> </a:t>
            </a:r>
            <a:r>
              <a:rPr lang="en-US" sz="1600" dirty="0" err="1"/>
              <a:t>ses</a:t>
            </a:r>
            <a:r>
              <a:rPr lang="en-US" sz="1600" dirty="0"/>
              <a:t> </a:t>
            </a:r>
            <a:r>
              <a:rPr lang="en-US" sz="1600" dirty="0" err="1"/>
              <a:t>préoccupations</a:t>
            </a:r>
            <a:r>
              <a:rPr lang="en-US" sz="1600" dirty="0"/>
              <a:t> </a:t>
            </a:r>
            <a:r>
              <a:rPr lang="en-US" sz="1600" dirty="0" err="1"/>
              <a:t>ou</a:t>
            </a:r>
            <a:r>
              <a:rPr lang="en-US" sz="1600" dirty="0"/>
              <a:t> ne pas poser de questions</a:t>
            </a:r>
          </a:p>
          <a:p>
            <a:pPr>
              <a:buFontTx/>
              <a:buChar char="-"/>
            </a:pPr>
            <a:r>
              <a:rPr lang="en-US" sz="1600" dirty="0" err="1"/>
              <a:t>Parler</a:t>
            </a:r>
            <a:r>
              <a:rPr lang="en-US" sz="1600" dirty="0"/>
              <a:t> des étapes de </a:t>
            </a:r>
            <a:r>
              <a:rPr lang="en-US" sz="1600" dirty="0" err="1"/>
              <a:t>l'opérations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citant</a:t>
            </a:r>
            <a:r>
              <a:rPr lang="en-US" sz="1600" dirty="0"/>
              <a:t> le mode </a:t>
            </a:r>
            <a:r>
              <a:rPr lang="en-US" sz="1600" dirty="0" err="1"/>
              <a:t>opératoire</a:t>
            </a:r>
            <a:r>
              <a:rPr lang="en-US" sz="1600" dirty="0"/>
              <a:t> </a:t>
            </a:r>
            <a:r>
              <a:rPr lang="en-US" sz="1600" dirty="0" err="1"/>
              <a:t>plutôt</a:t>
            </a:r>
            <a:r>
              <a:rPr lang="en-US" sz="1600" dirty="0"/>
              <a:t> que de </a:t>
            </a:r>
            <a:r>
              <a:rPr lang="en-US" sz="1600" dirty="0" err="1"/>
              <a:t>vérifier</a:t>
            </a:r>
            <a:r>
              <a:rPr lang="en-US" sz="1600" dirty="0"/>
              <a:t> son application</a:t>
            </a:r>
          </a:p>
          <a:p>
            <a:pPr>
              <a:buFontTx/>
              <a:buChar char="-"/>
            </a:pPr>
            <a:r>
              <a:rPr lang="en-US" sz="1600" dirty="0"/>
              <a:t>Ne pas </a:t>
            </a:r>
            <a:r>
              <a:rPr lang="en-US" sz="1600" dirty="0" err="1"/>
              <a:t>être</a:t>
            </a:r>
            <a:r>
              <a:rPr lang="en-US" sz="1600" dirty="0"/>
              <a:t> </a:t>
            </a:r>
            <a:r>
              <a:rPr lang="en-US" sz="1600" dirty="0" err="1"/>
              <a:t>attentif</a:t>
            </a:r>
            <a:r>
              <a:rPr lang="en-US" sz="1600" dirty="0"/>
              <a:t> aux </a:t>
            </a:r>
            <a:r>
              <a:rPr lang="en-US" sz="1600" dirty="0" err="1"/>
              <a:t>réactions</a:t>
            </a:r>
            <a:r>
              <a:rPr lang="en-US" sz="1600" dirty="0"/>
              <a:t> </a:t>
            </a:r>
            <a:r>
              <a:rPr lang="en-US" sz="1600" dirty="0" err="1"/>
              <a:t>ou</a:t>
            </a:r>
            <a:r>
              <a:rPr lang="en-US" sz="1600" dirty="0"/>
              <a:t> </a:t>
            </a:r>
            <a:r>
              <a:rPr lang="en-US" sz="1600" dirty="0" err="1"/>
              <a:t>alertes</a:t>
            </a:r>
            <a:r>
              <a:rPr lang="en-US" sz="1600" dirty="0"/>
              <a:t> </a:t>
            </a:r>
            <a:r>
              <a:rPr lang="en-US" sz="1600" dirty="0" err="1"/>
              <a:t>exprimées</a:t>
            </a:r>
            <a:endParaRPr lang="en-US" sz="1600" dirty="0"/>
          </a:p>
          <a:p>
            <a:pPr>
              <a:buFontTx/>
              <a:buChar char="-"/>
            </a:pPr>
            <a:r>
              <a:rPr lang="en-US" sz="1600" dirty="0"/>
              <a:t>Ne pas </a:t>
            </a:r>
            <a:r>
              <a:rPr lang="en-US" sz="1600" dirty="0" err="1"/>
              <a:t>parler</a:t>
            </a:r>
            <a:r>
              <a:rPr lang="en-US" sz="1600" dirty="0"/>
              <a:t> des </a:t>
            </a:r>
            <a:r>
              <a:rPr lang="en-US" sz="1600" dirty="0" err="1"/>
              <a:t>erreurs</a:t>
            </a:r>
            <a:r>
              <a:rPr lang="en-US" sz="1600" dirty="0"/>
              <a:t> </a:t>
            </a:r>
            <a:r>
              <a:rPr lang="en-US" sz="1600" dirty="0" err="1"/>
              <a:t>potentielles</a:t>
            </a:r>
            <a:r>
              <a:rPr lang="en-US" sz="1600" dirty="0"/>
              <a:t> et de la </a:t>
            </a:r>
            <a:r>
              <a:rPr lang="en-US" sz="1600" dirty="0" err="1"/>
              <a:t>façon</a:t>
            </a:r>
            <a:r>
              <a:rPr lang="en-US" sz="1600" dirty="0"/>
              <a:t> de les </a:t>
            </a:r>
            <a:r>
              <a:rPr lang="en-US" sz="1600" dirty="0" err="1"/>
              <a:t>éviter</a:t>
            </a:r>
            <a:r>
              <a:rPr lang="en-US" sz="1600" dirty="0"/>
              <a:t>: absence de feedback</a:t>
            </a:r>
          </a:p>
          <a:p>
            <a:pPr>
              <a:buFontTx/>
              <a:buChar char="-"/>
            </a:pPr>
            <a:r>
              <a:rPr lang="en-US" sz="1600" dirty="0" err="1"/>
              <a:t>Rendre</a:t>
            </a:r>
            <a:r>
              <a:rPr lang="en-US" sz="1600" dirty="0"/>
              <a:t> le feu vert sécurité trop long</a:t>
            </a:r>
          </a:p>
          <a:p>
            <a:pPr>
              <a:buFontTx/>
              <a:buChar char="-"/>
            </a:pPr>
            <a:r>
              <a:rPr lang="en-US" sz="1600" dirty="0"/>
              <a:t>Confusion avec les </a:t>
            </a:r>
            <a:r>
              <a:rPr lang="en-US" sz="1600" dirty="0" err="1"/>
              <a:t>outils</a:t>
            </a:r>
            <a:r>
              <a:rPr lang="en-US" sz="1600" dirty="0"/>
              <a:t> </a:t>
            </a:r>
            <a:r>
              <a:rPr lang="en-US" sz="1600" dirty="0" err="1"/>
              <a:t>existants</a:t>
            </a:r>
            <a:endParaRPr lang="en-US" sz="18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AE13ECAD-9263-4686-8802-67EAF3818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 initiative simple et pratique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E35709F-4F22-4856-962C-C3B7436D3F2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10/2021 – Feu vert sécurité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65C2FD3-2A08-43E0-B481-9112727976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339C4DE-BD2D-4D75-B05A-EE209B1AAD52}"/>
              </a:ext>
            </a:extLst>
          </p:cNvPr>
          <p:cNvSpPr txBox="1"/>
          <p:nvPr/>
        </p:nvSpPr>
        <p:spPr>
          <a:xfrm>
            <a:off x="6218883" y="5300983"/>
            <a:ext cx="551802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fr-FR" b="1" dirty="0">
                <a:solidFill>
                  <a:schemeClr val="tx2"/>
                </a:solidFill>
                <a:latin typeface="Arial"/>
                <a:cs typeface="Arial"/>
              </a:rPr>
              <a:t>Facteur de succès: Garder le simple et rapide</a:t>
            </a: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698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403CB9-14BF-4C21-8493-19F4ED488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résumé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B20FCFE-5D03-453E-B366-FBD14A0B8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10/2021 – Feu vert sécurité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F95B59-6D11-452F-B94C-F0AB217A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5" name="Espace réservé du contenu 9">
            <a:extLst>
              <a:ext uri="{FF2B5EF4-FFF2-40B4-BE49-F238E27FC236}">
                <a16:creationId xmlns:a16="http://schemas.microsoft.com/office/drawing/2014/main" id="{0695B336-AFBF-49A9-8ECB-127A48FB437B}"/>
              </a:ext>
            </a:extLst>
          </p:cNvPr>
          <p:cNvSpPr txBox="1">
            <a:spLocks/>
          </p:cNvSpPr>
          <p:nvPr/>
        </p:nvSpPr>
        <p:spPr>
          <a:xfrm>
            <a:off x="668747" y="1167593"/>
            <a:ext cx="10854505" cy="87265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  <a:prstDash val="dash"/>
          </a:ln>
        </p:spPr>
        <p:txBody>
          <a:bodyPr anchor="ctr"/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00" indent="0" algn="l" defTabSz="914400" rtl="0" eaLnBrk="1" latinLnBrk="0" hangingPunct="1">
              <a:lnSpc>
                <a:spcPct val="100000"/>
              </a:lnSpc>
              <a:spcBef>
                <a:spcPts val="13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 b="1" dirty="0" err="1">
                <a:solidFill>
                  <a:schemeClr val="tx2"/>
                </a:solidFill>
              </a:rPr>
              <a:t>Dernière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 err="1">
                <a:solidFill>
                  <a:schemeClr val="tx2"/>
                </a:solidFill>
              </a:rPr>
              <a:t>opportunité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dirty="0"/>
              <a:t>pour </a:t>
            </a:r>
            <a:r>
              <a:rPr lang="en-GB" b="1" dirty="0">
                <a:solidFill>
                  <a:schemeClr val="tx2"/>
                </a:solidFill>
              </a:rPr>
              <a:t>prendre la parole, </a:t>
            </a:r>
            <a:r>
              <a:rPr lang="en-GB" b="1" dirty="0" err="1">
                <a:solidFill>
                  <a:schemeClr val="tx2"/>
                </a:solidFill>
              </a:rPr>
              <a:t>vérifier</a:t>
            </a:r>
            <a:r>
              <a:rPr lang="en-GB" b="1" dirty="0">
                <a:solidFill>
                  <a:schemeClr val="tx2"/>
                </a:solidFill>
              </a:rPr>
              <a:t>, dire STOP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9">
            <a:extLst>
              <a:ext uri="{FF2B5EF4-FFF2-40B4-BE49-F238E27FC236}">
                <a16:creationId xmlns:a16="http://schemas.microsoft.com/office/drawing/2014/main" id="{C40D2F73-725F-4E65-BAF1-5D6839BC81BE}"/>
              </a:ext>
            </a:extLst>
          </p:cNvPr>
          <p:cNvSpPr txBox="1">
            <a:spLocks/>
          </p:cNvSpPr>
          <p:nvPr/>
        </p:nvSpPr>
        <p:spPr>
          <a:xfrm>
            <a:off x="668747" y="2224777"/>
            <a:ext cx="10854505" cy="87265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  <a:prstDash val="dash"/>
          </a:ln>
        </p:spPr>
        <p:txBody>
          <a:bodyPr anchor="ctr"/>
          <a:lstStyle>
            <a:lvl1pPr marL="285752" indent="-285752" algn="l" defTabSz="457204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SzPct val="120000"/>
              <a:buFont typeface="Lucida Grande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447679" indent="-180976" algn="l" defTabSz="533405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Lucida Grande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/>
              </a:defRPr>
            </a:lvl2pPr>
            <a:lvl3pPr marL="806456" indent="-180976" algn="l" defTabSz="457204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SzPct val="100000"/>
              <a:buFont typeface="Lucida Grande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/>
              </a:defRPr>
            </a:lvl3pPr>
            <a:lvl4pPr marL="1079509" indent="-179390" algn="l" defTabSz="457204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SzPct val="80000"/>
              <a:buFont typeface="Lucida Grande"/>
              <a:buChar char="-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258898" indent="-180976" algn="l" defTabSz="352428" rtl="0" fontAlgn="base">
              <a:spcBef>
                <a:spcPts val="300"/>
              </a:spcBef>
              <a:spcAft>
                <a:spcPts val="300"/>
              </a:spcAft>
              <a:buClr>
                <a:srgbClr val="133C75"/>
              </a:buClr>
              <a:buSzPct val="100000"/>
              <a:buFont typeface="Lucida Grande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350010" indent="0" algn="l" defTabSz="457204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5600" indent="0" algn="l" defTabSz="457204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9" indent="-228602" algn="l" defTabSz="457204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32" indent="-228602" algn="l" defTabSz="457204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Se </a:t>
            </a:r>
            <a:r>
              <a:rPr lang="en-GB" dirty="0" err="1"/>
              <a:t>focaliser</a:t>
            </a:r>
            <a:r>
              <a:rPr lang="en-GB" dirty="0"/>
              <a:t> sur </a:t>
            </a:r>
            <a:r>
              <a:rPr lang="en-US" b="1" dirty="0" err="1">
                <a:solidFill>
                  <a:schemeClr val="tx2"/>
                </a:solidFill>
              </a:rPr>
              <a:t>risques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d'accident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mortel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9">
            <a:extLst>
              <a:ext uri="{FF2B5EF4-FFF2-40B4-BE49-F238E27FC236}">
                <a16:creationId xmlns:a16="http://schemas.microsoft.com/office/drawing/2014/main" id="{5F4EA4BD-6F99-4689-ACC2-45F93D09C2D6}"/>
              </a:ext>
            </a:extLst>
          </p:cNvPr>
          <p:cNvSpPr txBox="1">
            <a:spLocks/>
          </p:cNvSpPr>
          <p:nvPr/>
        </p:nvSpPr>
        <p:spPr>
          <a:xfrm>
            <a:off x="668747" y="3281961"/>
            <a:ext cx="10854505" cy="87265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  <a:prstDash val="dash"/>
          </a:ln>
        </p:spPr>
        <p:txBody>
          <a:bodyPr anchor="ctr"/>
          <a:lstStyle>
            <a:lvl1pPr marL="285752" indent="-285752" algn="l" defTabSz="457204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SzPct val="120000"/>
              <a:buFont typeface="Lucida Grande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447679" indent="-180976" algn="l" defTabSz="533405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Lucida Grande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/>
              </a:defRPr>
            </a:lvl2pPr>
            <a:lvl3pPr marL="806456" indent="-180976" algn="l" defTabSz="457204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SzPct val="100000"/>
              <a:buFont typeface="Lucida Grande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/>
              </a:defRPr>
            </a:lvl3pPr>
            <a:lvl4pPr marL="1079509" indent="-179390" algn="l" defTabSz="457204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SzPct val="80000"/>
              <a:buFont typeface="Lucida Grande"/>
              <a:buChar char="-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258898" indent="-180976" algn="l" defTabSz="352428" rtl="0" fontAlgn="base">
              <a:spcBef>
                <a:spcPts val="300"/>
              </a:spcBef>
              <a:spcAft>
                <a:spcPts val="300"/>
              </a:spcAft>
              <a:buClr>
                <a:srgbClr val="133C75"/>
              </a:buClr>
              <a:buSzPct val="100000"/>
              <a:buFont typeface="Lucida Grande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350010" indent="0" algn="l" defTabSz="457204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5600" indent="0" algn="l" defTabSz="457204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9" indent="-228602" algn="l" defTabSz="457204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32" indent="-228602" algn="l" defTabSz="457204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 err="1">
                <a:solidFill>
                  <a:schemeClr val="tx2"/>
                </a:solidFill>
              </a:rPr>
              <a:t>Besoin</a:t>
            </a:r>
            <a:r>
              <a:rPr lang="en-GB" b="1" dirty="0">
                <a:solidFill>
                  <a:schemeClr val="tx2"/>
                </a:solidFill>
              </a:rPr>
              <a:t> de </a:t>
            </a:r>
            <a:r>
              <a:rPr lang="en-GB" b="1" dirty="0" err="1">
                <a:solidFill>
                  <a:schemeClr val="tx2"/>
                </a:solidFill>
              </a:rPr>
              <a:t>promouvoir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 err="1">
                <a:solidFill>
                  <a:schemeClr val="tx2"/>
                </a:solidFill>
              </a:rPr>
              <a:t>ce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 err="1">
                <a:solidFill>
                  <a:schemeClr val="tx2"/>
                </a:solidFill>
              </a:rPr>
              <a:t>rituel</a:t>
            </a:r>
            <a:r>
              <a:rPr lang="en-GB" b="1" dirty="0">
                <a:solidFill>
                  <a:schemeClr val="tx2"/>
                </a:solidFill>
              </a:rPr>
              <a:t>, </a:t>
            </a:r>
            <a:r>
              <a:rPr lang="en-GB" dirty="0" err="1"/>
              <a:t>être</a:t>
            </a:r>
            <a:r>
              <a:rPr lang="en-GB" dirty="0"/>
              <a:t> </a:t>
            </a:r>
            <a:r>
              <a:rPr lang="en-GB" dirty="0" err="1"/>
              <a:t>exemplaire</a:t>
            </a:r>
            <a:r>
              <a:rPr lang="en-GB" dirty="0"/>
              <a:t>, </a:t>
            </a:r>
            <a:r>
              <a:rPr lang="en-GB" dirty="0" err="1"/>
              <a:t>montrer</a:t>
            </a:r>
            <a:r>
              <a:rPr lang="en-GB" dirty="0"/>
              <a:t> comment le </a:t>
            </a:r>
            <a:r>
              <a:rPr lang="en-GB" dirty="0" err="1"/>
              <a:t>réaliser</a:t>
            </a:r>
            <a:endParaRPr lang="en-GB" dirty="0"/>
          </a:p>
        </p:txBody>
      </p:sp>
      <p:sp>
        <p:nvSpPr>
          <p:cNvPr id="8" name="Espace réservé du contenu 9">
            <a:extLst>
              <a:ext uri="{FF2B5EF4-FFF2-40B4-BE49-F238E27FC236}">
                <a16:creationId xmlns:a16="http://schemas.microsoft.com/office/drawing/2014/main" id="{247E1D16-D4BA-4E41-BBE6-EF8E4CD19F9A}"/>
              </a:ext>
            </a:extLst>
          </p:cNvPr>
          <p:cNvSpPr txBox="1">
            <a:spLocks/>
          </p:cNvSpPr>
          <p:nvPr/>
        </p:nvSpPr>
        <p:spPr>
          <a:xfrm>
            <a:off x="668747" y="4333120"/>
            <a:ext cx="10854505" cy="87265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  <a:prstDash val="dash"/>
          </a:ln>
        </p:spPr>
        <p:txBody>
          <a:bodyPr anchor="ctr"/>
          <a:lstStyle>
            <a:lvl1pPr marL="285752" indent="-285752" algn="l" defTabSz="457204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SzPct val="120000"/>
              <a:buFont typeface="Lucida Grande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447679" indent="-180976" algn="l" defTabSz="533405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Lucida Grande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/>
              </a:defRPr>
            </a:lvl2pPr>
            <a:lvl3pPr marL="806456" indent="-180976" algn="l" defTabSz="457204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SzPct val="100000"/>
              <a:buFont typeface="Lucida Grande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/>
              </a:defRPr>
            </a:lvl3pPr>
            <a:lvl4pPr marL="1079509" indent="-179390" algn="l" defTabSz="457204" rtl="0" fontAlgn="base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SzPct val="80000"/>
              <a:buFont typeface="Lucida Grande"/>
              <a:buChar char="-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258898" indent="-180976" algn="l" defTabSz="352428" rtl="0" fontAlgn="base">
              <a:spcBef>
                <a:spcPts val="300"/>
              </a:spcBef>
              <a:spcAft>
                <a:spcPts val="300"/>
              </a:spcAft>
              <a:buClr>
                <a:srgbClr val="133C75"/>
              </a:buClr>
              <a:buSzPct val="100000"/>
              <a:buFont typeface="Lucida Grande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350010" indent="0" algn="l" defTabSz="457204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5600" indent="0" algn="l" defTabSz="457204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9" indent="-228602" algn="l" defTabSz="457204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32" indent="-228602" algn="l" defTabSz="457204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Le </a:t>
            </a:r>
            <a:r>
              <a:rPr lang="en-GB" b="1" dirty="0" err="1">
                <a:solidFill>
                  <a:schemeClr val="tx2"/>
                </a:solidFill>
              </a:rPr>
              <a:t>garder</a:t>
            </a:r>
            <a:r>
              <a:rPr lang="en-GB" b="1" dirty="0">
                <a:solidFill>
                  <a:schemeClr val="tx2"/>
                </a:solidFill>
              </a:rPr>
              <a:t> simple et </a:t>
            </a:r>
            <a:r>
              <a:rPr lang="en-GB" b="1" dirty="0" err="1">
                <a:solidFill>
                  <a:schemeClr val="tx2"/>
                </a:solidFill>
              </a:rPr>
              <a:t>rapide</a:t>
            </a:r>
            <a:r>
              <a:rPr lang="en-GB" b="1" dirty="0">
                <a:solidFill>
                  <a:schemeClr val="tx2"/>
                </a:solidFill>
              </a:rPr>
              <a:t>, </a:t>
            </a:r>
            <a:r>
              <a:rPr lang="en-GB" dirty="0" err="1"/>
              <a:t>utilisez</a:t>
            </a:r>
            <a:r>
              <a:rPr lang="en-GB" dirty="0"/>
              <a:t> le support video </a:t>
            </a:r>
            <a:r>
              <a:rPr lang="en-GB" dirty="0" err="1"/>
              <a:t>comme</a:t>
            </a:r>
            <a:r>
              <a:rPr lang="en-GB" dirty="0"/>
              <a:t> </a:t>
            </a:r>
            <a:r>
              <a:rPr lang="en-GB" dirty="0" err="1"/>
              <a:t>exemple</a:t>
            </a:r>
            <a:r>
              <a:rPr lang="en-GB" dirty="0"/>
              <a:t>, </a:t>
            </a:r>
            <a:r>
              <a:rPr lang="en-GB" dirty="0" err="1"/>
              <a:t>affichez</a:t>
            </a:r>
            <a:r>
              <a:rPr lang="en-GB" dirty="0"/>
              <a:t> les 4 questions ouvertes</a:t>
            </a:r>
          </a:p>
        </p:txBody>
      </p:sp>
    </p:spTree>
    <p:extLst>
      <p:ext uri="{BB962C8B-B14F-4D97-AF65-F5344CB8AC3E}">
        <p14:creationId xmlns:p14="http://schemas.microsoft.com/office/powerpoint/2010/main" val="53793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815251A-A75C-44A1-92B2-2B7F697B94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« </a:t>
            </a:r>
            <a:r>
              <a:rPr lang="en-US" dirty="0" err="1"/>
              <a:t>Regarder</a:t>
            </a:r>
            <a:r>
              <a:rPr lang="en-US" dirty="0"/>
              <a:t> </a:t>
            </a:r>
            <a:r>
              <a:rPr lang="en-US" dirty="0" err="1"/>
              <a:t>autour</a:t>
            </a:r>
            <a:r>
              <a:rPr lang="en-US" dirty="0"/>
              <a:t> se </a:t>
            </a:r>
            <a:r>
              <a:rPr lang="en-US" dirty="0" err="1"/>
              <a:t>soi</a:t>
            </a:r>
            <a:r>
              <a:rPr lang="en-US" dirty="0"/>
              <a:t> et </a:t>
            </a:r>
            <a:r>
              <a:rPr lang="en-US" dirty="0" err="1"/>
              <a:t>oser</a:t>
            </a:r>
            <a:r>
              <a:rPr lang="en-US" dirty="0"/>
              <a:t> dire » - </a:t>
            </a:r>
            <a:r>
              <a:rPr lang="en-US" dirty="0" err="1"/>
              <a:t>rituel</a:t>
            </a:r>
            <a:r>
              <a:rPr lang="en-US" dirty="0"/>
              <a:t> pour le </a:t>
            </a:r>
            <a:r>
              <a:rPr lang="en-US" dirty="0" err="1"/>
              <a:t>démarrage</a:t>
            </a:r>
            <a:r>
              <a:rPr lang="en-US" dirty="0"/>
              <a:t>  / re-</a:t>
            </a:r>
            <a:r>
              <a:rPr lang="en-US" dirty="0" err="1"/>
              <a:t>démarrage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sz="100" dirty="0"/>
          </a:p>
          <a:p>
            <a:pPr lvl="1"/>
            <a:r>
              <a:rPr lang="fr-FR" sz="1600" dirty="0"/>
              <a:t>Pour prévenir </a:t>
            </a:r>
            <a:r>
              <a:rPr lang="en-US" sz="1600" dirty="0"/>
              <a:t>les </a:t>
            </a:r>
            <a:r>
              <a:rPr lang="en-US" sz="1600" dirty="0" err="1"/>
              <a:t>erreurs</a:t>
            </a:r>
            <a:r>
              <a:rPr lang="en-US" sz="1600" dirty="0"/>
              <a:t> actives </a:t>
            </a:r>
            <a:r>
              <a:rPr lang="en-US" sz="1600" dirty="0" err="1"/>
              <a:t>telles</a:t>
            </a:r>
            <a:r>
              <a:rPr lang="en-US" sz="1600" dirty="0"/>
              <a:t> que les </a:t>
            </a:r>
            <a:r>
              <a:rPr lang="en-US" sz="1600" dirty="0" err="1"/>
              <a:t>erreurs</a:t>
            </a:r>
            <a:r>
              <a:rPr lang="en-US" sz="1600" dirty="0"/>
              <a:t> </a:t>
            </a:r>
            <a:r>
              <a:rPr lang="en-US" sz="1600" dirty="0" err="1"/>
              <a:t>d'application</a:t>
            </a:r>
            <a:r>
              <a:rPr lang="en-US" sz="1600" dirty="0"/>
              <a:t> des </a:t>
            </a:r>
            <a:r>
              <a:rPr lang="en-US" sz="1600" dirty="0" err="1"/>
              <a:t>règles</a:t>
            </a:r>
            <a:r>
              <a:rPr lang="en-US" sz="1600" dirty="0"/>
              <a:t> </a:t>
            </a:r>
            <a:r>
              <a:rPr lang="en-US" sz="1600" dirty="0" err="1"/>
              <a:t>ou</a:t>
            </a:r>
            <a:r>
              <a:rPr lang="en-US" sz="1600" dirty="0"/>
              <a:t> les </a:t>
            </a:r>
            <a:r>
              <a:rPr lang="en-US" sz="1600" dirty="0" err="1"/>
              <a:t>erreurs</a:t>
            </a:r>
            <a:r>
              <a:rPr lang="en-US" sz="1600" dirty="0"/>
              <a:t> de diagnostic </a:t>
            </a:r>
            <a:r>
              <a:rPr lang="en-US" sz="1600" dirty="0" err="1"/>
              <a:t>ou</a:t>
            </a:r>
            <a:r>
              <a:rPr lang="en-US" sz="1600" dirty="0"/>
              <a:t> les </a:t>
            </a:r>
            <a:r>
              <a:rPr lang="en-US" sz="1600" dirty="0" err="1"/>
              <a:t>erreurs</a:t>
            </a:r>
            <a:r>
              <a:rPr lang="en-US" sz="1600" dirty="0"/>
              <a:t> de "routine" </a:t>
            </a:r>
            <a:r>
              <a:rPr lang="en-US" sz="1600" dirty="0" err="1"/>
              <a:t>mais</a:t>
            </a:r>
            <a:r>
              <a:rPr lang="en-US" sz="1600" dirty="0"/>
              <a:t> </a:t>
            </a:r>
            <a:r>
              <a:rPr lang="en-US" sz="1600" dirty="0" err="1"/>
              <a:t>également</a:t>
            </a:r>
            <a:r>
              <a:rPr lang="en-US" sz="1600" dirty="0"/>
              <a:t> les </a:t>
            </a:r>
            <a:r>
              <a:rPr lang="en-US" sz="1600" dirty="0" err="1"/>
              <a:t>erreurs</a:t>
            </a:r>
            <a:r>
              <a:rPr lang="en-US" sz="1600" dirty="0"/>
              <a:t> </a:t>
            </a:r>
            <a:r>
              <a:rPr lang="en-US" sz="1600" dirty="0" err="1"/>
              <a:t>latentes</a:t>
            </a:r>
            <a:r>
              <a:rPr lang="en-US" sz="1600" dirty="0"/>
              <a:t> (</a:t>
            </a:r>
            <a:r>
              <a:rPr lang="en-US" sz="1600" dirty="0" err="1"/>
              <a:t>pièges</a:t>
            </a:r>
            <a:r>
              <a:rPr lang="en-US" sz="1600" dirty="0"/>
              <a:t> dans </a:t>
            </a:r>
            <a:r>
              <a:rPr lang="en-US" sz="1600" dirty="0" err="1"/>
              <a:t>l'organisation</a:t>
            </a:r>
            <a:r>
              <a:rPr lang="en-US" sz="1600" dirty="0"/>
              <a:t>, par </a:t>
            </a:r>
            <a:r>
              <a:rPr lang="en-US" sz="1600" dirty="0" err="1"/>
              <a:t>exemple</a:t>
            </a:r>
            <a:r>
              <a:rPr lang="en-US" sz="1600" dirty="0"/>
              <a:t>: </a:t>
            </a:r>
            <a:r>
              <a:rPr lang="en-US" sz="1600" dirty="0" err="1"/>
              <a:t>ce</a:t>
            </a:r>
            <a:r>
              <a:rPr lang="en-US" sz="1600" dirty="0"/>
              <a:t> </a:t>
            </a:r>
            <a:r>
              <a:rPr lang="en-US" sz="1600" dirty="0" err="1"/>
              <a:t>n'est</a:t>
            </a:r>
            <a:r>
              <a:rPr lang="en-US" sz="1600" dirty="0"/>
              <a:t> pas le bon </a:t>
            </a:r>
            <a:r>
              <a:rPr lang="en-US" sz="1600" dirty="0" err="1"/>
              <a:t>équipement</a:t>
            </a:r>
            <a:r>
              <a:rPr lang="en-US" sz="1600" dirty="0"/>
              <a:t> </a:t>
            </a:r>
            <a:r>
              <a:rPr lang="en-US" sz="1600" dirty="0" err="1"/>
              <a:t>ou</a:t>
            </a:r>
            <a:r>
              <a:rPr lang="en-US" sz="1600" dirty="0"/>
              <a:t> il </a:t>
            </a:r>
            <a:r>
              <a:rPr lang="en-US" sz="1600" dirty="0" err="1"/>
              <a:t>n'est</a:t>
            </a:r>
            <a:r>
              <a:rPr lang="en-US" sz="1600" dirty="0"/>
              <a:t> pas mis à disposition/disponible).</a:t>
            </a:r>
          </a:p>
          <a:p>
            <a:pPr lvl="1"/>
            <a:endParaRPr lang="fr-FR" sz="500" dirty="0"/>
          </a:p>
          <a:p>
            <a:pPr lvl="1"/>
            <a:r>
              <a:rPr lang="en-US" sz="1600" dirty="0"/>
              <a:t>Pour augmenter la conscience de la situation et des </a:t>
            </a:r>
            <a:r>
              <a:rPr lang="en-US" sz="1600" dirty="0" err="1"/>
              <a:t>risques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Le temps </a:t>
            </a:r>
            <a:r>
              <a:rPr lang="en-US" sz="1600" dirty="0" err="1"/>
              <a:t>alloué</a:t>
            </a:r>
            <a:r>
              <a:rPr lang="en-US" sz="1600" dirty="0"/>
              <a:t> à </a:t>
            </a:r>
            <a:r>
              <a:rPr lang="en-US" sz="1600" dirty="0" err="1"/>
              <a:t>ce</a:t>
            </a:r>
            <a:r>
              <a:rPr lang="en-US" sz="1600" dirty="0"/>
              <a:t> moment </a:t>
            </a:r>
            <a:r>
              <a:rPr lang="en-US" sz="1600" dirty="0" err="1"/>
              <a:t>permet</a:t>
            </a:r>
            <a:r>
              <a:rPr lang="en-US" sz="1600" dirty="0"/>
              <a:t> de </a:t>
            </a:r>
            <a:r>
              <a:rPr lang="en-US" sz="1600" dirty="0" err="1"/>
              <a:t>réfléchir</a:t>
            </a:r>
            <a:r>
              <a:rPr lang="en-US" sz="1600" dirty="0"/>
              <a:t>, de </a:t>
            </a:r>
            <a:r>
              <a:rPr lang="en-US" sz="1600" dirty="0" err="1"/>
              <a:t>réévaluer</a:t>
            </a:r>
            <a:r>
              <a:rPr lang="en-US" sz="1600" dirty="0"/>
              <a:t> et de se rappeler de la </a:t>
            </a:r>
            <a:r>
              <a:rPr lang="en-US" sz="1600" dirty="0" err="1"/>
              <a:t>tâche</a:t>
            </a:r>
            <a:r>
              <a:rPr lang="en-US" sz="1600" dirty="0"/>
              <a:t> à </a:t>
            </a:r>
            <a:r>
              <a:rPr lang="en-US" sz="1600" dirty="0" err="1"/>
              <a:t>effectuer</a:t>
            </a:r>
            <a:r>
              <a:rPr lang="en-US" sz="1600" dirty="0"/>
              <a:t>. Il </a:t>
            </a:r>
            <a:r>
              <a:rPr lang="en-US" sz="1600" dirty="0" err="1"/>
              <a:t>évite</a:t>
            </a:r>
            <a:r>
              <a:rPr lang="en-US" sz="1600" dirty="0"/>
              <a:t> de se </a:t>
            </a:r>
            <a:r>
              <a:rPr lang="en-US" sz="1600" dirty="0" err="1"/>
              <a:t>précipiter</a:t>
            </a:r>
            <a:r>
              <a:rPr lang="en-US" sz="1600" dirty="0"/>
              <a:t>.</a:t>
            </a:r>
          </a:p>
          <a:p>
            <a:pPr lvl="1"/>
            <a:endParaRPr lang="en-US" sz="500" dirty="0"/>
          </a:p>
          <a:p>
            <a:pPr lvl="1"/>
            <a:r>
              <a:rPr lang="en-US" sz="1600" dirty="0"/>
              <a:t>Les questions ouvertes </a:t>
            </a:r>
            <a:r>
              <a:rPr lang="en-US" sz="1600" dirty="0" err="1"/>
              <a:t>donnent</a:t>
            </a:r>
            <a:r>
              <a:rPr lang="en-US" sz="1600" dirty="0"/>
              <a:t> du temps et </a:t>
            </a:r>
            <a:r>
              <a:rPr lang="en-US" sz="1600" dirty="0" err="1"/>
              <a:t>l'opportunité</a:t>
            </a:r>
            <a:r>
              <a:rPr lang="en-US" sz="1600" dirty="0"/>
              <a:t> pour </a:t>
            </a:r>
            <a:r>
              <a:rPr lang="en-US" sz="1600" dirty="0" err="1"/>
              <a:t>chaque</a:t>
            </a:r>
            <a:r>
              <a:rPr lang="en-US" sz="1600" dirty="0"/>
              <a:t> </a:t>
            </a:r>
            <a:r>
              <a:rPr lang="en-US" sz="1600" dirty="0" err="1"/>
              <a:t>équipier</a:t>
            </a:r>
            <a:r>
              <a:rPr lang="en-US" sz="1600" dirty="0"/>
              <a:t> de </a:t>
            </a:r>
            <a:r>
              <a:rPr lang="en-US" sz="1600" dirty="0" err="1"/>
              <a:t>parler</a:t>
            </a:r>
            <a:r>
              <a:rPr lang="en-US" sz="1600" dirty="0"/>
              <a:t>, </a:t>
            </a:r>
            <a:r>
              <a:rPr lang="en-US" sz="1600" dirty="0" err="1"/>
              <a:t>d'intervenir</a:t>
            </a:r>
            <a:r>
              <a:rPr lang="en-US" sz="1600" dirty="0"/>
              <a:t>, </a:t>
            </a:r>
            <a:r>
              <a:rPr lang="en-US" sz="1600" dirty="0" err="1"/>
              <a:t>d'oser</a:t>
            </a:r>
            <a:r>
              <a:rPr lang="en-US" sz="1600" dirty="0"/>
              <a:t> dire</a:t>
            </a:r>
          </a:p>
          <a:p>
            <a:pPr marL="180000" lvl="1" indent="0">
              <a:buNone/>
            </a:pPr>
            <a:endParaRPr lang="en-US" sz="500" dirty="0"/>
          </a:p>
          <a:p>
            <a:pPr lvl="1"/>
            <a:r>
              <a:rPr lang="en-US" sz="1600" dirty="0" err="1"/>
              <a:t>Cela</a:t>
            </a:r>
            <a:r>
              <a:rPr lang="en-US" sz="1600" dirty="0"/>
              <a:t> </a:t>
            </a:r>
            <a:r>
              <a:rPr lang="en-US" sz="1600" dirty="0" err="1"/>
              <a:t>renforce</a:t>
            </a:r>
            <a:r>
              <a:rPr lang="en-US" sz="1600" dirty="0"/>
              <a:t> </a:t>
            </a:r>
            <a:r>
              <a:rPr lang="en-US" sz="1600" dirty="0" err="1"/>
              <a:t>l'utilisation</a:t>
            </a:r>
            <a:r>
              <a:rPr lang="en-US" sz="1600" dirty="0"/>
              <a:t> de la Stop Card 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92617BE-74DF-4EDC-995A-203D19034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cet outil?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7035DD4-646E-4A5F-B6E7-44B0517B4F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10/2021 – Feu vert sécurité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AA72561-AD2F-4822-9B92-4DCEED05FE4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Rectangle à coins arrondis 1">
            <a:extLst>
              <a:ext uri="{FF2B5EF4-FFF2-40B4-BE49-F238E27FC236}">
                <a16:creationId xmlns:a16="http://schemas.microsoft.com/office/drawing/2014/main" id="{4558650B-A494-46D8-86C0-DE1801C9189F}"/>
              </a:ext>
            </a:extLst>
          </p:cNvPr>
          <p:cNvSpPr/>
          <p:nvPr/>
        </p:nvSpPr>
        <p:spPr>
          <a:xfrm>
            <a:off x="1060235" y="3571850"/>
            <a:ext cx="10071530" cy="677622"/>
          </a:xfrm>
          <a:prstGeom prst="roundRect">
            <a:avLst/>
          </a:prstGeom>
          <a:solidFill>
            <a:schemeClr val="tx2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 </a:t>
            </a:r>
            <a:r>
              <a:rPr lang="en-US" dirty="0" err="1">
                <a:solidFill>
                  <a:schemeClr val="bg1"/>
                </a:solidFill>
              </a:rPr>
              <a:t>cerveau</a:t>
            </a:r>
            <a:r>
              <a:rPr lang="en-US" dirty="0">
                <a:solidFill>
                  <a:schemeClr val="bg1"/>
                </a:solidFill>
              </a:rPr>
              <a:t> a tendance à </a:t>
            </a:r>
            <a:r>
              <a:rPr lang="en-US" dirty="0" err="1">
                <a:solidFill>
                  <a:schemeClr val="bg1"/>
                </a:solidFill>
              </a:rPr>
              <a:t>fonctionner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mode «routine». Une </a:t>
            </a:r>
            <a:r>
              <a:rPr lang="en-US" dirty="0" err="1">
                <a:solidFill>
                  <a:schemeClr val="bg1"/>
                </a:solidFill>
              </a:rPr>
              <a:t>façon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sortir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ce</a:t>
            </a:r>
            <a:r>
              <a:rPr lang="en-US" dirty="0">
                <a:solidFill>
                  <a:schemeClr val="bg1"/>
                </a:solidFill>
              </a:rPr>
              <a:t> mode </a:t>
            </a:r>
            <a:r>
              <a:rPr lang="en-US" dirty="0" err="1">
                <a:solidFill>
                  <a:schemeClr val="bg1"/>
                </a:solidFill>
              </a:rPr>
              <a:t>vers</a:t>
            </a:r>
            <a:r>
              <a:rPr lang="en-US" dirty="0">
                <a:solidFill>
                  <a:schemeClr val="bg1"/>
                </a:solidFill>
              </a:rPr>
              <a:t> un mode «conscient» </a:t>
            </a:r>
            <a:r>
              <a:rPr lang="en-US" dirty="0" err="1">
                <a:solidFill>
                  <a:schemeClr val="bg1"/>
                </a:solidFill>
              </a:rPr>
              <a:t>est</a:t>
            </a:r>
            <a:r>
              <a:rPr lang="en-US" dirty="0">
                <a:solidFill>
                  <a:schemeClr val="bg1"/>
                </a:solidFill>
              </a:rPr>
              <a:t> de poser des questions ouvertes pour </a:t>
            </a:r>
            <a:r>
              <a:rPr lang="en-US" dirty="0" err="1">
                <a:solidFill>
                  <a:schemeClr val="bg1"/>
                </a:solidFill>
              </a:rPr>
              <a:t>créer</a:t>
            </a:r>
            <a:r>
              <a:rPr lang="en-US" dirty="0">
                <a:solidFill>
                  <a:schemeClr val="bg1"/>
                </a:solidFill>
              </a:rPr>
              <a:t> la vigilance et la </a:t>
            </a:r>
            <a:r>
              <a:rPr lang="en-US" dirty="0" err="1">
                <a:solidFill>
                  <a:schemeClr val="bg1"/>
                </a:solidFill>
              </a:rPr>
              <a:t>réflexion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7" name="Image 3" descr="Une image contenant mètre&#10;&#10;Description générée avec un niveau de confiance très élevé">
            <a:extLst>
              <a:ext uri="{FF2B5EF4-FFF2-40B4-BE49-F238E27FC236}">
                <a16:creationId xmlns:a16="http://schemas.microsoft.com/office/drawing/2014/main" id="{9FED6934-BA6F-4FEF-811A-3699D861F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2719" y="5763993"/>
            <a:ext cx="597160" cy="684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00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0ACE53C-3F58-400D-B399-E30A445F22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Dernière opportunité d'oser dire, de prendre la parole</a:t>
            </a:r>
          </a:p>
          <a:p>
            <a:pPr marL="0" indent="0">
              <a:buNone/>
            </a:pPr>
            <a:br>
              <a:rPr lang="fr-FR" dirty="0"/>
            </a:br>
            <a:endParaRPr lang="en-US" sz="100" dirty="0"/>
          </a:p>
          <a:p>
            <a:pPr lvl="1"/>
            <a:r>
              <a:rPr lang="en-US" sz="1600" dirty="0"/>
              <a:t>Le feu vert sécurité </a:t>
            </a:r>
            <a:r>
              <a:rPr lang="en-US" sz="1600" dirty="0" err="1"/>
              <a:t>est</a:t>
            </a:r>
            <a:r>
              <a:rPr lang="en-US" sz="1600" dirty="0"/>
              <a:t> </a:t>
            </a:r>
            <a:r>
              <a:rPr lang="en-US" sz="1600" dirty="0" err="1"/>
              <a:t>réalisé</a:t>
            </a:r>
            <a:r>
              <a:rPr lang="en-US" sz="1600" dirty="0"/>
              <a:t> pour </a:t>
            </a:r>
            <a:r>
              <a:rPr lang="en-US" sz="1600" dirty="0" err="1"/>
              <a:t>tous</a:t>
            </a:r>
            <a:r>
              <a:rPr lang="en-US" sz="1600" dirty="0"/>
              <a:t> les travaux </a:t>
            </a:r>
            <a:r>
              <a:rPr lang="en-US" sz="1600" dirty="0" err="1"/>
              <a:t>exécutés</a:t>
            </a:r>
            <a:r>
              <a:rPr lang="en-US" sz="1600" dirty="0"/>
              <a:t> dans le cadre d'un </a:t>
            </a:r>
            <a:r>
              <a:rPr lang="en-US" sz="1600" dirty="0" err="1"/>
              <a:t>permis</a:t>
            </a:r>
            <a:r>
              <a:rPr lang="en-US" sz="1600" dirty="0"/>
              <a:t> de travail</a:t>
            </a:r>
            <a:br>
              <a:rPr lang="en-US" sz="1600" dirty="0"/>
            </a:br>
            <a:endParaRPr lang="fr-FR" sz="1600" dirty="0"/>
          </a:p>
          <a:p>
            <a:pPr lvl="1"/>
            <a:r>
              <a:rPr lang="en-US" sz="1600" dirty="0" err="1"/>
              <a:t>Lorsque</a:t>
            </a:r>
            <a:r>
              <a:rPr lang="en-US" sz="1600" dirty="0"/>
              <a:t> le travail </a:t>
            </a:r>
            <a:r>
              <a:rPr lang="en-US" sz="1600" dirty="0" err="1"/>
              <a:t>est</a:t>
            </a:r>
            <a:r>
              <a:rPr lang="en-US" sz="1600" dirty="0"/>
              <a:t> prêt à </a:t>
            </a:r>
            <a:r>
              <a:rPr lang="en-US" sz="1600" dirty="0" err="1"/>
              <a:t>être</a:t>
            </a:r>
            <a:r>
              <a:rPr lang="en-US" sz="1600" dirty="0"/>
              <a:t> </a:t>
            </a:r>
            <a:r>
              <a:rPr lang="en-US" sz="1600" dirty="0" err="1"/>
              <a:t>lancé</a:t>
            </a:r>
            <a:r>
              <a:rPr lang="en-US" sz="1600" dirty="0"/>
              <a:t> (</a:t>
            </a:r>
            <a:r>
              <a:rPr lang="en-US" sz="1600" dirty="0" err="1"/>
              <a:t>permis</a:t>
            </a:r>
            <a:r>
              <a:rPr lang="en-US" sz="1600" dirty="0"/>
              <a:t> de travail </a:t>
            </a:r>
            <a:r>
              <a:rPr lang="en-US" sz="1600" dirty="0" err="1"/>
              <a:t>signé</a:t>
            </a:r>
            <a:r>
              <a:rPr lang="en-US" sz="1600" dirty="0"/>
              <a:t>)</a:t>
            </a:r>
          </a:p>
          <a:p>
            <a:pPr lvl="1"/>
            <a:endParaRPr lang="en-US" sz="1000" dirty="0"/>
          </a:p>
          <a:p>
            <a:pPr lvl="1"/>
            <a:r>
              <a:rPr lang="en-US" sz="1600" dirty="0" err="1"/>
              <a:t>Chaque</a:t>
            </a:r>
            <a:r>
              <a:rPr lang="en-US" sz="1600" dirty="0"/>
              <a:t> </a:t>
            </a:r>
            <a:r>
              <a:rPr lang="en-US" sz="1600" dirty="0" err="1"/>
              <a:t>équipier</a:t>
            </a:r>
            <a:r>
              <a:rPr lang="en-US" sz="1600" dirty="0"/>
              <a:t> </a:t>
            </a:r>
            <a:r>
              <a:rPr lang="en-US" sz="1600" dirty="0" err="1"/>
              <a:t>réfléchit</a:t>
            </a:r>
            <a:r>
              <a:rPr lang="en-US" sz="1600" dirty="0"/>
              <a:t> à quatre questions ouvertes et </a:t>
            </a:r>
            <a:r>
              <a:rPr lang="en-US" sz="1600" dirty="0" err="1"/>
              <a:t>interagit</a:t>
            </a:r>
            <a:r>
              <a:rPr lang="en-US" sz="1600" dirty="0"/>
              <a:t> avec </a:t>
            </a:r>
            <a:r>
              <a:rPr lang="en-US" sz="1600" dirty="0" err="1"/>
              <a:t>ses</a:t>
            </a:r>
            <a:r>
              <a:rPr lang="en-US" sz="1600" dirty="0"/>
              <a:t> </a:t>
            </a:r>
            <a:r>
              <a:rPr lang="en-US" sz="1600" dirty="0" err="1"/>
              <a:t>collègues</a:t>
            </a:r>
            <a:br>
              <a:rPr lang="en-US" sz="1600" dirty="0"/>
            </a:br>
            <a:endParaRPr lang="en-US" sz="1600" dirty="0"/>
          </a:p>
          <a:p>
            <a:pPr lvl="1"/>
            <a:r>
              <a:rPr lang="en-US" sz="1600" dirty="0" err="1"/>
              <a:t>Chaque</a:t>
            </a:r>
            <a:r>
              <a:rPr lang="en-US" sz="1600" dirty="0"/>
              <a:t> </a:t>
            </a:r>
            <a:r>
              <a:rPr lang="en-US" sz="1600" dirty="0" err="1"/>
              <a:t>équipier</a:t>
            </a:r>
            <a:r>
              <a:rPr lang="en-US" sz="1600" dirty="0"/>
              <a:t> </a:t>
            </a:r>
            <a:r>
              <a:rPr lang="en-US" sz="1600" dirty="0" err="1"/>
              <a:t>valide</a:t>
            </a:r>
            <a:r>
              <a:rPr lang="en-US" sz="1600" dirty="0"/>
              <a:t> au dos du </a:t>
            </a:r>
            <a:r>
              <a:rPr lang="en-US" sz="1600" dirty="0" err="1"/>
              <a:t>permis</a:t>
            </a:r>
            <a:r>
              <a:rPr lang="en-US" sz="1600" dirty="0"/>
              <a:t> de travail </a:t>
            </a:r>
            <a:r>
              <a:rPr lang="en-US" sz="1600" dirty="0" err="1"/>
              <a:t>ou</a:t>
            </a:r>
            <a:r>
              <a:rPr lang="en-US" sz="1600" dirty="0"/>
              <a:t> de tout </a:t>
            </a:r>
            <a:r>
              <a:rPr lang="en-US" sz="1600" dirty="0" err="1"/>
              <a:t>autre</a:t>
            </a:r>
            <a:r>
              <a:rPr lang="en-US" sz="1600" dirty="0"/>
              <a:t> support </a:t>
            </a:r>
            <a:r>
              <a:rPr lang="en-US" sz="1600" dirty="0" err="1"/>
              <a:t>équivalent</a:t>
            </a:r>
            <a:r>
              <a:rPr lang="en-US" sz="1600" dirty="0"/>
              <a:t> </a:t>
            </a:r>
            <a:r>
              <a:rPr lang="en-US" sz="1600" dirty="0" err="1"/>
              <a:t>avant</a:t>
            </a:r>
            <a:r>
              <a:rPr lang="en-US" sz="1600" dirty="0"/>
              <a:t> de commencer</a:t>
            </a:r>
          </a:p>
          <a:p>
            <a:pPr marL="180000" lvl="1" indent="0">
              <a:buNone/>
            </a:pPr>
            <a:endParaRPr lang="en-US" sz="1050" dirty="0"/>
          </a:p>
          <a:p>
            <a:pPr lvl="1"/>
            <a:r>
              <a:rPr lang="en-US" sz="1600" dirty="0" err="1"/>
              <a:t>Cette</a:t>
            </a:r>
            <a:r>
              <a:rPr lang="en-US" sz="1600" dirty="0"/>
              <a:t> action </a:t>
            </a:r>
            <a:r>
              <a:rPr lang="en-US" sz="1600" dirty="0" err="1"/>
              <a:t>est</a:t>
            </a:r>
            <a:r>
              <a:rPr lang="en-US" sz="1600" dirty="0"/>
              <a:t> </a:t>
            </a:r>
            <a:r>
              <a:rPr lang="en-US" sz="1600" dirty="0" err="1"/>
              <a:t>rapide</a:t>
            </a:r>
            <a:r>
              <a:rPr lang="en-US" sz="1600" dirty="0"/>
              <a:t> et </a:t>
            </a:r>
            <a:r>
              <a:rPr lang="en-US" sz="1600" dirty="0" err="1"/>
              <a:t>brève</a:t>
            </a:r>
            <a:endParaRPr lang="en-US" sz="16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 </a:t>
            </a:r>
            <a:r>
              <a:rPr lang="en-US" sz="1600" dirty="0" err="1"/>
              <a:t>C'est</a:t>
            </a:r>
            <a:r>
              <a:rPr lang="en-US" sz="1600" dirty="0"/>
              <a:t> la </a:t>
            </a:r>
            <a:r>
              <a:rPr lang="en-US" sz="1600" dirty="0" err="1"/>
              <a:t>dernière</a:t>
            </a:r>
            <a:r>
              <a:rPr lang="en-US" sz="1600" dirty="0"/>
              <a:t> </a:t>
            </a:r>
            <a:r>
              <a:rPr lang="en-US" sz="1600" dirty="0" err="1"/>
              <a:t>opportunité</a:t>
            </a:r>
            <a:r>
              <a:rPr lang="en-US" sz="1600" dirty="0"/>
              <a:t> de prendre la parole, de </a:t>
            </a:r>
            <a:r>
              <a:rPr lang="en-US" sz="1600" dirty="0" err="1"/>
              <a:t>s'exprimer</a:t>
            </a:r>
            <a:r>
              <a:rPr lang="en-US" sz="1600" dirty="0"/>
              <a:t> </a:t>
            </a:r>
            <a:r>
              <a:rPr lang="en-US" sz="1600" dirty="0" err="1"/>
              <a:t>avant</a:t>
            </a:r>
            <a:r>
              <a:rPr lang="en-US" sz="1600" dirty="0"/>
              <a:t> de lancer les travaux.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A90BD188-11A8-4AF3-80E5-69A954308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Qu'est ce que c’est ?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F24F66B-9509-464D-BB65-3ADDD900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10/2021 – Feu vert sécurité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C0DEBC-D4D8-49BF-92F4-1D40D039E7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44A892-9359-4CE4-9725-F940E8CAB82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829260" y="5129657"/>
            <a:ext cx="545399" cy="4719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1F160C-1EB6-453E-8D86-669D7EB836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7719" y="2497999"/>
            <a:ext cx="728480" cy="692315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875D14A6-4E44-4E83-97D1-BDC1FF208DB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798730" y="4360001"/>
            <a:ext cx="534488" cy="580220"/>
          </a:xfrm>
          <a:prstGeom prst="rect">
            <a:avLst/>
          </a:prstGeom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34800E13-9769-42DC-9574-B718175892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29260" y="3689861"/>
            <a:ext cx="629671" cy="58022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50863A4-A264-41A0-BC08-D26339DCBC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21648" y="3250681"/>
            <a:ext cx="634745" cy="31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40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4B530B-B6ED-482B-810F-7CC66907B9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61200" y="1371600"/>
            <a:ext cx="4919416" cy="4860000"/>
          </a:xfrm>
        </p:spPr>
        <p:txBody>
          <a:bodyPr/>
          <a:lstStyle/>
          <a:p>
            <a:r>
              <a:rPr lang="fr-FR" dirty="0"/>
              <a:t>Mise en œuvre, durée, lieu</a:t>
            </a:r>
            <a:endParaRPr lang="en-US" dirty="0"/>
          </a:p>
          <a:p>
            <a:pPr marL="0" indent="0">
              <a:buNone/>
            </a:pPr>
            <a:br>
              <a:rPr lang="fr-FR" dirty="0"/>
            </a:br>
            <a:endParaRPr lang="en-US" sz="100" dirty="0"/>
          </a:p>
          <a:p>
            <a:pPr lvl="1"/>
            <a:r>
              <a:rPr lang="en-US" sz="1600" dirty="0" err="1"/>
              <a:t>Chaque</a:t>
            </a:r>
            <a:r>
              <a:rPr lang="en-US" sz="1600" dirty="0"/>
              <a:t> </a:t>
            </a:r>
            <a:r>
              <a:rPr lang="en-US" sz="1600" dirty="0" err="1"/>
              <a:t>membre</a:t>
            </a:r>
            <a:r>
              <a:rPr lang="en-US" sz="1600" dirty="0"/>
              <a:t> de </a:t>
            </a:r>
            <a:r>
              <a:rPr lang="en-US" sz="1600" dirty="0" err="1"/>
              <a:t>l'équipe</a:t>
            </a:r>
            <a:r>
              <a:rPr lang="en-US" sz="1600" dirty="0"/>
              <a:t> qui </a:t>
            </a:r>
            <a:r>
              <a:rPr lang="en-US" sz="1600" dirty="0" err="1"/>
              <a:t>intervient</a:t>
            </a:r>
            <a:r>
              <a:rPr lang="en-US" sz="1600" dirty="0"/>
              <a:t> pour </a:t>
            </a:r>
            <a:r>
              <a:rPr lang="en-US" sz="1600" dirty="0" err="1"/>
              <a:t>ces</a:t>
            </a:r>
            <a:r>
              <a:rPr lang="en-US" sz="1600" dirty="0"/>
              <a:t> travaux, y </a:t>
            </a:r>
            <a:r>
              <a:rPr lang="en-US" sz="1600" dirty="0" err="1"/>
              <a:t>compris</a:t>
            </a:r>
            <a:r>
              <a:rPr lang="en-US" sz="1600" dirty="0"/>
              <a:t> dans le </a:t>
            </a:r>
            <a:r>
              <a:rPr lang="en-US" sz="1600" dirty="0" err="1"/>
              <a:t>cas</a:t>
            </a:r>
            <a:r>
              <a:rPr lang="en-US" sz="1600" dirty="0"/>
              <a:t> d'un </a:t>
            </a:r>
            <a:r>
              <a:rPr lang="en-US" sz="1600" dirty="0" err="1"/>
              <a:t>travailleur</a:t>
            </a:r>
            <a:r>
              <a:rPr lang="en-US" sz="1600" dirty="0"/>
              <a:t> </a:t>
            </a:r>
            <a:r>
              <a:rPr lang="en-US" sz="1600" dirty="0" err="1"/>
              <a:t>isolé</a:t>
            </a:r>
            <a:r>
              <a:rPr lang="en-US" sz="1600" dirty="0"/>
              <a:t> </a:t>
            </a:r>
          </a:p>
          <a:p>
            <a:pPr lvl="1"/>
            <a:endParaRPr lang="fr-FR" sz="1600" dirty="0"/>
          </a:p>
          <a:p>
            <a:pPr lvl="1"/>
            <a:r>
              <a:rPr lang="fr" sz="1600" dirty="0">
                <a:ea typeface="+mn-lt"/>
                <a:cs typeface="+mn-lt"/>
              </a:rPr>
              <a:t>Chaque intervenant se pose les 4 questions ouvertes, décide si le travail peut débuter ou reprendre puis valide au dos du permis ou sur tout autre support de lancement de travaux</a:t>
            </a:r>
            <a:endParaRPr lang="en-US" sz="1600" dirty="0"/>
          </a:p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1A94B2CE-1FD2-4A84-B1EC-7AF314E9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Comment, quand et où ?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B5D23A-365F-4590-9AFE-AF201F6C5EA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10/2021 – Feu vert sécurité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CD0ED3-DE86-4808-B55A-6695ED5BD7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4</a:t>
            </a:fld>
            <a:endParaRPr lang="fr-FR" dirty="0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531351D8-C862-4BD3-AC6F-4AA46BB5FF1E}"/>
              </a:ext>
            </a:extLst>
          </p:cNvPr>
          <p:cNvGrpSpPr/>
          <p:nvPr/>
        </p:nvGrpSpPr>
        <p:grpSpPr>
          <a:xfrm>
            <a:off x="698168" y="2368851"/>
            <a:ext cx="5132633" cy="2438400"/>
            <a:chOff x="2565400" y="3695700"/>
            <a:chExt cx="5132633" cy="2438400"/>
          </a:xfrm>
        </p:grpSpPr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B9AF4870-BC97-47A2-80C8-F1BE26E743A9}"/>
                </a:ext>
              </a:extLst>
            </p:cNvPr>
            <p:cNvSpPr/>
            <p:nvPr/>
          </p:nvSpPr>
          <p:spPr>
            <a:xfrm>
              <a:off x="2754079" y="3809753"/>
              <a:ext cx="301380" cy="316429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1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205E69A7-7559-4CEE-8081-C1BC021CEB43}"/>
                </a:ext>
              </a:extLst>
            </p:cNvPr>
            <p:cNvSpPr/>
            <p:nvPr/>
          </p:nvSpPr>
          <p:spPr>
            <a:xfrm>
              <a:off x="2754079" y="4297742"/>
              <a:ext cx="301380" cy="316429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2</a:t>
              </a: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737BEC49-706A-4427-A8F1-706EFE02F74E}"/>
                </a:ext>
              </a:extLst>
            </p:cNvPr>
            <p:cNvSpPr/>
            <p:nvPr/>
          </p:nvSpPr>
          <p:spPr>
            <a:xfrm>
              <a:off x="2754079" y="4734733"/>
              <a:ext cx="301380" cy="316429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3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F50AB5EF-0043-4820-BB02-E090F0592D90}"/>
                </a:ext>
              </a:extLst>
            </p:cNvPr>
            <p:cNvSpPr/>
            <p:nvPr/>
          </p:nvSpPr>
          <p:spPr>
            <a:xfrm>
              <a:off x="2754079" y="5372937"/>
              <a:ext cx="301380" cy="316429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4</a:t>
              </a:r>
            </a:p>
          </p:txBody>
        </p:sp>
        <p:sp>
          <p:nvSpPr>
            <p:cNvPr id="12" name="Rectangle : coins arrondis 14">
              <a:extLst>
                <a:ext uri="{FF2B5EF4-FFF2-40B4-BE49-F238E27FC236}">
                  <a16:creationId xmlns:a16="http://schemas.microsoft.com/office/drawing/2014/main" id="{626A6A76-3495-418B-BFF1-412B2A95DF92}"/>
                </a:ext>
              </a:extLst>
            </p:cNvPr>
            <p:cNvSpPr/>
            <p:nvPr/>
          </p:nvSpPr>
          <p:spPr>
            <a:xfrm>
              <a:off x="3171068" y="5104756"/>
              <a:ext cx="2113590" cy="886431"/>
            </a:xfrm>
            <a:prstGeom prst="roundRect">
              <a:avLst>
                <a:gd name="adj" fmla="val 20342"/>
              </a:avLst>
            </a:prstGeom>
            <a:solidFill>
              <a:srgbClr val="00B05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marL="287655" algn="ctr">
                <a:lnSpc>
                  <a:spcPct val="90000"/>
                </a:lnSpc>
                <a:defRPr/>
              </a:pPr>
              <a:r>
                <a:rPr lang="en-US" sz="1400" kern="0" dirty="0">
                  <a:solidFill>
                    <a:schemeClr val="bg1"/>
                  </a:solidFill>
                  <a:latin typeface="Arial"/>
                  <a:cs typeface="Arial"/>
                </a:rPr>
                <a:t>Je </a:t>
              </a:r>
              <a:r>
                <a:rPr lang="en-US" sz="1400" kern="0" dirty="0" err="1">
                  <a:solidFill>
                    <a:schemeClr val="bg1"/>
                  </a:solidFill>
                  <a:latin typeface="Arial"/>
                  <a:cs typeface="Arial"/>
                </a:rPr>
                <a:t>suis</a:t>
              </a:r>
              <a:r>
                <a:rPr lang="en-US" sz="1400" kern="0" dirty="0">
                  <a:solidFill>
                    <a:schemeClr val="bg1"/>
                  </a:solidFill>
                  <a:latin typeface="Arial"/>
                  <a:cs typeface="Arial"/>
                </a:rPr>
                <a:t> prêt pour</a:t>
              </a:r>
              <a:endParaRPr lang="en-US" sz="1400" kern="0" dirty="0">
                <a:solidFill>
                  <a:schemeClr val="bg1"/>
                </a:solidFill>
              </a:endParaRPr>
            </a:p>
            <a:p>
              <a:pPr marL="287655" algn="ctr">
                <a:lnSpc>
                  <a:spcPct val="90000"/>
                </a:lnSpc>
                <a:defRPr/>
              </a:pPr>
              <a:r>
                <a:rPr lang="en-US" sz="1400" kern="0" dirty="0">
                  <a:solidFill>
                    <a:schemeClr val="bg1"/>
                  </a:solidFill>
                  <a:latin typeface="Arial"/>
                  <a:cs typeface="Arial"/>
                </a:rPr>
                <a:t>commencer </a:t>
              </a:r>
              <a:r>
                <a:rPr lang="en-US" sz="1400" kern="0" dirty="0" err="1">
                  <a:solidFill>
                    <a:schemeClr val="bg1"/>
                  </a:solidFill>
                  <a:latin typeface="Arial"/>
                  <a:cs typeface="Arial"/>
                </a:rPr>
                <a:t>en</a:t>
              </a:r>
              <a:endParaRPr lang="en-US" sz="1400" kern="0" dirty="0">
                <a:solidFill>
                  <a:schemeClr val="bg1"/>
                </a:solidFill>
              </a:endParaRPr>
            </a:p>
            <a:p>
              <a:pPr marL="287655" algn="ctr">
                <a:lnSpc>
                  <a:spcPct val="90000"/>
                </a:lnSpc>
                <a:defRPr/>
              </a:pPr>
              <a:r>
                <a:rPr lang="en-US" sz="1400" kern="0" dirty="0">
                  <a:solidFill>
                    <a:schemeClr val="bg1"/>
                  </a:solidFill>
                  <a:latin typeface="Arial"/>
                  <a:cs typeface="Arial"/>
                </a:rPr>
                <a:t>sécurité</a:t>
              </a:r>
              <a:endParaRPr lang="en-US" sz="1400" kern="0" dirty="0">
                <a:solidFill>
                  <a:schemeClr val="bg1"/>
                </a:solidFill>
              </a:endParaRPr>
            </a:p>
            <a:p>
              <a:pPr marL="287655" algn="ctr">
                <a:lnSpc>
                  <a:spcPct val="90000"/>
                </a:lnSpc>
                <a:defRPr/>
              </a:pPr>
              <a:r>
                <a:rPr lang="en-US" sz="2000" b="1" kern="0" dirty="0">
                  <a:solidFill>
                    <a:schemeClr val="bg1"/>
                  </a:solidFill>
                  <a:latin typeface="+mj-lt"/>
                  <a:cs typeface="Arial"/>
                </a:rPr>
                <a:t>START</a:t>
              </a:r>
            </a:p>
          </p:txBody>
        </p:sp>
        <p:sp>
          <p:nvSpPr>
            <p:cNvPr id="13" name="Rectangle : coins arrondis 35">
              <a:extLst>
                <a:ext uri="{FF2B5EF4-FFF2-40B4-BE49-F238E27FC236}">
                  <a16:creationId xmlns:a16="http://schemas.microsoft.com/office/drawing/2014/main" id="{0BC95A40-8C19-4F4D-9849-4A424B0379D9}"/>
                </a:ext>
              </a:extLst>
            </p:cNvPr>
            <p:cNvSpPr/>
            <p:nvPr/>
          </p:nvSpPr>
          <p:spPr>
            <a:xfrm>
              <a:off x="5379969" y="5119938"/>
              <a:ext cx="2113590" cy="871248"/>
            </a:xfrm>
            <a:prstGeom prst="roundRect">
              <a:avLst>
                <a:gd name="adj" fmla="val 20902"/>
              </a:avLst>
            </a:prstGeom>
            <a:solidFill>
              <a:srgbClr val="E6004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536575" algn="ctr">
                <a:lnSpc>
                  <a:spcPct val="90000"/>
                </a:lnSpc>
                <a:defRPr/>
              </a:pPr>
              <a:r>
                <a:rPr lang="en-US" sz="1400" kern="0" err="1">
                  <a:solidFill>
                    <a:schemeClr val="bg1"/>
                  </a:solidFill>
                  <a:latin typeface="+mj-lt"/>
                  <a:cs typeface="Arial"/>
                </a:rPr>
                <a:t>J'ai</a:t>
              </a:r>
              <a:r>
                <a:rPr lang="en-US" sz="1400" kern="0">
                  <a:solidFill>
                    <a:schemeClr val="bg1"/>
                  </a:solidFill>
                  <a:latin typeface="+mj-lt"/>
                  <a:cs typeface="Arial"/>
                </a:rPr>
                <a:t> des </a:t>
              </a:r>
              <a:r>
                <a:rPr lang="en-US" sz="1400" kern="0" err="1">
                  <a:solidFill>
                    <a:schemeClr val="bg1"/>
                  </a:solidFill>
                  <a:latin typeface="+mj-lt"/>
                  <a:cs typeface="Arial"/>
                </a:rPr>
                <a:t>doutes</a:t>
              </a:r>
              <a:endParaRPr lang="fr-FR" err="1"/>
            </a:p>
            <a:p>
              <a:pPr marL="536575" algn="ctr">
                <a:lnSpc>
                  <a:spcPct val="90000"/>
                </a:lnSpc>
                <a:defRPr/>
              </a:pPr>
              <a:r>
                <a:rPr lang="en-US" sz="2000" b="1" kern="0">
                  <a:solidFill>
                    <a:schemeClr val="bg1"/>
                  </a:solidFill>
                  <a:latin typeface="+mj-lt"/>
                  <a:cs typeface="Arial"/>
                </a:rPr>
                <a:t>STOP</a:t>
              </a:r>
            </a:p>
          </p:txBody>
        </p:sp>
        <p:pic>
          <p:nvPicPr>
            <p:cNvPr id="14" name="Graphique 31">
              <a:extLst>
                <a:ext uri="{FF2B5EF4-FFF2-40B4-BE49-F238E27FC236}">
                  <a16:creationId xmlns:a16="http://schemas.microsoft.com/office/drawing/2014/main" id="{FEF09C41-1666-4BF9-B425-E274B1F616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94019" y="5372096"/>
              <a:ext cx="347419" cy="351749"/>
            </a:xfrm>
            <a:prstGeom prst="rect">
              <a:avLst/>
            </a:prstGeom>
          </p:spPr>
        </p:pic>
        <p:pic>
          <p:nvPicPr>
            <p:cNvPr id="15" name="Graphique 33">
              <a:extLst>
                <a:ext uri="{FF2B5EF4-FFF2-40B4-BE49-F238E27FC236}">
                  <a16:creationId xmlns:a16="http://schemas.microsoft.com/office/drawing/2014/main" id="{21EE6024-2278-4036-ACAB-3FAEF2A419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467162" y="5314709"/>
              <a:ext cx="475774" cy="481706"/>
            </a:xfrm>
            <a:prstGeom prst="rect">
              <a:avLst/>
            </a:prstGeom>
          </p:spPr>
        </p:pic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5BDC88F-5DD5-4A2A-9B13-196B27BDDE8E}"/>
                </a:ext>
              </a:extLst>
            </p:cNvPr>
            <p:cNvSpPr txBox="1"/>
            <p:nvPr/>
          </p:nvSpPr>
          <p:spPr>
            <a:xfrm>
              <a:off x="3116134" y="3797364"/>
              <a:ext cx="4545089" cy="33855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600" b="1" err="1">
                  <a:solidFill>
                    <a:srgbClr val="E10032"/>
                  </a:solidFill>
                  <a:latin typeface="Arial"/>
                  <a:cs typeface="Arial"/>
                </a:rPr>
                <a:t>Quel</a:t>
              </a:r>
              <a:r>
                <a:rPr lang="en-US" sz="1600" b="1">
                  <a:solidFill>
                    <a:srgbClr val="E10032"/>
                  </a:solidFill>
                  <a:latin typeface="Arial"/>
                  <a:cs typeface="Arial"/>
                </a:rPr>
                <a:t> </a:t>
              </a:r>
              <a:r>
                <a:rPr lang="en-US" sz="1600" b="1" err="1">
                  <a:solidFill>
                    <a:srgbClr val="E10032"/>
                  </a:solidFill>
                  <a:latin typeface="Arial"/>
                  <a:cs typeface="Arial"/>
                </a:rPr>
                <a:t>est</a:t>
              </a:r>
              <a:r>
                <a:rPr lang="en-US" sz="1600" b="1">
                  <a:solidFill>
                    <a:srgbClr val="E10032"/>
                  </a:solidFill>
                  <a:latin typeface="Arial"/>
                  <a:cs typeface="Arial"/>
                </a:rPr>
                <a:t> le travail à faire?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666B5A9C-8AFB-4110-887A-877E3334AEC3}"/>
                </a:ext>
              </a:extLst>
            </p:cNvPr>
            <p:cNvSpPr txBox="1"/>
            <p:nvPr/>
          </p:nvSpPr>
          <p:spPr>
            <a:xfrm>
              <a:off x="3128405" y="4279173"/>
              <a:ext cx="4545090" cy="33855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Que </a:t>
              </a:r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dois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-je faire </a:t>
              </a:r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en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cas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 de modification?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D2A7598-675C-4E86-874C-EDB5904550EE}"/>
                </a:ext>
              </a:extLst>
            </p:cNvPr>
            <p:cNvSpPr txBox="1"/>
            <p:nvPr/>
          </p:nvSpPr>
          <p:spPr>
            <a:xfrm>
              <a:off x="3128405" y="4732689"/>
              <a:ext cx="4569628" cy="33855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Que pourrait-il m'arriver de grave?</a:t>
              </a:r>
            </a:p>
          </p:txBody>
        </p:sp>
        <p:sp>
          <p:nvSpPr>
            <p:cNvPr id="19" name="Rectangle à coins arrondis 17">
              <a:extLst>
                <a:ext uri="{FF2B5EF4-FFF2-40B4-BE49-F238E27FC236}">
                  <a16:creationId xmlns:a16="http://schemas.microsoft.com/office/drawing/2014/main" id="{BAC7D342-FDF3-4771-9E5A-01752DC7508A}"/>
                </a:ext>
              </a:extLst>
            </p:cNvPr>
            <p:cNvSpPr/>
            <p:nvPr/>
          </p:nvSpPr>
          <p:spPr>
            <a:xfrm>
              <a:off x="2565400" y="3695700"/>
              <a:ext cx="5095823" cy="2438400"/>
            </a:xfrm>
            <a:prstGeom prst="roundRect">
              <a:avLst/>
            </a:prstGeom>
            <a:noFill/>
            <a:ln w="38100">
              <a:solidFill>
                <a:srgbClr val="13499B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20" name="Picture 5">
            <a:extLst>
              <a:ext uri="{FF2B5EF4-FFF2-40B4-BE49-F238E27FC236}">
                <a16:creationId xmlns:a16="http://schemas.microsoft.com/office/drawing/2014/main" id="{5670E527-2AE6-4B57-A11E-55A67C579E95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231532" y="2226578"/>
            <a:ext cx="601234" cy="572755"/>
          </a:xfrm>
          <a:prstGeom prst="rect">
            <a:avLst/>
          </a:prstGeom>
        </p:spPr>
      </p:pic>
      <p:pic>
        <p:nvPicPr>
          <p:cNvPr id="21" name="Picture 5">
            <a:extLst>
              <a:ext uri="{FF2B5EF4-FFF2-40B4-BE49-F238E27FC236}">
                <a16:creationId xmlns:a16="http://schemas.microsoft.com/office/drawing/2014/main" id="{872A1733-0E9E-4888-9F0D-499A8D0C6101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268343" y="3575117"/>
            <a:ext cx="527612" cy="57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34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7A09F4C-319A-43D4-B215-52CD828DB1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Chaque équipier répond aux questions</a:t>
            </a:r>
          </a:p>
          <a:p>
            <a:pPr marL="0" indent="0">
              <a:buNone/>
            </a:pPr>
            <a:br>
              <a:rPr lang="fr-FR" dirty="0"/>
            </a:br>
            <a:endParaRPr lang="en-US" sz="100" dirty="0"/>
          </a:p>
          <a:p>
            <a:pPr lvl="1"/>
            <a:r>
              <a:rPr lang="fr" sz="1600" dirty="0">
                <a:ea typeface="+mn-lt"/>
                <a:cs typeface="+mn-lt"/>
              </a:rPr>
              <a:t>Toutes les personnes impliquées dans l’exécution du travail, aussi bien le personnel d’entreprise intervenante que le personnel de Total, en particulier quand le permis exige sa présence</a:t>
            </a:r>
            <a:endParaRPr lang="fr-FR" sz="1600" dirty="0"/>
          </a:p>
          <a:p>
            <a:pPr lvl="1"/>
            <a:r>
              <a:rPr lang="en-US" sz="1600" dirty="0" err="1"/>
              <a:t>Chacun</a:t>
            </a:r>
            <a:r>
              <a:rPr lang="en-US" sz="1600" dirty="0"/>
              <a:t> se pose les 4 questions ouvertes, y </a:t>
            </a:r>
            <a:r>
              <a:rPr lang="en-US" sz="1600" dirty="0" err="1"/>
              <a:t>répond</a:t>
            </a:r>
            <a:r>
              <a:rPr lang="en-US" sz="1600" dirty="0"/>
              <a:t> et </a:t>
            </a:r>
            <a:r>
              <a:rPr lang="en-US" sz="1600" dirty="0" err="1"/>
              <a:t>décide</a:t>
            </a:r>
            <a:r>
              <a:rPr lang="en-US" sz="1600" dirty="0"/>
              <a:t> </a:t>
            </a:r>
            <a:r>
              <a:rPr lang="en-US" sz="1600" dirty="0" err="1"/>
              <a:t>ou</a:t>
            </a:r>
            <a:r>
              <a:rPr lang="en-US" sz="1600" dirty="0"/>
              <a:t> non de commencer les travaux</a:t>
            </a:r>
          </a:p>
          <a:p>
            <a:pPr lvl="1"/>
            <a:r>
              <a:rPr lang="en-US" sz="1600" dirty="0" err="1"/>
              <a:t>Cette</a:t>
            </a:r>
            <a:r>
              <a:rPr lang="en-US" sz="1600" dirty="0"/>
              <a:t> action se </a:t>
            </a:r>
            <a:r>
              <a:rPr lang="en-US" sz="1600" dirty="0" err="1"/>
              <a:t>déroule</a:t>
            </a:r>
            <a:r>
              <a:rPr lang="en-US" sz="1600" dirty="0"/>
              <a:t> sur le lieu de </a:t>
            </a:r>
            <a:r>
              <a:rPr lang="en-US" sz="1600" dirty="0" err="1"/>
              <a:t>l'intervention</a:t>
            </a:r>
            <a:r>
              <a:rPr lang="en-US" sz="1600" dirty="0"/>
              <a:t> et ne dure que </a:t>
            </a:r>
            <a:r>
              <a:rPr lang="en-US" sz="1600" dirty="0" err="1"/>
              <a:t>quelques</a:t>
            </a:r>
            <a:r>
              <a:rPr lang="en-US" sz="1600" dirty="0"/>
              <a:t> minutes</a:t>
            </a:r>
          </a:p>
          <a:p>
            <a:pPr lvl="1"/>
            <a:r>
              <a:rPr lang="fr" sz="1600" dirty="0">
                <a:ea typeface="+mn-lt"/>
                <a:cs typeface="+mn-lt"/>
              </a:rPr>
              <a:t>Elle est réalisée à chaque démarrage de travail ou chaque fois que le travail redémarre, après un changement d’équipe ou dans le cas de modification de l’environnement de travail</a:t>
            </a:r>
            <a:endParaRPr lang="fr" sz="1600" dirty="0"/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38C764E-7B04-495B-8222-FD5615FD4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Qui le fait et pourquoi?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466BAFF-FA76-40EC-B958-B8786DC148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10/2021 – Feu vert sécurité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9BC16A-E214-4D3D-884E-734C32630E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5</a:t>
            </a:fld>
            <a:endParaRPr lang="fr-FR" dirty="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EFC342E5-E46D-449C-9A1A-CCD5B701A712}"/>
              </a:ext>
            </a:extLst>
          </p:cNvPr>
          <p:cNvGrpSpPr/>
          <p:nvPr/>
        </p:nvGrpSpPr>
        <p:grpSpPr>
          <a:xfrm>
            <a:off x="5182189" y="4163025"/>
            <a:ext cx="5020874" cy="2190833"/>
            <a:chOff x="2565400" y="3695700"/>
            <a:chExt cx="5132633" cy="2438400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BDB4C4EC-B99F-4F97-9BEF-1D690C2007D9}"/>
                </a:ext>
              </a:extLst>
            </p:cNvPr>
            <p:cNvSpPr/>
            <p:nvPr/>
          </p:nvSpPr>
          <p:spPr>
            <a:xfrm>
              <a:off x="2754079" y="3809753"/>
              <a:ext cx="301380" cy="316429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1</a:t>
              </a: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39F237BF-78F2-49C1-B6D3-D89F0823C0FB}"/>
                </a:ext>
              </a:extLst>
            </p:cNvPr>
            <p:cNvSpPr/>
            <p:nvPr/>
          </p:nvSpPr>
          <p:spPr>
            <a:xfrm>
              <a:off x="2754079" y="4297742"/>
              <a:ext cx="301380" cy="316429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2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AB0EAF13-8F86-4B0F-8593-FFEF99D6A7C9}"/>
                </a:ext>
              </a:extLst>
            </p:cNvPr>
            <p:cNvSpPr/>
            <p:nvPr/>
          </p:nvSpPr>
          <p:spPr>
            <a:xfrm>
              <a:off x="2754079" y="4734733"/>
              <a:ext cx="301380" cy="316429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3</a:t>
              </a: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CC094618-D51A-4BE9-978F-CEB7140964C1}"/>
                </a:ext>
              </a:extLst>
            </p:cNvPr>
            <p:cNvSpPr/>
            <p:nvPr/>
          </p:nvSpPr>
          <p:spPr>
            <a:xfrm>
              <a:off x="2754079" y="5372937"/>
              <a:ext cx="301380" cy="316429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4</a:t>
              </a:r>
            </a:p>
          </p:txBody>
        </p:sp>
        <p:sp>
          <p:nvSpPr>
            <p:cNvPr id="11" name="Rectangle : coins arrondis 14">
              <a:extLst>
                <a:ext uri="{FF2B5EF4-FFF2-40B4-BE49-F238E27FC236}">
                  <a16:creationId xmlns:a16="http://schemas.microsoft.com/office/drawing/2014/main" id="{0CD98B97-9778-49F2-ACE3-9455237D69F4}"/>
                </a:ext>
              </a:extLst>
            </p:cNvPr>
            <p:cNvSpPr/>
            <p:nvPr/>
          </p:nvSpPr>
          <p:spPr>
            <a:xfrm>
              <a:off x="3171068" y="5104756"/>
              <a:ext cx="2113590" cy="886431"/>
            </a:xfrm>
            <a:prstGeom prst="roundRect">
              <a:avLst>
                <a:gd name="adj" fmla="val 20342"/>
              </a:avLst>
            </a:prstGeom>
            <a:solidFill>
              <a:srgbClr val="00B05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marL="287655" algn="ctr">
                <a:lnSpc>
                  <a:spcPct val="90000"/>
                </a:lnSpc>
                <a:defRPr/>
              </a:pPr>
              <a:r>
                <a:rPr lang="en-US" sz="1200" kern="0" dirty="0">
                  <a:solidFill>
                    <a:schemeClr val="bg1"/>
                  </a:solidFill>
                  <a:latin typeface="Arial"/>
                  <a:cs typeface="Arial"/>
                </a:rPr>
                <a:t>Je suit prêt pour</a:t>
              </a:r>
              <a:endParaRPr lang="en-US" sz="1200" kern="0" dirty="0">
                <a:solidFill>
                  <a:schemeClr val="bg1"/>
                </a:solidFill>
              </a:endParaRPr>
            </a:p>
            <a:p>
              <a:pPr marL="287655" algn="ctr">
                <a:lnSpc>
                  <a:spcPct val="90000"/>
                </a:lnSpc>
                <a:defRPr/>
              </a:pPr>
              <a:r>
                <a:rPr lang="en-US" sz="1200" kern="0" dirty="0">
                  <a:solidFill>
                    <a:schemeClr val="bg1"/>
                  </a:solidFill>
                  <a:latin typeface="Arial"/>
                  <a:cs typeface="Arial"/>
                </a:rPr>
                <a:t>commencer </a:t>
              </a:r>
              <a:r>
                <a:rPr lang="en-US" sz="1200" kern="0" dirty="0" err="1">
                  <a:solidFill>
                    <a:schemeClr val="bg1"/>
                  </a:solidFill>
                  <a:latin typeface="Arial"/>
                  <a:cs typeface="Arial"/>
                </a:rPr>
                <a:t>en</a:t>
              </a:r>
              <a:endParaRPr lang="en-US" sz="1200" kern="0" dirty="0">
                <a:solidFill>
                  <a:schemeClr val="bg1"/>
                </a:solidFill>
              </a:endParaRPr>
            </a:p>
            <a:p>
              <a:pPr marL="287655" algn="ctr">
                <a:lnSpc>
                  <a:spcPct val="90000"/>
                </a:lnSpc>
                <a:defRPr/>
              </a:pPr>
              <a:r>
                <a:rPr lang="en-US" sz="1200" kern="0" dirty="0">
                  <a:solidFill>
                    <a:schemeClr val="bg1"/>
                  </a:solidFill>
                  <a:latin typeface="Arial"/>
                  <a:cs typeface="Arial"/>
                </a:rPr>
                <a:t>sécurité</a:t>
              </a:r>
              <a:endParaRPr lang="en-US" sz="1200" kern="0" dirty="0">
                <a:solidFill>
                  <a:schemeClr val="bg1"/>
                </a:solidFill>
              </a:endParaRPr>
            </a:p>
            <a:p>
              <a:pPr marL="287655" algn="ctr">
                <a:lnSpc>
                  <a:spcPct val="90000"/>
                </a:lnSpc>
                <a:defRPr/>
              </a:pPr>
              <a:r>
                <a:rPr lang="en-US" b="1" kern="0" dirty="0">
                  <a:solidFill>
                    <a:schemeClr val="bg1"/>
                  </a:solidFill>
                  <a:latin typeface="+mj-lt"/>
                  <a:cs typeface="Arial"/>
                </a:rPr>
                <a:t>START</a:t>
              </a:r>
            </a:p>
          </p:txBody>
        </p:sp>
        <p:sp>
          <p:nvSpPr>
            <p:cNvPr id="12" name="Rectangle : coins arrondis 35">
              <a:extLst>
                <a:ext uri="{FF2B5EF4-FFF2-40B4-BE49-F238E27FC236}">
                  <a16:creationId xmlns:a16="http://schemas.microsoft.com/office/drawing/2014/main" id="{6693F241-F90E-4B98-B75A-B579C8AF6157}"/>
                </a:ext>
              </a:extLst>
            </p:cNvPr>
            <p:cNvSpPr/>
            <p:nvPr/>
          </p:nvSpPr>
          <p:spPr>
            <a:xfrm>
              <a:off x="5379969" y="5119938"/>
              <a:ext cx="2113590" cy="871248"/>
            </a:xfrm>
            <a:prstGeom prst="roundRect">
              <a:avLst>
                <a:gd name="adj" fmla="val 20902"/>
              </a:avLst>
            </a:prstGeom>
            <a:solidFill>
              <a:srgbClr val="E6004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536575" algn="ctr">
                <a:lnSpc>
                  <a:spcPct val="90000"/>
                </a:lnSpc>
                <a:defRPr/>
              </a:pPr>
              <a:r>
                <a:rPr lang="en-US" sz="1400" kern="0" err="1">
                  <a:solidFill>
                    <a:schemeClr val="bg1"/>
                  </a:solidFill>
                  <a:latin typeface="+mj-lt"/>
                  <a:cs typeface="Arial"/>
                </a:rPr>
                <a:t>J'ai</a:t>
              </a:r>
              <a:r>
                <a:rPr lang="en-US" sz="1400" kern="0">
                  <a:solidFill>
                    <a:schemeClr val="bg1"/>
                  </a:solidFill>
                  <a:latin typeface="+mj-lt"/>
                  <a:cs typeface="Arial"/>
                </a:rPr>
                <a:t> des </a:t>
              </a:r>
              <a:r>
                <a:rPr lang="en-US" sz="1400" kern="0" err="1">
                  <a:solidFill>
                    <a:schemeClr val="bg1"/>
                  </a:solidFill>
                  <a:latin typeface="+mj-lt"/>
                  <a:cs typeface="Arial"/>
                </a:rPr>
                <a:t>doutes</a:t>
              </a:r>
              <a:endParaRPr lang="fr-FR" err="1"/>
            </a:p>
            <a:p>
              <a:pPr marL="536575" algn="ctr">
                <a:lnSpc>
                  <a:spcPct val="90000"/>
                </a:lnSpc>
                <a:defRPr/>
              </a:pPr>
              <a:r>
                <a:rPr lang="en-US" sz="2000" b="1" kern="0">
                  <a:solidFill>
                    <a:schemeClr val="bg1"/>
                  </a:solidFill>
                  <a:latin typeface="+mj-lt"/>
                  <a:cs typeface="Arial"/>
                </a:rPr>
                <a:t>STOP</a:t>
              </a:r>
            </a:p>
          </p:txBody>
        </p:sp>
        <p:pic>
          <p:nvPicPr>
            <p:cNvPr id="13" name="Graphique 31">
              <a:extLst>
                <a:ext uri="{FF2B5EF4-FFF2-40B4-BE49-F238E27FC236}">
                  <a16:creationId xmlns:a16="http://schemas.microsoft.com/office/drawing/2014/main" id="{2D46967B-C4BB-4A88-A047-B373CE770F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94019" y="5372096"/>
              <a:ext cx="347419" cy="351749"/>
            </a:xfrm>
            <a:prstGeom prst="rect">
              <a:avLst/>
            </a:prstGeom>
          </p:spPr>
        </p:pic>
        <p:pic>
          <p:nvPicPr>
            <p:cNvPr id="14" name="Graphique 33">
              <a:extLst>
                <a:ext uri="{FF2B5EF4-FFF2-40B4-BE49-F238E27FC236}">
                  <a16:creationId xmlns:a16="http://schemas.microsoft.com/office/drawing/2014/main" id="{FD24C3B0-369D-44B1-92E9-51B3A0081C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467162" y="5314709"/>
              <a:ext cx="475774" cy="481706"/>
            </a:xfrm>
            <a:prstGeom prst="rect">
              <a:avLst/>
            </a:prstGeom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CCC1A413-42AA-47E0-A9D3-F6ED4C893943}"/>
                </a:ext>
              </a:extLst>
            </p:cNvPr>
            <p:cNvSpPr txBox="1"/>
            <p:nvPr/>
          </p:nvSpPr>
          <p:spPr>
            <a:xfrm>
              <a:off x="3116134" y="3797364"/>
              <a:ext cx="4545089" cy="33855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Quel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est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 le travail à faire?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098BEEB6-7D05-44A0-B68C-2140B0AED4E9}"/>
                </a:ext>
              </a:extLst>
            </p:cNvPr>
            <p:cNvSpPr txBox="1"/>
            <p:nvPr/>
          </p:nvSpPr>
          <p:spPr>
            <a:xfrm>
              <a:off x="3128405" y="4279173"/>
              <a:ext cx="4545090" cy="37681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Que </a:t>
              </a:r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dois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-je faire </a:t>
              </a:r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en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cas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 de modification ?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09EAE43-85BC-48D1-8FEB-4263FB73FDDC}"/>
                </a:ext>
              </a:extLst>
            </p:cNvPr>
            <p:cNvSpPr txBox="1"/>
            <p:nvPr/>
          </p:nvSpPr>
          <p:spPr>
            <a:xfrm>
              <a:off x="3128405" y="4732689"/>
              <a:ext cx="4569628" cy="33855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Que pourrait-il m'arriver de grave?</a:t>
              </a:r>
            </a:p>
          </p:txBody>
        </p:sp>
        <p:sp>
          <p:nvSpPr>
            <p:cNvPr id="18" name="Rectangle à coins arrondis 17">
              <a:extLst>
                <a:ext uri="{FF2B5EF4-FFF2-40B4-BE49-F238E27FC236}">
                  <a16:creationId xmlns:a16="http://schemas.microsoft.com/office/drawing/2014/main" id="{4442D5BA-E543-4840-812F-DB783560B9F0}"/>
                </a:ext>
              </a:extLst>
            </p:cNvPr>
            <p:cNvSpPr/>
            <p:nvPr/>
          </p:nvSpPr>
          <p:spPr>
            <a:xfrm>
              <a:off x="2565400" y="3695700"/>
              <a:ext cx="5095823" cy="2438400"/>
            </a:xfrm>
            <a:prstGeom prst="roundRect">
              <a:avLst/>
            </a:prstGeom>
            <a:noFill/>
            <a:ln w="38100">
              <a:solidFill>
                <a:srgbClr val="13499B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19" name="Picture 5">
            <a:extLst>
              <a:ext uri="{FF2B5EF4-FFF2-40B4-BE49-F238E27FC236}">
                <a16:creationId xmlns:a16="http://schemas.microsoft.com/office/drawing/2014/main" id="{CC78D986-8441-41C3-8A61-434872906FE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818099" y="4451343"/>
            <a:ext cx="1694460" cy="161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79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CF25AF4-ABF9-4485-908B-A890BDC62A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9878" y="1372351"/>
            <a:ext cx="9970261" cy="4860000"/>
          </a:xfrm>
        </p:spPr>
        <p:txBody>
          <a:bodyPr/>
          <a:lstStyle/>
          <a:p>
            <a:r>
              <a:rPr lang="fr-FR" dirty="0"/>
              <a:t>La règle Groupe – Processus de permis de travail</a:t>
            </a:r>
            <a:endParaRPr lang="en-US" dirty="0"/>
          </a:p>
          <a:p>
            <a:pPr marL="180000" lvl="1" indent="0">
              <a:buNone/>
            </a:pPr>
            <a:endParaRPr lang="en-US" sz="1600" dirty="0"/>
          </a:p>
          <a:p>
            <a:pPr lvl="1"/>
            <a:r>
              <a:rPr lang="fr" sz="1600" dirty="0">
                <a:ea typeface="+mn-lt"/>
                <a:cs typeface="+mn-lt"/>
              </a:rPr>
              <a:t>Ce dispositif est rendu obligatoire par la règle CR GR HSE 402 (Exigence 3.5.2)</a:t>
            </a:r>
            <a:r>
              <a:rPr lang="en-US" sz="1600" dirty="0"/>
              <a:t> </a:t>
            </a:r>
          </a:p>
          <a:p>
            <a:pPr marL="180000" lvl="1" indent="0">
              <a:buNone/>
            </a:pPr>
            <a:endParaRPr lang="en-US" sz="1050" dirty="0"/>
          </a:p>
          <a:p>
            <a:pPr lvl="1"/>
            <a:r>
              <a:rPr lang="fr" sz="1600" dirty="0">
                <a:ea typeface="+mn-lt"/>
                <a:cs typeface="+mn-lt"/>
              </a:rPr>
              <a:t>Les documents existants des sites en matière de revue de démarrage de travaux (type LMRA, minute d’arrêt, toolbox talk…) doivent intégrer ces 4 questions ouvertes</a:t>
            </a:r>
          </a:p>
          <a:p>
            <a:pPr lvl="1"/>
            <a:endParaRPr lang="en-US" sz="1600" dirty="0"/>
          </a:p>
          <a:p>
            <a:pPr lvl="1"/>
            <a:r>
              <a:rPr lang="fr" sz="1600" dirty="0">
                <a:ea typeface="+mn-lt"/>
                <a:cs typeface="+mn-lt"/>
              </a:rPr>
              <a:t>Le format utilisé pour animer le feu vert sécurité n’est pas imposé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8EF5C87-E235-4AD6-AA2F-B59016057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qui est obligatoire, qu’est-ce qui est recommandé 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665E2C-82B3-463B-ADEC-F20FB21F27B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10/2021 – Feu vert sécurité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CF2F2BC-36EF-4D92-BAB8-0048B6C234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DBF167-D903-4273-BEB1-06E4C76430B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06195" y="2129725"/>
            <a:ext cx="1447672" cy="5588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F2978FC-D2BF-4AD5-9609-8BE0D132089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757782">
            <a:off x="10167876" y="2963074"/>
            <a:ext cx="1389834" cy="529976"/>
          </a:xfrm>
          <a:prstGeom prst="rect">
            <a:avLst/>
          </a:prstGeom>
        </p:spPr>
      </p:pic>
      <p:pic>
        <p:nvPicPr>
          <p:cNvPr id="8" name="Image 10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05329F00-E0F0-4EDB-9790-22D9AA52748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77" t="3624" r="1949" b="6415"/>
          <a:stretch/>
        </p:blipFill>
        <p:spPr>
          <a:xfrm>
            <a:off x="4555482" y="4133760"/>
            <a:ext cx="6939833" cy="2316223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6800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86292D-FFCE-4745-9D7B-5DB860619A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Indicateurs : combien de site l'ont mise en œuvre ?</a:t>
            </a:r>
            <a:endParaRPr lang="en-US" dirty="0"/>
          </a:p>
          <a:p>
            <a:pPr marL="180000" lvl="1" indent="0">
              <a:buNone/>
            </a:pPr>
            <a:endParaRPr lang="en-US" sz="1600" dirty="0"/>
          </a:p>
          <a:p>
            <a:pPr lvl="1"/>
            <a:r>
              <a:rPr lang="fr-FR" sz="1600" dirty="0">
                <a:ea typeface="+mn-lt"/>
                <a:cs typeface="+mn-lt"/>
              </a:rPr>
              <a:t>Chaque entité ou filiale sera interrogée de manière régulière par le HSE/Branche pour déclarer sa mise en œuvre</a:t>
            </a:r>
          </a:p>
          <a:p>
            <a:pPr lvl="1"/>
            <a:endParaRPr lang="fr-FR" sz="1600" dirty="0">
              <a:ea typeface="+mn-lt"/>
              <a:cs typeface="+mn-lt"/>
            </a:endParaRPr>
          </a:p>
          <a:p>
            <a:pPr lvl="1"/>
            <a:r>
              <a:rPr lang="fr-FR" sz="1600" dirty="0">
                <a:ea typeface="+mn-lt"/>
                <a:cs typeface="+mn-lt"/>
              </a:rPr>
              <a:t>Cette action sera localement inscrite dans les documents/processus des travaux.</a:t>
            </a:r>
          </a:p>
          <a:p>
            <a:pPr marL="180000" lvl="1" indent="0">
              <a:buNone/>
            </a:pPr>
            <a:endParaRPr lang="en-US" sz="1050" dirty="0"/>
          </a:p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48B191D-6CF3-486F-BDD0-37E60EC27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Reporting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F1C8ED-BFC0-431B-B917-EC8C4D7EF47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10/2021 – Feu vert sécurité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C68AD5-DF30-4127-8254-A987D7B132F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8A596733-75E0-4DC2-A1DB-7190984A596A}"/>
              </a:ext>
            </a:extLst>
          </p:cNvPr>
          <p:cNvPicPr>
            <a:picLocks noGrp="1" noChangeAspect="1"/>
          </p:cNvPicPr>
          <p:nvPr>
            <p:ph type="pic" idx="10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52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6561" r="6561"/>
          <a:stretch>
            <a:fillRect/>
          </a:stretch>
        </p:blipFill>
        <p:spPr>
          <a:xfrm>
            <a:off x="666806" y="1016259"/>
            <a:ext cx="4318875" cy="48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53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3653C452-FD1D-4B32-A4E3-46E520A48FFE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1223B2-B3E5-4C6D-AD45-348E490946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38526" y="1221020"/>
            <a:ext cx="5830801" cy="5473959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tx1"/>
              </a:buClr>
            </a:pPr>
            <a:r>
              <a:rPr lang="en-US" sz="1600" b="1" dirty="0"/>
              <a:t>Quoi </a:t>
            </a:r>
            <a:r>
              <a:rPr lang="en-US" sz="1600" dirty="0"/>
              <a:t>: </a:t>
            </a:r>
            <a:r>
              <a:rPr lang="en-US" sz="1600" dirty="0" err="1"/>
              <a:t>rituel</a:t>
            </a:r>
            <a:r>
              <a:rPr lang="en-US" sz="1600" dirty="0"/>
              <a:t> de </a:t>
            </a:r>
            <a:r>
              <a:rPr lang="en-US" sz="1600" dirty="0" err="1"/>
              <a:t>pré-démarrage</a:t>
            </a:r>
            <a:r>
              <a:rPr lang="en-US" sz="1600" dirty="0"/>
              <a:t> </a:t>
            </a:r>
            <a:r>
              <a:rPr lang="en-US" sz="1600" dirty="0" err="1"/>
              <a:t>focalisé</a:t>
            </a:r>
            <a:r>
              <a:rPr lang="en-US" sz="1600" dirty="0"/>
              <a:t> sur les </a:t>
            </a:r>
            <a:r>
              <a:rPr lang="en-US" sz="1600" dirty="0" err="1"/>
              <a:t>risques</a:t>
            </a:r>
            <a:r>
              <a:rPr lang="en-US" sz="1600" dirty="0"/>
              <a:t> </a:t>
            </a:r>
            <a:r>
              <a:rPr lang="en-US" sz="1600" dirty="0" err="1"/>
              <a:t>d'accident</a:t>
            </a:r>
            <a:r>
              <a:rPr lang="en-US" sz="1600" dirty="0"/>
              <a:t> </a:t>
            </a:r>
            <a:r>
              <a:rPr lang="en-US" sz="1600" dirty="0" err="1"/>
              <a:t>mortel</a:t>
            </a:r>
            <a:endParaRPr lang="en-US" sz="1600" dirty="0"/>
          </a:p>
          <a:p>
            <a:pPr fontAlgn="auto">
              <a:spcAft>
                <a:spcPts val="0"/>
              </a:spcAft>
              <a:buClr>
                <a:schemeClr val="tx1"/>
              </a:buClr>
            </a:pPr>
            <a:r>
              <a:rPr lang="en-US" sz="1600" b="1" dirty="0"/>
              <a:t>Qui </a:t>
            </a:r>
            <a:r>
              <a:rPr lang="en-US" sz="1600" dirty="0"/>
              <a:t>: </a:t>
            </a:r>
            <a:r>
              <a:rPr lang="en-US" sz="1600" dirty="0" err="1"/>
              <a:t>toutes</a:t>
            </a:r>
            <a:r>
              <a:rPr lang="en-US" sz="1600" dirty="0"/>
              <a:t> les </a:t>
            </a:r>
            <a:r>
              <a:rPr lang="en-US" sz="1600" dirty="0" err="1"/>
              <a:t>personnes</a:t>
            </a:r>
            <a:r>
              <a:rPr lang="en-US" sz="1600" dirty="0"/>
              <a:t> </a:t>
            </a:r>
            <a:r>
              <a:rPr lang="en-US" sz="1600" dirty="0" err="1"/>
              <a:t>impliquées</a:t>
            </a:r>
            <a:r>
              <a:rPr lang="en-US" sz="1600" dirty="0"/>
              <a:t> dans </a:t>
            </a:r>
            <a:r>
              <a:rPr lang="en-US" sz="1600" dirty="0" err="1"/>
              <a:t>l'exécution</a:t>
            </a:r>
            <a:r>
              <a:rPr lang="en-US" sz="1600" dirty="0"/>
              <a:t> du travail, y </a:t>
            </a:r>
            <a:r>
              <a:rPr lang="en-US" sz="1600" dirty="0" err="1"/>
              <a:t>compris</a:t>
            </a:r>
            <a:r>
              <a:rPr lang="en-US" sz="1600" dirty="0"/>
              <a:t> le personnel Total </a:t>
            </a:r>
            <a:r>
              <a:rPr lang="en-US" sz="1600" dirty="0" err="1"/>
              <a:t>si</a:t>
            </a:r>
            <a:r>
              <a:rPr lang="en-US" sz="1600" dirty="0"/>
              <a:t> necessaire</a:t>
            </a:r>
            <a:endParaRPr lang="en-US" sz="1600" u="sng" dirty="0"/>
          </a:p>
          <a:p>
            <a:pPr fontAlgn="auto">
              <a:spcAft>
                <a:spcPts val="0"/>
              </a:spcAft>
              <a:buClr>
                <a:schemeClr val="tx1"/>
              </a:buClr>
            </a:pPr>
            <a:r>
              <a:rPr lang="en-US" sz="1600" b="1" dirty="0" err="1"/>
              <a:t>Où</a:t>
            </a:r>
            <a:r>
              <a:rPr lang="en-US" sz="1600" b="1" dirty="0"/>
              <a:t> </a:t>
            </a:r>
            <a:r>
              <a:rPr lang="en-US" sz="1600" dirty="0"/>
              <a:t>: sur </a:t>
            </a:r>
            <a:r>
              <a:rPr lang="en-US" sz="1600" dirty="0" err="1"/>
              <a:t>tous</a:t>
            </a:r>
            <a:r>
              <a:rPr lang="en-US" sz="1600" dirty="0"/>
              <a:t> les sites (y </a:t>
            </a:r>
            <a:r>
              <a:rPr lang="en-US" sz="1600" dirty="0" err="1"/>
              <a:t>compris</a:t>
            </a:r>
            <a:r>
              <a:rPr lang="en-US" sz="1600" dirty="0"/>
              <a:t> </a:t>
            </a:r>
            <a:r>
              <a:rPr lang="en-US" sz="1600" dirty="0" err="1"/>
              <a:t>ceux</a:t>
            </a:r>
            <a:r>
              <a:rPr lang="en-US" sz="1600" dirty="0"/>
              <a:t> </a:t>
            </a:r>
            <a:r>
              <a:rPr lang="en-US" sz="1600" dirty="0" err="1"/>
              <a:t>distants</a:t>
            </a:r>
            <a:r>
              <a:rPr lang="en-US" sz="1600" dirty="0"/>
              <a:t>) et pour </a:t>
            </a:r>
            <a:r>
              <a:rPr lang="en-US" sz="1600" dirty="0" err="1"/>
              <a:t>tous</a:t>
            </a:r>
            <a:r>
              <a:rPr lang="en-US" sz="1600" dirty="0"/>
              <a:t> les travaux </a:t>
            </a:r>
            <a:r>
              <a:rPr lang="en-US" sz="1600" dirty="0" err="1"/>
              <a:t>réalisés</a:t>
            </a:r>
            <a:r>
              <a:rPr lang="en-US" sz="1600" dirty="0"/>
              <a:t> avec un </a:t>
            </a:r>
            <a:r>
              <a:rPr lang="en-US" sz="1600" dirty="0" err="1"/>
              <a:t>permis</a:t>
            </a:r>
            <a:r>
              <a:rPr lang="en-US" sz="1600" dirty="0"/>
              <a:t> de travail</a:t>
            </a:r>
            <a:endParaRPr lang="en-US" sz="1600" u="sng" dirty="0"/>
          </a:p>
          <a:p>
            <a:pPr fontAlgn="auto">
              <a:spcAft>
                <a:spcPts val="0"/>
              </a:spcAft>
              <a:buClr>
                <a:schemeClr val="tx1"/>
              </a:buClr>
            </a:pPr>
            <a:r>
              <a:rPr lang="en-US" sz="1600" b="1" dirty="0" err="1"/>
              <a:t>Quand</a:t>
            </a:r>
            <a:r>
              <a:rPr lang="en-US" sz="1600" b="1" dirty="0"/>
              <a:t> </a:t>
            </a:r>
            <a:r>
              <a:rPr lang="en-US" sz="1600" dirty="0"/>
              <a:t>: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FontTx/>
              <a:buChar char="-"/>
            </a:pPr>
            <a:r>
              <a:rPr lang="en-US" sz="1500" dirty="0"/>
              <a:t>pour </a:t>
            </a:r>
            <a:r>
              <a:rPr lang="en-US" sz="1500" dirty="0" err="1"/>
              <a:t>chaque</a:t>
            </a:r>
            <a:r>
              <a:rPr lang="en-US" sz="1500" dirty="0"/>
              <a:t> travail avec un </a:t>
            </a:r>
            <a:r>
              <a:rPr lang="en-US" sz="1500" dirty="0" err="1"/>
              <a:t>permis</a:t>
            </a:r>
            <a:r>
              <a:rPr lang="en-US" sz="1500" dirty="0"/>
              <a:t> de travail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FontTx/>
              <a:buChar char="-"/>
            </a:pPr>
            <a:r>
              <a:rPr lang="en-US" sz="1500" dirty="0" err="1"/>
              <a:t>quand</a:t>
            </a:r>
            <a:r>
              <a:rPr lang="en-US" sz="1500" dirty="0"/>
              <a:t> tout </a:t>
            </a:r>
            <a:r>
              <a:rPr lang="en-US" sz="1500" dirty="0" err="1"/>
              <a:t>est</a:t>
            </a:r>
            <a:r>
              <a:rPr lang="en-US" sz="1500" dirty="0"/>
              <a:t> prêt pour </a:t>
            </a:r>
            <a:r>
              <a:rPr lang="en-US" sz="1500" dirty="0" err="1"/>
              <a:t>démarrer</a:t>
            </a:r>
            <a:r>
              <a:rPr lang="en-US" sz="1500" dirty="0"/>
              <a:t> le travail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FontTx/>
              <a:buChar char="-"/>
            </a:pPr>
            <a:r>
              <a:rPr lang="en-US" sz="1500" dirty="0"/>
              <a:t>A </a:t>
            </a:r>
            <a:r>
              <a:rPr lang="en-US" sz="1500" dirty="0" err="1"/>
              <a:t>chaque</a:t>
            </a:r>
            <a:r>
              <a:rPr lang="en-US" sz="1500" dirty="0"/>
              <a:t> </a:t>
            </a:r>
            <a:r>
              <a:rPr lang="en-US" sz="1500" dirty="0" err="1"/>
              <a:t>fois</a:t>
            </a:r>
            <a:r>
              <a:rPr lang="en-US" sz="1500" dirty="0"/>
              <a:t> que le travail </a:t>
            </a:r>
            <a:r>
              <a:rPr lang="en-US" sz="1500" dirty="0" err="1"/>
              <a:t>démarre</a:t>
            </a:r>
            <a:r>
              <a:rPr lang="en-US" sz="1500" dirty="0"/>
              <a:t>, </a:t>
            </a:r>
            <a:r>
              <a:rPr lang="en-US" sz="1500" dirty="0" err="1"/>
              <a:t>redémarre</a:t>
            </a:r>
            <a:r>
              <a:rPr lang="en-US" sz="1500" dirty="0"/>
              <a:t> </a:t>
            </a:r>
            <a:r>
              <a:rPr lang="en-US" sz="1500" dirty="0" err="1"/>
              <a:t>ou</a:t>
            </a:r>
            <a:r>
              <a:rPr lang="en-US" sz="1500" dirty="0"/>
              <a:t> après un </a:t>
            </a:r>
            <a:r>
              <a:rPr lang="en-US" sz="1500" dirty="0" err="1"/>
              <a:t>changement</a:t>
            </a:r>
            <a:r>
              <a:rPr lang="en-US" sz="1500" dirty="0"/>
              <a:t> </a:t>
            </a:r>
            <a:r>
              <a:rPr lang="en-US" sz="1500" dirty="0" err="1"/>
              <a:t>d'équipe</a:t>
            </a:r>
            <a:r>
              <a:rPr lang="en-US" sz="1500" dirty="0"/>
              <a:t> </a:t>
            </a:r>
            <a:r>
              <a:rPr lang="en-US" sz="1500" dirty="0" err="1"/>
              <a:t>ou</a:t>
            </a:r>
            <a:r>
              <a:rPr lang="en-US" sz="1500" dirty="0"/>
              <a:t> </a:t>
            </a:r>
            <a:r>
              <a:rPr lang="en-US" sz="1500" dirty="0" err="1"/>
              <a:t>en</a:t>
            </a:r>
            <a:r>
              <a:rPr lang="en-US" sz="1500" dirty="0"/>
              <a:t> </a:t>
            </a:r>
            <a:r>
              <a:rPr lang="en-US" sz="1500" dirty="0" err="1"/>
              <a:t>cas</a:t>
            </a:r>
            <a:r>
              <a:rPr lang="en-US" sz="1500" dirty="0"/>
              <a:t> de modification</a:t>
            </a:r>
          </a:p>
          <a:p>
            <a:pPr marL="0" indent="0" fontAlgn="auto">
              <a:spcAft>
                <a:spcPts val="0"/>
              </a:spcAft>
              <a:buClr>
                <a:schemeClr val="accent4"/>
              </a:buClr>
              <a:buNone/>
            </a:pPr>
            <a:r>
              <a:rPr lang="en-US" sz="1600" b="1" dirty="0" err="1">
                <a:solidFill>
                  <a:schemeClr val="accent1"/>
                </a:solidFill>
              </a:rPr>
              <a:t>Combien</a:t>
            </a:r>
            <a:r>
              <a:rPr lang="en-US" sz="1600" b="1" dirty="0">
                <a:solidFill>
                  <a:schemeClr val="accent1"/>
                </a:solidFill>
              </a:rPr>
              <a:t> de temps : </a:t>
            </a:r>
            <a:r>
              <a:rPr lang="en-US" sz="1600" dirty="0" err="1">
                <a:solidFill>
                  <a:schemeClr val="accent1"/>
                </a:solidFill>
              </a:rPr>
              <a:t>quelques</a:t>
            </a:r>
            <a:r>
              <a:rPr lang="en-US" sz="1600" dirty="0">
                <a:solidFill>
                  <a:schemeClr val="accent1"/>
                </a:solidFill>
              </a:rPr>
              <a:t> minutes, </a:t>
            </a:r>
            <a:r>
              <a:rPr lang="en-US" sz="1600" dirty="0" err="1">
                <a:solidFill>
                  <a:schemeClr val="accent1"/>
                </a:solidFill>
              </a:rPr>
              <a:t>rapide</a:t>
            </a:r>
            <a:endParaRPr lang="en-US" sz="1600" dirty="0">
              <a:solidFill>
                <a:schemeClr val="accent1"/>
              </a:solidFill>
            </a:endParaRPr>
          </a:p>
          <a:p>
            <a:pPr fontAlgn="auto">
              <a:spcAft>
                <a:spcPts val="0"/>
              </a:spcAft>
              <a:buClr>
                <a:schemeClr val="tx1"/>
              </a:buClr>
            </a:pPr>
            <a:r>
              <a:rPr lang="en-US" sz="1600" b="1" dirty="0"/>
              <a:t>Comment </a:t>
            </a:r>
            <a:r>
              <a:rPr lang="en-US" sz="1600" dirty="0"/>
              <a:t>: </a:t>
            </a:r>
          </a:p>
          <a:p>
            <a:pPr marL="372450" lvl="1" indent="-285750" fontAlgn="auto">
              <a:spcAft>
                <a:spcPts val="0"/>
              </a:spcAft>
              <a:buClr>
                <a:schemeClr val="tx1"/>
              </a:buClr>
            </a:pPr>
            <a:r>
              <a:rPr lang="en-US" sz="1500" dirty="0" err="1"/>
              <a:t>Dispositif</a:t>
            </a:r>
            <a:r>
              <a:rPr lang="en-US" sz="1500" dirty="0"/>
              <a:t> </a:t>
            </a:r>
            <a:r>
              <a:rPr lang="en-US" sz="1500" dirty="0" err="1"/>
              <a:t>écrit</a:t>
            </a:r>
            <a:r>
              <a:rPr lang="en-US" sz="1500" dirty="0"/>
              <a:t> dans la </a:t>
            </a:r>
            <a:r>
              <a:rPr lang="en-US" sz="1500" dirty="0" err="1"/>
              <a:t>règles</a:t>
            </a:r>
            <a:r>
              <a:rPr lang="en-US" sz="1500" dirty="0"/>
              <a:t> </a:t>
            </a:r>
            <a:r>
              <a:rPr lang="en-US" sz="1500" dirty="0" err="1"/>
              <a:t>Processus</a:t>
            </a:r>
            <a:r>
              <a:rPr lang="en-US" sz="1500" dirty="0"/>
              <a:t> </a:t>
            </a:r>
            <a:r>
              <a:rPr lang="en-US" sz="1500" dirty="0" err="1"/>
              <a:t>Permis</a:t>
            </a:r>
            <a:r>
              <a:rPr lang="en-US" sz="1500" dirty="0"/>
              <a:t> de travail (CR-GR-HSE-402)</a:t>
            </a:r>
          </a:p>
          <a:p>
            <a:pPr marL="372450" lvl="1" indent="-285750" fontAlgn="auto">
              <a:spcAft>
                <a:spcPts val="0"/>
              </a:spcAft>
              <a:buClr>
                <a:schemeClr val="tx1"/>
              </a:buClr>
            </a:pPr>
            <a:r>
              <a:rPr lang="en-US" sz="1500" dirty="0" err="1"/>
              <a:t>Chaque</a:t>
            </a:r>
            <a:r>
              <a:rPr lang="en-US" sz="1500" dirty="0"/>
              <a:t> </a:t>
            </a:r>
            <a:r>
              <a:rPr lang="en-US" sz="1500" dirty="0" err="1"/>
              <a:t>équipier</a:t>
            </a:r>
            <a:r>
              <a:rPr lang="en-US" sz="1500" dirty="0"/>
              <a:t> </a:t>
            </a:r>
            <a:r>
              <a:rPr lang="en-US" sz="1500" dirty="0" err="1"/>
              <a:t>réfléchit</a:t>
            </a:r>
            <a:r>
              <a:rPr lang="en-US" sz="1500" dirty="0"/>
              <a:t> aux 4 questions ouvertes et </a:t>
            </a:r>
            <a:r>
              <a:rPr lang="en-US" sz="1500" dirty="0" err="1"/>
              <a:t>intéragit</a:t>
            </a:r>
            <a:r>
              <a:rPr lang="en-US" sz="1500" dirty="0"/>
              <a:t> avec </a:t>
            </a:r>
            <a:r>
              <a:rPr lang="en-US" sz="1500" dirty="0" err="1"/>
              <a:t>ses</a:t>
            </a:r>
            <a:r>
              <a:rPr lang="en-US" sz="1500" dirty="0"/>
              <a:t> </a:t>
            </a:r>
            <a:r>
              <a:rPr lang="en-US" sz="1500" dirty="0" err="1"/>
              <a:t>collègues</a:t>
            </a:r>
            <a:endParaRPr lang="en-US" sz="1500" dirty="0"/>
          </a:p>
          <a:p>
            <a:pPr marL="372450" lvl="1" indent="-285750" fontAlgn="auto">
              <a:spcAft>
                <a:spcPts val="0"/>
              </a:spcAft>
              <a:buClr>
                <a:schemeClr val="tx1"/>
              </a:buClr>
            </a:pPr>
            <a:r>
              <a:rPr lang="en-US" sz="1500" dirty="0" err="1"/>
              <a:t>Chaque</a:t>
            </a:r>
            <a:r>
              <a:rPr lang="en-US" sz="1500" dirty="0"/>
              <a:t> </a:t>
            </a:r>
            <a:r>
              <a:rPr lang="en-US" sz="1500" dirty="0" err="1"/>
              <a:t>équipiers</a:t>
            </a:r>
            <a:r>
              <a:rPr lang="en-US" sz="1500" dirty="0"/>
              <a:t> </a:t>
            </a:r>
            <a:r>
              <a:rPr lang="en-US" sz="1500" dirty="0" err="1"/>
              <a:t>valide</a:t>
            </a:r>
            <a:r>
              <a:rPr lang="en-US" sz="1500" dirty="0"/>
              <a:t> au dos du </a:t>
            </a:r>
            <a:r>
              <a:rPr lang="en-US" sz="1500" dirty="0" err="1"/>
              <a:t>permis</a:t>
            </a:r>
            <a:r>
              <a:rPr lang="en-US" sz="1500" dirty="0"/>
              <a:t> </a:t>
            </a:r>
            <a:r>
              <a:rPr lang="en-US" sz="1500" dirty="0" err="1"/>
              <a:t>ou</a:t>
            </a:r>
            <a:r>
              <a:rPr lang="en-US" sz="1500" dirty="0"/>
              <a:t> tout </a:t>
            </a:r>
            <a:r>
              <a:rPr lang="en-US" sz="1500" dirty="0" err="1"/>
              <a:t>autre</a:t>
            </a:r>
            <a:r>
              <a:rPr lang="en-US" sz="1500" dirty="0"/>
              <a:t> support </a:t>
            </a:r>
            <a:r>
              <a:rPr lang="en-US" sz="1500" dirty="0" err="1"/>
              <a:t>équivalent</a:t>
            </a:r>
            <a:endParaRPr lang="en-US" dirty="0"/>
          </a:p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784C2D6-D5F7-49D6-9D60-543BA2C1B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cet</a:t>
            </a:r>
            <a:r>
              <a:rPr lang="en-US" dirty="0"/>
              <a:t> </a:t>
            </a:r>
            <a:r>
              <a:rPr lang="en-US" dirty="0" err="1"/>
              <a:t>outil</a:t>
            </a:r>
            <a:r>
              <a:rPr lang="en-US" dirty="0"/>
              <a:t> ?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FA61C4-FD71-42DF-96C9-CC1B6DA265C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10/2021 – Feu vert sécurité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C41AA2-6FD8-48C4-85E3-F9C14BCFE22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8</a:t>
            </a:fld>
            <a:endParaRPr lang="fr-FR" dirty="0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7E28D551-7AC6-4748-8083-833FE8534C86}"/>
              </a:ext>
            </a:extLst>
          </p:cNvPr>
          <p:cNvGrpSpPr/>
          <p:nvPr/>
        </p:nvGrpSpPr>
        <p:grpSpPr>
          <a:xfrm>
            <a:off x="374755" y="919905"/>
            <a:ext cx="4968766" cy="5462233"/>
            <a:chOff x="3636083" y="699514"/>
            <a:chExt cx="5153390" cy="5666153"/>
          </a:xfrm>
        </p:grpSpPr>
        <p:sp>
          <p:nvSpPr>
            <p:cNvPr id="8" name="Rectangle à coins arrondis 15">
              <a:extLst>
                <a:ext uri="{FF2B5EF4-FFF2-40B4-BE49-F238E27FC236}">
                  <a16:creationId xmlns:a16="http://schemas.microsoft.com/office/drawing/2014/main" id="{1C11496B-FE17-4248-87F6-AA947324B07F}"/>
                </a:ext>
              </a:extLst>
            </p:cNvPr>
            <p:cNvSpPr/>
            <p:nvPr/>
          </p:nvSpPr>
          <p:spPr>
            <a:xfrm>
              <a:off x="3636083" y="699514"/>
              <a:ext cx="5124217" cy="5666153"/>
            </a:xfrm>
            <a:prstGeom prst="roundRect">
              <a:avLst>
                <a:gd name="adj" fmla="val 5666"/>
              </a:avLst>
            </a:prstGeom>
            <a:solidFill>
              <a:schemeClr val="bg1"/>
            </a:solidFill>
            <a:ln w="76200">
              <a:solidFill>
                <a:srgbClr val="13499B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EFB5F1C4-299F-4334-AD67-B6ECB646D664}"/>
                </a:ext>
              </a:extLst>
            </p:cNvPr>
            <p:cNvSpPr txBox="1"/>
            <p:nvPr/>
          </p:nvSpPr>
          <p:spPr>
            <a:xfrm>
              <a:off x="4727017" y="699515"/>
              <a:ext cx="2942347" cy="48677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fr-FR" sz="2400" b="1" spc="100">
                  <a:solidFill>
                    <a:srgbClr val="E10032"/>
                  </a:solidFill>
                  <a:latin typeface="Arial"/>
                  <a:cs typeface="Arial"/>
                </a:rPr>
                <a:t>Feu Vert Sécurité</a:t>
              </a:r>
              <a:endParaRPr lang="en-US" sz="2400" b="1" spc="100">
                <a:solidFill>
                  <a:srgbClr val="E10032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96957E95-5B3F-4F53-8281-869A5FE81A19}"/>
                </a:ext>
              </a:extLst>
            </p:cNvPr>
            <p:cNvSpPr txBox="1"/>
            <p:nvPr/>
          </p:nvSpPr>
          <p:spPr>
            <a:xfrm>
              <a:off x="4149085" y="1296393"/>
              <a:ext cx="4636110" cy="138881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Quel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est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 le </a:t>
              </a:r>
              <a:r>
                <a:rPr lang="en-US" sz="1600" b="1" dirty="0">
                  <a:solidFill>
                    <a:srgbClr val="E10032"/>
                  </a:solidFill>
                  <a:latin typeface="+mn-lt"/>
                  <a:cs typeface="Arial"/>
                </a:rPr>
                <a:t>travail à faire 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?</a:t>
              </a:r>
            </a:p>
            <a:p>
              <a:pPr marL="180975" lvl="1" indent="-180975" defTabSz="533405">
                <a:spcBef>
                  <a:spcPts val="0"/>
                </a:spcBef>
                <a:spcAft>
                  <a:spcPts val="300"/>
                </a:spcAft>
                <a:buClr>
                  <a:schemeClr val="tx1"/>
                </a:buClr>
                <a:buSzPct val="70000"/>
                <a:buFont typeface="Lucida Grande"/>
                <a:buChar char="-"/>
              </a:pPr>
              <a:r>
                <a:rPr lang="en-US" sz="1200" dirty="0">
                  <a:latin typeface="+mn-lt"/>
                  <a:cs typeface="Arial"/>
                </a:rPr>
                <a:t>A </a:t>
              </a:r>
              <a:r>
                <a:rPr lang="en-US" sz="1200" dirty="0" err="1">
                  <a:latin typeface="+mn-lt"/>
                  <a:cs typeface="Arial"/>
                </a:rPr>
                <a:t>quel</a:t>
              </a:r>
              <a:r>
                <a:rPr lang="en-US" sz="1200" dirty="0">
                  <a:latin typeface="+mn-lt"/>
                  <a:cs typeface="Arial"/>
                </a:rPr>
                <a:t> </a:t>
              </a:r>
              <a:r>
                <a:rPr lang="en-US" sz="1200" dirty="0" err="1">
                  <a:latin typeface="+mn-lt"/>
                  <a:cs typeface="Arial"/>
                </a:rPr>
                <a:t>endroit</a:t>
              </a:r>
              <a:r>
                <a:rPr lang="en-US" sz="1200" dirty="0">
                  <a:latin typeface="+mn-lt"/>
                  <a:cs typeface="Arial"/>
                </a:rPr>
                <a:t> </a:t>
              </a:r>
              <a:r>
                <a:rPr lang="en-US" sz="1200" dirty="0" err="1">
                  <a:latin typeface="+mn-lt"/>
                  <a:cs typeface="Arial"/>
                </a:rPr>
                <a:t>précisément</a:t>
              </a:r>
              <a:r>
                <a:rPr lang="en-US" sz="1200" dirty="0">
                  <a:latin typeface="+mn-lt"/>
                  <a:cs typeface="Arial"/>
                </a:rPr>
                <a:t> ?</a:t>
              </a:r>
            </a:p>
            <a:p>
              <a:pPr marL="180975" lvl="1" indent="-180975" defTabSz="533405">
                <a:spcBef>
                  <a:spcPts val="0"/>
                </a:spcBef>
                <a:spcAft>
                  <a:spcPts val="300"/>
                </a:spcAft>
                <a:buClr>
                  <a:schemeClr val="tx1"/>
                </a:buClr>
                <a:buSzPct val="70000"/>
                <a:buFont typeface="Lucida Grande"/>
                <a:buChar char="-"/>
              </a:pPr>
              <a:r>
                <a:rPr lang="en-US" sz="1200" dirty="0">
                  <a:latin typeface="+mn-lt"/>
                  <a:cs typeface="Arial"/>
                </a:rPr>
                <a:t>Ai-je </a:t>
              </a:r>
              <a:r>
                <a:rPr lang="en-US" sz="1200" dirty="0" err="1">
                  <a:latin typeface="+mn-lt"/>
                  <a:cs typeface="Arial"/>
                </a:rPr>
                <a:t>compris</a:t>
              </a:r>
              <a:r>
                <a:rPr lang="en-US" sz="1200" dirty="0">
                  <a:latin typeface="+mn-lt"/>
                  <a:cs typeface="Arial"/>
                </a:rPr>
                <a:t> mon </a:t>
              </a:r>
              <a:r>
                <a:rPr lang="en-US" sz="1200" dirty="0" err="1">
                  <a:latin typeface="+mn-lt"/>
                  <a:cs typeface="Arial"/>
                </a:rPr>
                <a:t>rôle</a:t>
              </a:r>
              <a:r>
                <a:rPr lang="en-US" sz="1200" dirty="0">
                  <a:latin typeface="+mn-lt"/>
                  <a:cs typeface="Arial"/>
                </a:rPr>
                <a:t> et </a:t>
              </a:r>
              <a:r>
                <a:rPr lang="en-US" sz="1200" dirty="0" err="1">
                  <a:latin typeface="+mn-lt"/>
                  <a:cs typeface="Arial"/>
                </a:rPr>
                <a:t>suis</a:t>
              </a:r>
              <a:r>
                <a:rPr lang="en-US" sz="1200" dirty="0">
                  <a:latin typeface="+mn-lt"/>
                  <a:cs typeface="Arial"/>
                </a:rPr>
                <a:t>-je </a:t>
              </a:r>
              <a:r>
                <a:rPr lang="en-US" sz="1200" dirty="0" err="1">
                  <a:latin typeface="+mn-lt"/>
                  <a:cs typeface="Arial"/>
                </a:rPr>
                <a:t>en</a:t>
              </a:r>
              <a:r>
                <a:rPr lang="en-US" sz="1200" dirty="0">
                  <a:latin typeface="+mn-lt"/>
                  <a:cs typeface="Arial"/>
                </a:rPr>
                <a:t> </a:t>
              </a:r>
              <a:r>
                <a:rPr lang="en-US" sz="1200" dirty="0" err="1">
                  <a:latin typeface="+mn-lt"/>
                  <a:cs typeface="Arial"/>
                </a:rPr>
                <a:t>mesure</a:t>
              </a:r>
              <a:r>
                <a:rPr lang="en-US" sz="1200" dirty="0">
                  <a:latin typeface="+mn-lt"/>
                  <a:cs typeface="Arial"/>
                </a:rPr>
                <a:t> de le faire (habilitation, formation...)? </a:t>
              </a:r>
              <a:r>
                <a:rPr lang="en-US" sz="1200" dirty="0" err="1">
                  <a:latin typeface="+mn-lt"/>
                  <a:cs typeface="Arial"/>
                </a:rPr>
                <a:t>M'a</a:t>
              </a:r>
              <a:r>
                <a:rPr lang="en-US" sz="1200" dirty="0">
                  <a:latin typeface="+mn-lt"/>
                  <a:cs typeface="Arial"/>
                </a:rPr>
                <a:t> t-on </a:t>
              </a:r>
              <a:r>
                <a:rPr lang="en-US" sz="1200" dirty="0" err="1">
                  <a:latin typeface="+mn-lt"/>
                  <a:cs typeface="Arial"/>
                </a:rPr>
                <a:t>expliqué</a:t>
              </a:r>
              <a:r>
                <a:rPr lang="en-US" sz="1200" dirty="0">
                  <a:latin typeface="+mn-lt"/>
                  <a:cs typeface="Arial"/>
                </a:rPr>
                <a:t> le mode </a:t>
              </a:r>
              <a:r>
                <a:rPr lang="en-US" sz="1200" dirty="0" err="1">
                  <a:latin typeface="+mn-lt"/>
                  <a:cs typeface="Arial"/>
                </a:rPr>
                <a:t>opératoire</a:t>
              </a:r>
              <a:r>
                <a:rPr lang="en-US" sz="1200" dirty="0">
                  <a:latin typeface="+mn-lt"/>
                  <a:cs typeface="Arial"/>
                </a:rPr>
                <a:t> et le </a:t>
              </a:r>
              <a:r>
                <a:rPr lang="en-US" sz="1200" dirty="0" err="1">
                  <a:latin typeface="+mn-lt"/>
                  <a:cs typeface="Arial"/>
                </a:rPr>
                <a:t>permis</a:t>
              </a:r>
              <a:r>
                <a:rPr lang="en-US" sz="1200" dirty="0">
                  <a:latin typeface="+mn-lt"/>
                  <a:cs typeface="Arial"/>
                </a:rPr>
                <a:t> de travail ?</a:t>
              </a:r>
            </a:p>
            <a:p>
              <a:pPr marL="180975" lvl="1" indent="-180975" defTabSz="533405">
                <a:spcBef>
                  <a:spcPts val="0"/>
                </a:spcBef>
                <a:spcAft>
                  <a:spcPts val="300"/>
                </a:spcAft>
                <a:buClr>
                  <a:schemeClr val="tx1"/>
                </a:buClr>
                <a:buSzPct val="70000"/>
                <a:buFont typeface="Lucida Grande"/>
                <a:buChar char="-"/>
              </a:pPr>
              <a:r>
                <a:rPr lang="en-US" sz="1200" dirty="0">
                  <a:latin typeface="+mn-lt"/>
                  <a:cs typeface="Arial"/>
                </a:rPr>
                <a:t>Ai-je les </a:t>
              </a:r>
              <a:r>
                <a:rPr lang="en-US" sz="1200" dirty="0" err="1">
                  <a:latin typeface="+mn-lt"/>
                  <a:cs typeface="Arial"/>
                </a:rPr>
                <a:t>outils</a:t>
              </a:r>
              <a:r>
                <a:rPr lang="en-US" sz="1200" dirty="0">
                  <a:latin typeface="+mn-lt"/>
                  <a:cs typeface="Arial"/>
                </a:rPr>
                <a:t> </a:t>
              </a:r>
              <a:r>
                <a:rPr lang="en-US" sz="1200" dirty="0" err="1">
                  <a:latin typeface="+mn-lt"/>
                  <a:cs typeface="Arial"/>
                </a:rPr>
                <a:t>adaptés</a:t>
              </a:r>
              <a:r>
                <a:rPr lang="en-US" sz="1200" dirty="0">
                  <a:latin typeface="+mn-lt"/>
                  <a:cs typeface="Arial"/>
                </a:rPr>
                <a:t>/</a:t>
              </a:r>
              <a:r>
                <a:rPr lang="en-US" sz="1200" dirty="0" err="1">
                  <a:latin typeface="+mn-lt"/>
                  <a:cs typeface="Arial"/>
                </a:rPr>
                <a:t>équipements</a:t>
              </a:r>
              <a:r>
                <a:rPr lang="en-US" sz="1200" dirty="0">
                  <a:latin typeface="+mn-lt"/>
                  <a:cs typeface="Arial"/>
                </a:rPr>
                <a:t> de protection </a:t>
              </a:r>
              <a:r>
                <a:rPr lang="en-US" sz="1200" dirty="0" err="1">
                  <a:latin typeface="+mn-lt"/>
                  <a:cs typeface="Arial"/>
                </a:rPr>
                <a:t>adaptés</a:t>
              </a:r>
              <a:r>
                <a:rPr lang="en-US" sz="1200" dirty="0">
                  <a:latin typeface="+mn-lt"/>
                  <a:cs typeface="Arial"/>
                </a:rPr>
                <a:t> ? 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E3BEA4F-591D-49BC-8747-BD23C34515FF}"/>
                </a:ext>
              </a:extLst>
            </p:cNvPr>
            <p:cNvSpPr txBox="1"/>
            <p:nvPr/>
          </p:nvSpPr>
          <p:spPr>
            <a:xfrm>
              <a:off x="4178258" y="2743101"/>
              <a:ext cx="4611215" cy="111743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Que </a:t>
              </a:r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dois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-je faire </a:t>
              </a:r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en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 </a:t>
              </a:r>
              <a:r>
                <a:rPr lang="en-US" sz="1600" b="1" dirty="0" err="1">
                  <a:solidFill>
                    <a:srgbClr val="E10032"/>
                  </a:solidFill>
                  <a:latin typeface="Arial"/>
                  <a:cs typeface="Arial"/>
                </a:rPr>
                <a:t>cas</a:t>
              </a:r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 de modification ?</a:t>
              </a:r>
            </a:p>
            <a:p>
              <a:pPr marL="171450" lvl="1" indent="-171450" defTabSz="533405">
                <a:spcBef>
                  <a:spcPts val="0"/>
                </a:spcBef>
                <a:spcAft>
                  <a:spcPts val="300"/>
                </a:spcAft>
                <a:buClr>
                  <a:schemeClr val="tx1"/>
                </a:buClr>
                <a:buSzPct val="70000"/>
                <a:buFontTx/>
                <a:buChar char="-"/>
              </a:pPr>
              <a:r>
                <a:rPr lang="en-US" sz="1200" dirty="0">
                  <a:latin typeface="+mn-lt"/>
                  <a:cs typeface="Arial"/>
                </a:rPr>
                <a:t>Modification des conditions (</a:t>
              </a:r>
              <a:r>
                <a:rPr lang="en-US" sz="1200" dirty="0" err="1">
                  <a:latin typeface="+mn-lt"/>
                  <a:cs typeface="Arial"/>
                </a:rPr>
                <a:t>environnement</a:t>
              </a:r>
              <a:r>
                <a:rPr lang="en-US" sz="1200" dirty="0">
                  <a:latin typeface="+mn-lt"/>
                  <a:cs typeface="Arial"/>
                </a:rPr>
                <a:t>, </a:t>
              </a:r>
              <a:r>
                <a:rPr lang="en-US" sz="1200" dirty="0" err="1">
                  <a:latin typeface="+mn-lt"/>
                  <a:cs typeface="Arial"/>
                </a:rPr>
                <a:t>coactivité</a:t>
              </a:r>
              <a:r>
                <a:rPr lang="en-US" sz="1200" dirty="0">
                  <a:latin typeface="+mn-lt"/>
                  <a:cs typeface="Arial"/>
                </a:rPr>
                <a:t>, etc.) </a:t>
              </a:r>
              <a:r>
                <a:rPr lang="en-US" sz="1200" dirty="0" err="1">
                  <a:latin typeface="+mn-lt"/>
                  <a:cs typeface="Arial"/>
                </a:rPr>
                <a:t>durant</a:t>
              </a:r>
              <a:r>
                <a:rPr lang="en-US" sz="1200" dirty="0">
                  <a:latin typeface="+mn-lt"/>
                  <a:cs typeface="Arial"/>
                </a:rPr>
                <a:t> le </a:t>
              </a:r>
              <a:r>
                <a:rPr lang="en-US" sz="1200" dirty="0" err="1">
                  <a:latin typeface="+mn-lt"/>
                  <a:cs typeface="Arial"/>
                </a:rPr>
                <a:t>déroulement</a:t>
              </a:r>
              <a:r>
                <a:rPr lang="en-US" sz="1200" dirty="0">
                  <a:latin typeface="+mn-lt"/>
                  <a:cs typeface="Arial"/>
                </a:rPr>
                <a:t> du travail (</a:t>
              </a:r>
              <a:r>
                <a:rPr lang="en-US" sz="1200" dirty="0" err="1">
                  <a:latin typeface="+mn-lt"/>
                  <a:cs typeface="Arial"/>
                </a:rPr>
                <a:t>besoin</a:t>
              </a:r>
              <a:r>
                <a:rPr lang="en-US" sz="1200" dirty="0">
                  <a:latin typeface="+mn-lt"/>
                  <a:cs typeface="Arial"/>
                </a:rPr>
                <a:t> d'un </a:t>
              </a:r>
              <a:r>
                <a:rPr lang="en-US" sz="1200" dirty="0" err="1">
                  <a:latin typeface="+mn-lt"/>
                  <a:cs typeface="Arial"/>
                </a:rPr>
                <a:t>outil</a:t>
              </a:r>
              <a:r>
                <a:rPr lang="en-US" sz="1200" dirty="0">
                  <a:latin typeface="+mn-lt"/>
                  <a:cs typeface="Arial"/>
                </a:rPr>
                <a:t> non </a:t>
              </a:r>
              <a:r>
                <a:rPr lang="en-US" sz="1200" dirty="0" err="1">
                  <a:latin typeface="+mn-lt"/>
                  <a:cs typeface="Arial"/>
                </a:rPr>
                <a:t>prévu</a:t>
              </a:r>
              <a:r>
                <a:rPr lang="en-US" sz="1200" dirty="0">
                  <a:latin typeface="+mn-lt"/>
                  <a:cs typeface="Arial"/>
                </a:rPr>
                <a:t> au </a:t>
              </a:r>
              <a:r>
                <a:rPr lang="en-US" sz="1200" dirty="0" err="1">
                  <a:latin typeface="+mn-lt"/>
                  <a:cs typeface="Arial"/>
                </a:rPr>
                <a:t>départ</a:t>
              </a:r>
              <a:r>
                <a:rPr lang="en-US" sz="1200" dirty="0">
                  <a:latin typeface="+mn-lt"/>
                  <a:cs typeface="Arial"/>
                </a:rPr>
                <a:t>, mode </a:t>
              </a:r>
              <a:r>
                <a:rPr lang="en-US" sz="1200" dirty="0" err="1">
                  <a:latin typeface="+mn-lt"/>
                  <a:cs typeface="Arial"/>
                </a:rPr>
                <a:t>opératoire</a:t>
              </a:r>
              <a:r>
                <a:rPr lang="en-US" sz="1200" dirty="0">
                  <a:latin typeface="+mn-lt"/>
                  <a:cs typeface="Arial"/>
                </a:rPr>
                <a:t> </a:t>
              </a:r>
              <a:r>
                <a:rPr lang="en-US" sz="1200" dirty="0" err="1">
                  <a:latin typeface="+mn-lt"/>
                  <a:cs typeface="Arial"/>
                </a:rPr>
                <a:t>ou</a:t>
              </a:r>
              <a:r>
                <a:rPr lang="en-US" sz="1200" dirty="0">
                  <a:latin typeface="+mn-lt"/>
                  <a:cs typeface="Arial"/>
                </a:rPr>
                <a:t> </a:t>
              </a:r>
              <a:r>
                <a:rPr lang="en-US" sz="1200" dirty="0" err="1">
                  <a:latin typeface="+mn-lt"/>
                  <a:cs typeface="Arial"/>
                </a:rPr>
                <a:t>risque</a:t>
              </a:r>
              <a:r>
                <a:rPr lang="en-US" sz="1200" dirty="0">
                  <a:latin typeface="+mn-lt"/>
                  <a:cs typeface="Arial"/>
                </a:rPr>
                <a:t> non </a:t>
              </a:r>
              <a:r>
                <a:rPr lang="en-US" sz="1200" dirty="0" err="1">
                  <a:latin typeface="+mn-lt"/>
                  <a:cs typeface="Arial"/>
                </a:rPr>
                <a:t>identifé</a:t>
              </a:r>
              <a:r>
                <a:rPr lang="en-US" sz="1200" dirty="0">
                  <a:latin typeface="+mn-lt"/>
                  <a:cs typeface="Arial"/>
                </a:rPr>
                <a:t> au </a:t>
              </a:r>
              <a:r>
                <a:rPr lang="en-US" sz="1200" dirty="0" err="1">
                  <a:latin typeface="+mn-lt"/>
                  <a:cs typeface="Arial"/>
                </a:rPr>
                <a:t>départ</a:t>
              </a:r>
              <a:r>
                <a:rPr lang="en-US" sz="1200" dirty="0">
                  <a:latin typeface="+mn-lt"/>
                  <a:cs typeface="Arial"/>
                </a:rPr>
                <a:t>, etc.) ?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192D0B5-C835-41F7-B6E3-593E4F54C5A7}"/>
                </a:ext>
              </a:extLst>
            </p:cNvPr>
            <p:cNvSpPr txBox="1"/>
            <p:nvPr/>
          </p:nvSpPr>
          <p:spPr>
            <a:xfrm>
              <a:off x="4149085" y="3815349"/>
              <a:ext cx="4636110" cy="141275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1600" b="1" dirty="0">
                  <a:solidFill>
                    <a:srgbClr val="E10032"/>
                  </a:solidFill>
                  <a:latin typeface="Arial"/>
                  <a:cs typeface="Arial"/>
                </a:rPr>
                <a:t>Que pourrait-il m'arriver de grave ?</a:t>
              </a:r>
            </a:p>
            <a:p>
              <a:pPr marL="180975" lvl="1" indent="-180975" defTabSz="533405">
                <a:spcBef>
                  <a:spcPts val="0"/>
                </a:spcBef>
                <a:spcAft>
                  <a:spcPts val="300"/>
                </a:spcAft>
                <a:buClr>
                  <a:schemeClr val="tx1"/>
                </a:buClr>
                <a:buSzPct val="70000"/>
                <a:buFont typeface="Lucida Grande"/>
                <a:buChar char="-"/>
              </a:pPr>
              <a:r>
                <a:rPr lang="en-US" sz="1200" dirty="0">
                  <a:latin typeface="+mn-lt"/>
                  <a:cs typeface="Arial"/>
                </a:rPr>
                <a:t>Est-</a:t>
              </a:r>
              <a:r>
                <a:rPr lang="en-US" sz="1200" dirty="0" err="1">
                  <a:latin typeface="+mn-lt"/>
                  <a:cs typeface="Arial"/>
                </a:rPr>
                <a:t>ce</a:t>
              </a:r>
              <a:r>
                <a:rPr lang="en-US" sz="1200" dirty="0">
                  <a:latin typeface="+mn-lt"/>
                  <a:cs typeface="Arial"/>
                </a:rPr>
                <a:t> </a:t>
              </a:r>
              <a:r>
                <a:rPr lang="en-US" sz="1200" dirty="0" err="1">
                  <a:latin typeface="+mn-lt"/>
                  <a:cs typeface="Arial"/>
                </a:rPr>
                <a:t>qu'il</a:t>
              </a:r>
              <a:r>
                <a:rPr lang="en-US" sz="1200" dirty="0">
                  <a:latin typeface="+mn-lt"/>
                  <a:cs typeface="Arial"/>
                </a:rPr>
                <a:t> y a un </a:t>
              </a:r>
              <a:r>
                <a:rPr lang="en-US" sz="1200" dirty="0" err="1">
                  <a:latin typeface="+mn-lt"/>
                  <a:cs typeface="Arial"/>
                </a:rPr>
                <a:t>risque</a:t>
              </a:r>
              <a:r>
                <a:rPr lang="en-US" sz="1200" dirty="0">
                  <a:latin typeface="+mn-lt"/>
                  <a:cs typeface="Arial"/>
                </a:rPr>
                <a:t> </a:t>
              </a:r>
              <a:r>
                <a:rPr lang="en-US" sz="1200" dirty="0" err="1">
                  <a:latin typeface="+mn-lt"/>
                  <a:cs typeface="Arial"/>
                </a:rPr>
                <a:t>d'accident</a:t>
              </a:r>
              <a:r>
                <a:rPr lang="en-US" sz="1200" dirty="0">
                  <a:latin typeface="+mn-lt"/>
                  <a:cs typeface="Arial"/>
                </a:rPr>
                <a:t> </a:t>
              </a:r>
              <a:r>
                <a:rPr lang="en-US" sz="1200" dirty="0" err="1">
                  <a:latin typeface="+mn-lt"/>
                  <a:cs typeface="Arial"/>
                </a:rPr>
                <a:t>mortel</a:t>
              </a:r>
              <a:r>
                <a:rPr lang="en-US" sz="1200" dirty="0">
                  <a:latin typeface="+mn-lt"/>
                  <a:cs typeface="Arial"/>
                </a:rPr>
                <a:t> ?</a:t>
              </a:r>
            </a:p>
            <a:p>
              <a:pPr marL="180975" lvl="1" indent="-180975" defTabSz="533405">
                <a:spcBef>
                  <a:spcPts val="0"/>
                </a:spcBef>
                <a:spcAft>
                  <a:spcPts val="300"/>
                </a:spcAft>
                <a:buClr>
                  <a:schemeClr val="tx1"/>
                </a:buClr>
                <a:buSzPct val="70000"/>
                <a:buFont typeface="Lucida Grande"/>
                <a:buChar char="-"/>
              </a:pPr>
              <a:r>
                <a:rPr lang="en-US" sz="1200" dirty="0">
                  <a:latin typeface="+mn-lt"/>
                  <a:cs typeface="Arial"/>
                </a:rPr>
                <a:t>Est-</a:t>
              </a:r>
              <a:r>
                <a:rPr lang="en-US" sz="1200" dirty="0" err="1">
                  <a:latin typeface="+mn-lt"/>
                  <a:cs typeface="Arial"/>
                </a:rPr>
                <a:t>ce</a:t>
              </a:r>
              <a:r>
                <a:rPr lang="en-US" sz="1200" dirty="0">
                  <a:latin typeface="+mn-lt"/>
                  <a:cs typeface="Arial"/>
                </a:rPr>
                <a:t> que </a:t>
              </a:r>
              <a:r>
                <a:rPr lang="en-US" sz="1200" dirty="0" err="1">
                  <a:latin typeface="+mn-lt"/>
                  <a:cs typeface="Arial"/>
                </a:rPr>
                <a:t>quelqu'un</a:t>
              </a:r>
              <a:r>
                <a:rPr lang="en-US" sz="1200" dirty="0">
                  <a:latin typeface="+mn-lt"/>
                  <a:cs typeface="Arial"/>
                </a:rPr>
                <a:t> </a:t>
              </a:r>
              <a:r>
                <a:rPr lang="en-US" sz="1200" dirty="0" err="1">
                  <a:latin typeface="+mn-lt"/>
                  <a:cs typeface="Arial"/>
                </a:rPr>
                <a:t>peut</a:t>
              </a:r>
              <a:r>
                <a:rPr lang="en-US" sz="1200" dirty="0">
                  <a:latin typeface="+mn-lt"/>
                  <a:cs typeface="Arial"/>
                </a:rPr>
                <a:t> me blesser </a:t>
              </a:r>
              <a:r>
                <a:rPr lang="en-US" sz="1200" dirty="0" err="1">
                  <a:latin typeface="+mn-lt"/>
                  <a:cs typeface="Arial"/>
                </a:rPr>
                <a:t>ou</a:t>
              </a:r>
              <a:r>
                <a:rPr lang="en-US" sz="1200" dirty="0">
                  <a:latin typeface="+mn-lt"/>
                  <a:cs typeface="Arial"/>
                </a:rPr>
                <a:t> </a:t>
              </a:r>
              <a:r>
                <a:rPr lang="en-US" sz="1200" dirty="0" err="1">
                  <a:latin typeface="+mn-lt"/>
                  <a:cs typeface="Arial"/>
                </a:rPr>
                <a:t>est-ce</a:t>
              </a:r>
              <a:r>
                <a:rPr lang="en-US" sz="1200" dirty="0">
                  <a:latin typeface="+mn-lt"/>
                  <a:cs typeface="Arial"/>
                </a:rPr>
                <a:t> que je </a:t>
              </a:r>
              <a:r>
                <a:rPr lang="en-US" sz="1200" dirty="0" err="1">
                  <a:latin typeface="+mn-lt"/>
                  <a:cs typeface="Arial"/>
                </a:rPr>
                <a:t>peux</a:t>
              </a:r>
              <a:r>
                <a:rPr lang="en-US" sz="1200" dirty="0">
                  <a:latin typeface="+mn-lt"/>
                  <a:cs typeface="Arial"/>
                </a:rPr>
                <a:t> blesser </a:t>
              </a:r>
              <a:r>
                <a:rPr lang="en-US" sz="1200" dirty="0" err="1">
                  <a:latin typeface="+mn-lt"/>
                  <a:cs typeface="Arial"/>
                </a:rPr>
                <a:t>quelqu’un</a:t>
              </a:r>
              <a:r>
                <a:rPr lang="en-US" sz="1200" dirty="0">
                  <a:latin typeface="+mn-lt"/>
                  <a:cs typeface="Arial"/>
                </a:rPr>
                <a:t> ?</a:t>
              </a:r>
            </a:p>
            <a:p>
              <a:pPr marL="180975" lvl="1" indent="-180975" defTabSz="533405">
                <a:spcBef>
                  <a:spcPts val="0"/>
                </a:spcBef>
                <a:spcAft>
                  <a:spcPts val="300"/>
                </a:spcAft>
                <a:buClr>
                  <a:schemeClr val="tx1"/>
                </a:buClr>
                <a:buSzPct val="70000"/>
                <a:buFont typeface="Lucida Grande"/>
                <a:buChar char="-"/>
              </a:pPr>
              <a:r>
                <a:rPr lang="en-US" sz="1200" dirty="0" err="1">
                  <a:latin typeface="+mn-lt"/>
                  <a:cs typeface="Arial"/>
                </a:rPr>
                <a:t>Qu'est-ce</a:t>
              </a:r>
              <a:r>
                <a:rPr lang="en-US" sz="1200" dirty="0">
                  <a:latin typeface="+mn-lt"/>
                  <a:cs typeface="Arial"/>
                </a:rPr>
                <a:t> qui me </a:t>
              </a:r>
              <a:r>
                <a:rPr lang="en-US" sz="1200" dirty="0" err="1">
                  <a:latin typeface="+mn-lt"/>
                  <a:cs typeface="Arial"/>
                </a:rPr>
                <a:t>protège</a:t>
              </a:r>
              <a:r>
                <a:rPr lang="en-US" sz="1200" dirty="0">
                  <a:latin typeface="+mn-lt"/>
                  <a:cs typeface="Arial"/>
                </a:rPr>
                <a:t> ?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824539F8-6511-41D1-9350-A8228EE09699}"/>
                </a:ext>
              </a:extLst>
            </p:cNvPr>
            <p:cNvSpPr txBox="1"/>
            <p:nvPr/>
          </p:nvSpPr>
          <p:spPr>
            <a:xfrm>
              <a:off x="6353325" y="6007329"/>
              <a:ext cx="2354329" cy="29206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E60040"/>
                  </a:solidFill>
                  <a:latin typeface="Arial"/>
                  <a:cs typeface="Arial"/>
                </a:rPr>
                <a:t>Je </a:t>
              </a:r>
              <a:r>
                <a:rPr lang="en-US" sz="1200" b="1" dirty="0" err="1">
                  <a:solidFill>
                    <a:srgbClr val="E60040"/>
                  </a:solidFill>
                  <a:latin typeface="Arial"/>
                  <a:cs typeface="Arial"/>
                </a:rPr>
                <a:t>contacte</a:t>
              </a:r>
              <a:r>
                <a:rPr lang="en-US" sz="1200" b="1" dirty="0">
                  <a:solidFill>
                    <a:srgbClr val="E60040"/>
                  </a:solidFill>
                  <a:latin typeface="Arial"/>
                  <a:cs typeface="Arial"/>
                </a:rPr>
                <a:t> mon </a:t>
              </a:r>
              <a:r>
                <a:rPr lang="en-US" sz="1200" b="1" dirty="0" err="1">
                  <a:solidFill>
                    <a:srgbClr val="E60040"/>
                  </a:solidFill>
                  <a:latin typeface="Arial"/>
                  <a:cs typeface="Arial"/>
                </a:rPr>
                <a:t>supérieur</a:t>
              </a:r>
              <a:endParaRPr lang="fr-FR" dirty="0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3958EC1F-20A8-476B-8295-FFE1754E9EE0}"/>
                </a:ext>
              </a:extLst>
            </p:cNvPr>
            <p:cNvSpPr/>
            <p:nvPr/>
          </p:nvSpPr>
          <p:spPr>
            <a:xfrm>
              <a:off x="3782304" y="1329860"/>
              <a:ext cx="305765" cy="333637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1</a:t>
              </a:r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D217FAF8-47B2-4B1A-B3E6-90F80B5544AD}"/>
                </a:ext>
              </a:extLst>
            </p:cNvPr>
            <p:cNvSpPr/>
            <p:nvPr/>
          </p:nvSpPr>
          <p:spPr>
            <a:xfrm>
              <a:off x="3796890" y="2785836"/>
              <a:ext cx="305765" cy="333637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2</a:t>
              </a: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2E3A5ACA-33CB-4D72-855D-EB2C604C665B}"/>
                </a:ext>
              </a:extLst>
            </p:cNvPr>
            <p:cNvSpPr/>
            <p:nvPr/>
          </p:nvSpPr>
          <p:spPr>
            <a:xfrm>
              <a:off x="3796890" y="3845476"/>
              <a:ext cx="305765" cy="333637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3</a:t>
              </a:r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D90010B3-A9A6-4F34-AC32-BD71341056BC}"/>
                </a:ext>
              </a:extLst>
            </p:cNvPr>
            <p:cNvSpPr/>
            <p:nvPr/>
          </p:nvSpPr>
          <p:spPr>
            <a:xfrm>
              <a:off x="3782304" y="5169517"/>
              <a:ext cx="305765" cy="333637"/>
            </a:xfrm>
            <a:prstGeom prst="ellipse">
              <a:avLst/>
            </a:prstGeom>
            <a:solidFill>
              <a:srgbClr val="E10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4</a:t>
              </a:r>
            </a:p>
          </p:txBody>
        </p:sp>
      </p:grpSp>
      <p:sp>
        <p:nvSpPr>
          <p:cNvPr id="20" name="Rectangle : coins arrondis 14">
            <a:extLst>
              <a:ext uri="{FF2B5EF4-FFF2-40B4-BE49-F238E27FC236}">
                <a16:creationId xmlns:a16="http://schemas.microsoft.com/office/drawing/2014/main" id="{D524C381-FEEC-431C-B6D5-22A376896DD2}"/>
              </a:ext>
            </a:extLst>
          </p:cNvPr>
          <p:cNvSpPr/>
          <p:nvPr/>
        </p:nvSpPr>
        <p:spPr>
          <a:xfrm>
            <a:off x="948785" y="5215396"/>
            <a:ext cx="2067568" cy="796433"/>
          </a:xfrm>
          <a:prstGeom prst="roundRect">
            <a:avLst>
              <a:gd name="adj" fmla="val 20342"/>
            </a:avLst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rtlCol="0" anchor="ctr"/>
          <a:lstStyle/>
          <a:p>
            <a:pPr marL="287655" algn="ctr">
              <a:lnSpc>
                <a:spcPct val="90000"/>
              </a:lnSpc>
              <a:defRPr/>
            </a:pPr>
            <a:r>
              <a:rPr lang="en-US" sz="1200" kern="0" dirty="0">
                <a:solidFill>
                  <a:schemeClr val="bg1"/>
                </a:solidFill>
                <a:latin typeface="Arial"/>
                <a:cs typeface="Arial"/>
              </a:rPr>
              <a:t>Je suit prêt pour</a:t>
            </a:r>
            <a:endParaRPr lang="en-US" sz="1200" kern="0" dirty="0">
              <a:solidFill>
                <a:schemeClr val="bg1"/>
              </a:solidFill>
            </a:endParaRPr>
          </a:p>
          <a:p>
            <a:pPr marL="287655" algn="ctr">
              <a:lnSpc>
                <a:spcPct val="90000"/>
              </a:lnSpc>
              <a:defRPr/>
            </a:pPr>
            <a:r>
              <a:rPr lang="en-US" sz="1200" kern="0" dirty="0">
                <a:solidFill>
                  <a:schemeClr val="bg1"/>
                </a:solidFill>
                <a:latin typeface="Arial"/>
                <a:cs typeface="Arial"/>
              </a:rPr>
              <a:t>commencer </a:t>
            </a:r>
            <a:r>
              <a:rPr lang="en-US" sz="1200" kern="0" dirty="0" err="1">
                <a:solidFill>
                  <a:schemeClr val="bg1"/>
                </a:solidFill>
                <a:latin typeface="Arial"/>
                <a:cs typeface="Arial"/>
              </a:rPr>
              <a:t>en</a:t>
            </a:r>
            <a:endParaRPr lang="en-US" sz="1200" kern="0" dirty="0">
              <a:solidFill>
                <a:schemeClr val="bg1"/>
              </a:solidFill>
            </a:endParaRPr>
          </a:p>
          <a:p>
            <a:pPr marL="287655" algn="ctr">
              <a:lnSpc>
                <a:spcPct val="90000"/>
              </a:lnSpc>
              <a:defRPr/>
            </a:pPr>
            <a:r>
              <a:rPr lang="en-US" sz="1200" kern="0" dirty="0">
                <a:solidFill>
                  <a:schemeClr val="bg1"/>
                </a:solidFill>
                <a:latin typeface="Arial"/>
                <a:cs typeface="Arial"/>
              </a:rPr>
              <a:t>sécurité</a:t>
            </a:r>
            <a:endParaRPr lang="en-US" sz="1200" kern="0" dirty="0">
              <a:solidFill>
                <a:schemeClr val="bg1"/>
              </a:solidFill>
            </a:endParaRPr>
          </a:p>
          <a:p>
            <a:pPr marL="287655" algn="ctr">
              <a:lnSpc>
                <a:spcPct val="90000"/>
              </a:lnSpc>
              <a:defRPr/>
            </a:pPr>
            <a:r>
              <a:rPr lang="en-US" b="1" kern="0" dirty="0">
                <a:solidFill>
                  <a:schemeClr val="bg1"/>
                </a:solidFill>
                <a:latin typeface="+mj-lt"/>
                <a:cs typeface="Arial"/>
              </a:rPr>
              <a:t>START</a:t>
            </a:r>
          </a:p>
        </p:txBody>
      </p:sp>
      <p:sp>
        <p:nvSpPr>
          <p:cNvPr id="21" name="Rectangle : coins arrondis 35">
            <a:extLst>
              <a:ext uri="{FF2B5EF4-FFF2-40B4-BE49-F238E27FC236}">
                <a16:creationId xmlns:a16="http://schemas.microsoft.com/office/drawing/2014/main" id="{E394ACC3-90F2-4502-9804-CFD8F1447E2D}"/>
              </a:ext>
            </a:extLst>
          </p:cNvPr>
          <p:cNvSpPr/>
          <p:nvPr/>
        </p:nvSpPr>
        <p:spPr>
          <a:xfrm>
            <a:off x="3109589" y="5229036"/>
            <a:ext cx="2067568" cy="782792"/>
          </a:xfrm>
          <a:prstGeom prst="roundRect">
            <a:avLst>
              <a:gd name="adj" fmla="val 20902"/>
            </a:avLst>
          </a:prstGeom>
          <a:solidFill>
            <a:srgbClr val="E6004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536575" algn="ctr">
              <a:lnSpc>
                <a:spcPct val="90000"/>
              </a:lnSpc>
              <a:defRPr/>
            </a:pPr>
            <a:r>
              <a:rPr lang="en-US" sz="1400" kern="0" err="1">
                <a:solidFill>
                  <a:schemeClr val="bg1"/>
                </a:solidFill>
                <a:latin typeface="+mj-lt"/>
                <a:cs typeface="Arial"/>
              </a:rPr>
              <a:t>J'ai</a:t>
            </a:r>
            <a:r>
              <a:rPr lang="en-US" sz="1400" kern="0">
                <a:solidFill>
                  <a:schemeClr val="bg1"/>
                </a:solidFill>
                <a:latin typeface="+mj-lt"/>
                <a:cs typeface="Arial"/>
              </a:rPr>
              <a:t> des </a:t>
            </a:r>
            <a:r>
              <a:rPr lang="en-US" sz="1400" kern="0" err="1">
                <a:solidFill>
                  <a:schemeClr val="bg1"/>
                </a:solidFill>
                <a:latin typeface="+mj-lt"/>
                <a:cs typeface="Arial"/>
              </a:rPr>
              <a:t>doutes</a:t>
            </a:r>
            <a:endParaRPr lang="fr-FR" err="1"/>
          </a:p>
          <a:p>
            <a:pPr marL="536575" algn="ctr">
              <a:lnSpc>
                <a:spcPct val="90000"/>
              </a:lnSpc>
              <a:defRPr/>
            </a:pPr>
            <a:r>
              <a:rPr lang="en-US" sz="2000" b="1" kern="0">
                <a:solidFill>
                  <a:schemeClr val="bg1"/>
                </a:solidFill>
                <a:latin typeface="+mj-lt"/>
                <a:cs typeface="Arial"/>
              </a:rPr>
              <a:t>STOP</a:t>
            </a:r>
          </a:p>
        </p:txBody>
      </p:sp>
      <p:pic>
        <p:nvPicPr>
          <p:cNvPr id="22" name="Graphique 31">
            <a:extLst>
              <a:ext uri="{FF2B5EF4-FFF2-40B4-BE49-F238E27FC236}">
                <a16:creationId xmlns:a16="http://schemas.microsoft.com/office/drawing/2014/main" id="{56B47A1F-7271-4C11-9F4F-6B025020D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059" y="5455593"/>
            <a:ext cx="339854" cy="316036"/>
          </a:xfrm>
          <a:prstGeom prst="rect">
            <a:avLst/>
          </a:prstGeom>
        </p:spPr>
      </p:pic>
      <p:pic>
        <p:nvPicPr>
          <p:cNvPr id="23" name="Graphique 33">
            <a:extLst>
              <a:ext uri="{FF2B5EF4-FFF2-40B4-BE49-F238E27FC236}">
                <a16:creationId xmlns:a16="http://schemas.microsoft.com/office/drawing/2014/main" id="{98F3745E-24F2-4DE5-9507-701FF3208C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94883" y="5404033"/>
            <a:ext cx="465414" cy="43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1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29FCE48-8200-4339-9B1E-97FA29FF80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err="1"/>
              <a:t>Video</a:t>
            </a:r>
            <a:r>
              <a:rPr lang="fr-FR" dirty="0"/>
              <a:t>, formation sécurité pour accès aux sites…</a:t>
            </a:r>
            <a:endParaRPr lang="en-US" dirty="0"/>
          </a:p>
          <a:p>
            <a:pPr marL="180000" lvl="1" indent="0">
              <a:buNone/>
            </a:pPr>
            <a:endParaRPr lang="en-US" sz="1600" dirty="0"/>
          </a:p>
          <a:p>
            <a:pPr lvl="1"/>
            <a:r>
              <a:rPr lang="fr-FR" sz="1600" dirty="0">
                <a:ea typeface="+mn-lt"/>
                <a:cs typeface="+mn-lt"/>
              </a:rPr>
              <a:t>Il est nécessaire d’informer et d’expliquer cette action au personnel du Groupe et au personnel des entreprises intervenantes.</a:t>
            </a:r>
          </a:p>
          <a:p>
            <a:pPr lvl="1"/>
            <a:endParaRPr lang="fr-FR" sz="1600" dirty="0">
              <a:ea typeface="+mn-lt"/>
              <a:cs typeface="+mn-lt"/>
            </a:endParaRPr>
          </a:p>
          <a:p>
            <a:pPr lvl="1"/>
            <a:r>
              <a:rPr lang="fr-FR" sz="1600" dirty="0">
                <a:ea typeface="+mn-lt"/>
                <a:cs typeface="+mn-lt"/>
              </a:rPr>
              <a:t>Cette action est à inclure dans l’accueil sécurité / introduction à la sécurité des sites et dans toute autre formation liée à la sécurité des travaux</a:t>
            </a:r>
          </a:p>
          <a:p>
            <a:pPr lvl="1"/>
            <a:endParaRPr lang="en-US" sz="105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200" dirty="0"/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ADB5BC5E-8C98-4FCE-88C0-EFAF0B7FE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Outils disponibles, formations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103E1C8-A857-46D9-83C6-8EC53D18C3B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10/2021 – Feu vert sécurité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3DB5C0-A652-4F53-9F0D-CF3DEB0BE8F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7660454"/>
      </p:ext>
    </p:extLst>
  </p:cSld>
  <p:clrMapOvr>
    <a:masterClrMapping/>
  </p:clrMapOvr>
</p:sld>
</file>

<file path=ppt/theme/theme1.xml><?xml version="1.0" encoding="utf-8"?>
<a:theme xmlns:a="http://schemas.openxmlformats.org/drawingml/2006/main" name="1_TotalEnergies AA - Bleu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27" id="{AA9C60C9-366C-6A4F-BDED-917007AD6B46}" vid="{CAB51DE4-01D8-474E-BFE0-E8311B9481E3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49E53B-3E9F-45CB-B007-C5A4F7AAFFB0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f7c0e7e6-5a3b-4272-a329-fa4049fb5e4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90BD6-821C-48CD-86B9-9EC124700D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8E64A5-36D6-4A9D-A6CA-97886692E520}"/>
</file>

<file path=docProps/app.xml><?xml version="1.0" encoding="utf-8"?>
<Properties xmlns="http://schemas.openxmlformats.org/officeDocument/2006/extended-properties" xmlns:vt="http://schemas.openxmlformats.org/officeDocument/2006/docPropsVTypes">
  <Template>TOTAL-EN-blue template-VISUAL</Template>
  <TotalTime>67</TotalTime>
  <Words>1494</Words>
  <Application>Microsoft Office PowerPoint</Application>
  <PresentationFormat>Grand écran</PresentationFormat>
  <Paragraphs>204</Paragraphs>
  <Slides>12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Lucida Grande</vt:lpstr>
      <vt:lpstr>Wingdings</vt:lpstr>
      <vt:lpstr>1_TotalEnergies AA - Bleu</vt:lpstr>
      <vt:lpstr>Feu vert sécurité    </vt:lpstr>
      <vt:lpstr>Pourquoi cet outil?</vt:lpstr>
      <vt:lpstr>Qu'est ce que c’est ?</vt:lpstr>
      <vt:lpstr>Comment, quand et où ?</vt:lpstr>
      <vt:lpstr>Qui le fait et pourquoi?</vt:lpstr>
      <vt:lpstr>Qu’est-ce qui est obligatoire, qu’est-ce qui est recommandé ?</vt:lpstr>
      <vt:lpstr>Reporting</vt:lpstr>
      <vt:lpstr>Quel est cet outil ?</vt:lpstr>
      <vt:lpstr>Outils disponibles, formations</vt:lpstr>
      <vt:lpstr>Une initiative simple et pratique</vt:lpstr>
      <vt:lpstr>Une initiative simple et pratique</vt:lpstr>
      <vt:lpstr>En résumé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J0039122</dc:creator>
  <cp:lastModifiedBy>Valentine MARTIN</cp:lastModifiedBy>
  <cp:revision>11</cp:revision>
  <dcterms:created xsi:type="dcterms:W3CDTF">2016-11-16T14:13:22Z</dcterms:created>
  <dcterms:modified xsi:type="dcterms:W3CDTF">2021-10-04T15:53:35Z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iteId">
    <vt:lpwstr>329e91b0-e21f-48fb-a071-456717ecc28e</vt:lpwstr>
  </property>
  <property fmtid="{D5CDD505-2E9C-101B-9397-08002B2CF9AE}" pid="5" name="MSIP_Label_2b30ed1b-e95f-40b5-af89-828263f287a7_Owner">
    <vt:lpwstr>antonin.mantz@total.com</vt:lpwstr>
  </property>
  <property fmtid="{D5CDD505-2E9C-101B-9397-08002B2CF9AE}" pid="6" name="MSIP_Label_2b30ed1b-e95f-40b5-af89-828263f287a7_SetDate">
    <vt:lpwstr>2020-03-17T13:47:20.5833724Z</vt:lpwstr>
  </property>
  <property fmtid="{D5CDD505-2E9C-101B-9397-08002B2CF9AE}" pid="7" name="MSIP_Label_2b30ed1b-e95f-40b5-af89-828263f287a7_Name">
    <vt:lpwstr>Restricted</vt:lpwstr>
  </property>
  <property fmtid="{D5CDD505-2E9C-101B-9397-08002B2CF9AE}" pid="8" name="MSIP_Label_2b30ed1b-e95f-40b5-af89-828263f287a7_Application">
    <vt:lpwstr>Microsoft Azure Information Protection</vt:lpwstr>
  </property>
  <property fmtid="{D5CDD505-2E9C-101B-9397-08002B2CF9AE}" pid="9" name="MSIP_Label_2b30ed1b-e95f-40b5-af89-828263f287a7_ActionId">
    <vt:lpwstr>0e881668-c266-4ea6-9594-7c34b293211f</vt:lpwstr>
  </property>
  <property fmtid="{D5CDD505-2E9C-101B-9397-08002B2CF9AE}" pid="10" name="MSIP_Label_2b30ed1b-e95f-40b5-af89-828263f287a7_Extended_MSFT_Method">
    <vt:lpwstr>Automatic</vt:lpwstr>
  </property>
  <property fmtid="{D5CDD505-2E9C-101B-9397-08002B2CF9AE}" pid="11" name="Sensitivity">
    <vt:lpwstr>Restricted</vt:lpwstr>
  </property>
</Properties>
</file>