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3" r:id="rId5"/>
    <p:sldMasterId id="2147483698" r:id="rId6"/>
    <p:sldMasterId id="2147483713" r:id="rId7"/>
  </p:sldMasterIdLst>
  <p:notesMasterIdLst>
    <p:notesMasterId r:id="rId19"/>
  </p:notesMasterIdLst>
  <p:handoutMasterIdLst>
    <p:handoutMasterId r:id="rId20"/>
  </p:handoutMasterIdLst>
  <p:sldIdLst>
    <p:sldId id="485" r:id="rId8"/>
    <p:sldId id="2147470609" r:id="rId9"/>
    <p:sldId id="486" r:id="rId10"/>
    <p:sldId id="472" r:id="rId11"/>
    <p:sldId id="489" r:id="rId12"/>
    <p:sldId id="482" r:id="rId13"/>
    <p:sldId id="493" r:id="rId14"/>
    <p:sldId id="496" r:id="rId15"/>
    <p:sldId id="494" r:id="rId16"/>
    <p:sldId id="495" r:id="rId17"/>
    <p:sldId id="2147470606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C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8A86F0-8781-45CC-8767-7027DB941FE2}" v="12" dt="2024-03-25T15:58:44.559"/>
    <p1510:client id="{E47A6883-B80E-42C0-8EA3-7B7B1D247F38}" v="2" dt="2024-03-25T13:58:30.2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05" autoAdjust="0"/>
    <p:restoredTop sz="95859" autoAdjust="0"/>
  </p:normalViewPr>
  <p:slideViewPr>
    <p:cSldViewPr snapToGrid="0">
      <p:cViewPr varScale="1">
        <p:scale>
          <a:sx n="118" d="100"/>
          <a:sy n="118" d="100"/>
        </p:scale>
        <p:origin x="39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502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614CAE6-BFFC-44D9-B589-0D037404D9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08E2BC-021C-40B7-90F3-4B68AD2B71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2EC88-F953-4BD6-A688-3279E9A6E67A}" type="datetimeFigureOut">
              <a:rPr lang="fr-FR" smtClean="0"/>
              <a:t>25/03/2024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5F619B7-E80F-4357-A079-8385235264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27D7F4-CEC4-4BC4-A31D-0DEAAFB986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5B5C3-2E1E-4008-9B77-C67FFE77BE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042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49E9D-AF7B-45D0-B389-3AE92F6B3F8A}" type="datetimeFigureOut">
              <a:rPr lang="fr-FR" smtClean="0"/>
              <a:t>25/03/2024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DE3DE-59D0-436E-9643-2C33BA404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461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88000" indent="-14400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432000" indent="-144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76000" indent="-14400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177BB-C340-43F6-9F80-E5555816628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A7D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7D9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196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177BB-C340-43F6-9F80-E5555816628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856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035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177BB-C340-43F6-9F80-E5555816628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A7D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7D9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885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177BB-C340-43F6-9F80-E5555816628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A7D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7D9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078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177BB-C340-43F6-9F80-E5555816628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A7D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7D9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846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177BB-C340-43F6-9F80-E5555816628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A7D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7D9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554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177BB-C340-43F6-9F80-E5555816628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A7D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7D9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9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177BB-C340-43F6-9F80-E5555816628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A7D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7D9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77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177BB-C340-43F6-9F80-E5555816628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A7D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7D9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807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14647AE-C1BC-CA01-91F5-4A7BB5A780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36658" y="5340096"/>
            <a:ext cx="1241120" cy="133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975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25/03/2024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5988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25/03/2024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6156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25/03/2024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3874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25/03/2024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3946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7CDE728-0921-BB1C-9F2B-BC982DAB45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36658" y="5340096"/>
            <a:ext cx="1241120" cy="133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04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Journée Mondiale de la Sécurité 2024 - Kit manager </a:t>
            </a:r>
            <a:endParaRPr lang="en-US" noProof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en-US" noProof="0" smtClean="0"/>
              <a:pPr/>
              <a:t>‹N°›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80276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503947A-F68F-4AC9-18FD-AAC0D85735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36658" y="5340096"/>
            <a:ext cx="1241120" cy="133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83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406296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F112EFD-789C-9D85-872D-B9409D58FF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1880" y="5592900"/>
            <a:ext cx="1005898" cy="108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151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F58EABE-F5F2-83FD-CFCB-F69C6DF26F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1880" y="5592900"/>
            <a:ext cx="1005898" cy="108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21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25/03/2024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5948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4172688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09C7774-F187-1ED4-392D-29A8CAFDCB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1880" y="5592900"/>
            <a:ext cx="1005898" cy="108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75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25/03/2024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Date - Pied de page de votre présentation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37475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25/03/2024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777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25/03/2024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Date - Pied de page de votre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7356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25/03/2024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61152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25/03/2024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94483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25/03/2024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1046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25/03/2024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47250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25/03/2024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433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25/03/2024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5862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6FA90CF-0E2F-87B1-13D4-3D7933BB0D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36658" y="5340096"/>
            <a:ext cx="1241120" cy="133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64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FCEFA1C-0EDC-A0D3-BB6B-14726C8071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1880" y="5592900"/>
            <a:ext cx="1005898" cy="108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64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9BE3DF5-9DB1-EAFA-D3E1-E0B2C410B3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36658" y="5340096"/>
            <a:ext cx="1241120" cy="133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69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4087344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5E0A6AE-D428-BADF-E81D-FF3AEFEA69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1880" y="5592900"/>
            <a:ext cx="1005898" cy="108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04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4C0BF96-26E9-DD3F-1C5D-9B1EBC3246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1880" y="5592900"/>
            <a:ext cx="1005898" cy="108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69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25/03/2024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4690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25/03/2024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Date - Pied de page de votre présentation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51492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25/03/2024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50058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25/03/2024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Date - Pied de page de votre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9628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25/03/2024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63966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25/03/2024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09529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25/03/2024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5412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25/03/2024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04910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25/03/2024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5327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25/03/2024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15554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25/03/2024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76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6518A5B-997C-0D06-E83E-D5FE1E7E11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36658" y="5340096"/>
            <a:ext cx="1241120" cy="133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964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7C3FDC1-BB56-443D-D7CC-A0CC74C154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36658" y="5340096"/>
            <a:ext cx="1241120" cy="133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24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4160496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C920715-B209-2D83-189F-6A376491AF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1880" y="5592900"/>
            <a:ext cx="1005898" cy="108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80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1C8B132-BBE9-99B0-865D-1CB842F8A1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1880" y="5592900"/>
            <a:ext cx="1005898" cy="108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92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25/03/2024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5239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25/03/2024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Date - Pied de page de votre présentation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7421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25/03/2024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356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25/03/2024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Date - Pied de page de votre présentation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456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25/03/2024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Date - Pied de page de votre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3018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25/03/2024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78144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25/03/2024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51313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25/03/2024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5001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25/03/2024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80838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25/03/2024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1913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25/03/2024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49784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DCB81F0-673B-2516-F8F4-0096AB9A53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36658" y="5340096"/>
            <a:ext cx="1241120" cy="133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4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25/03/2024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950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25/03/2024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Date - Pied de page de votre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24176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tableau</a:t>
            </a: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25/03/2024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471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25/03/2024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919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25/03/2024</a:t>
            </a:fld>
            <a:endParaRPr lang="fr-FR" dirty="0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  <a:endParaRPr lang="fr-FR" dirty="0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DCBC06C-2066-B479-0E44-6CFA54B4E1B8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671880" y="5592900"/>
            <a:ext cx="1005898" cy="108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66" r:id="rId6"/>
    <p:sldLayoutId id="2147483680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1" r:id="rId13"/>
    <p:sldLayoutId id="2147483682" r:id="rId14"/>
    <p:sldLayoutId id="2147483728" r:id="rId1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658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25/03/2024</a:t>
            </a:fld>
            <a:endParaRPr lang="fr-FR" dirty="0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  <a:endParaRPr lang="fr-FR" dirty="0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9FEF6F3-E1BD-768E-F35E-783585C4A906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671880" y="5592900"/>
            <a:ext cx="1005898" cy="108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4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25/03/2024</a:t>
            </a:fld>
            <a:endParaRPr lang="fr-FR" dirty="0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  <a:endParaRPr lang="fr-FR" dirty="0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9C2149E-FD1A-F830-B81B-651E608F5B2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671880" y="5592900"/>
            <a:ext cx="1005898" cy="108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25/03/2024</a:t>
            </a:fld>
            <a:endParaRPr lang="fr-FR" dirty="0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  <a:endParaRPr lang="fr-FR" dirty="0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FCFED4C-E835-A18B-0860-EEF1625DBD54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671880" y="5592900"/>
            <a:ext cx="1005898" cy="108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6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f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Une image contenant transport, eau, bateau, Architecture navale&#10;&#10;Description générée automatiquement">
            <a:extLst>
              <a:ext uri="{FF2B5EF4-FFF2-40B4-BE49-F238E27FC236}">
                <a16:creationId xmlns:a16="http://schemas.microsoft.com/office/drawing/2014/main" id="{F7F1E761-A2C3-92ED-9ECF-FD4120C060B3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7" r="20397"/>
          <a:stretch>
            <a:fillRect/>
          </a:stretch>
        </p:blipFill>
        <p:spPr/>
      </p:pic>
      <p:sp>
        <p:nvSpPr>
          <p:cNvPr id="4" name="Titre 5">
            <a:extLst>
              <a:ext uri="{FF2B5EF4-FFF2-40B4-BE49-F238E27FC236}">
                <a16:creationId xmlns:a16="http://schemas.microsoft.com/office/drawing/2014/main" id="{DEC394B8-9B9E-322C-DFFC-1B7B6F8A3AA0}"/>
              </a:ext>
            </a:extLst>
          </p:cNvPr>
          <p:cNvSpPr txBox="1">
            <a:spLocks/>
          </p:cNvSpPr>
          <p:nvPr/>
        </p:nvSpPr>
        <p:spPr>
          <a:xfrm>
            <a:off x="6597578" y="4175490"/>
            <a:ext cx="4310486" cy="543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>
                <a:solidFill>
                  <a:schemeClr val="tx1"/>
                </a:solidFill>
              </a:rPr>
              <a:t>Naufrage de l’Erika</a:t>
            </a:r>
          </a:p>
          <a:p>
            <a:r>
              <a:rPr lang="fr-FR" sz="1600" dirty="0">
                <a:solidFill>
                  <a:schemeClr val="tx1"/>
                </a:solidFill>
              </a:rPr>
              <a:t>12 décembre 1999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997BEF4-11AE-09E8-D3F4-2DB488170FA1}"/>
              </a:ext>
            </a:extLst>
          </p:cNvPr>
          <p:cNvSpPr txBox="1"/>
          <p:nvPr/>
        </p:nvSpPr>
        <p:spPr>
          <a:xfrm>
            <a:off x="6380430" y="6370042"/>
            <a:ext cx="365080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sz="1050" noProof="0" dirty="0"/>
              <a:t>Source : document interne -  Erika_181220_VF-DEF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1D35114-F51D-F737-35F4-D56BEB25385B}"/>
              </a:ext>
            </a:extLst>
          </p:cNvPr>
          <p:cNvSpPr txBox="1"/>
          <p:nvPr/>
        </p:nvSpPr>
        <p:spPr>
          <a:xfrm>
            <a:off x="6592389" y="3243939"/>
            <a:ext cx="4990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Journée Mondiale de la Sécurité</a:t>
            </a:r>
            <a:br>
              <a:rPr lang="fr-FR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fr-FR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22 avril 2024</a:t>
            </a:r>
          </a:p>
        </p:txBody>
      </p:sp>
    </p:spTree>
    <p:extLst>
      <p:ext uri="{BB962C8B-B14F-4D97-AF65-F5344CB8AC3E}">
        <p14:creationId xmlns:p14="http://schemas.microsoft.com/office/powerpoint/2010/main" val="85625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">
            <a:extLst>
              <a:ext uri="{FF2B5EF4-FFF2-40B4-BE49-F238E27FC236}">
                <a16:creationId xmlns:a16="http://schemas.microsoft.com/office/drawing/2014/main" id="{9C9A0C81-63F6-40E9-B362-D7FC21D606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538" y="1333478"/>
            <a:ext cx="9158977" cy="524683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79705" indent="-179705" algn="just" rtl="0" fontAlgn="base">
              <a:buFont typeface="Arial" panose="020B0604020202020204" pitchFamily="34" charset="0"/>
              <a:buChar char="•"/>
            </a:pPr>
            <a:r>
              <a:rPr lang="fr-FR" sz="1600" b="0" i="0" u="none" strike="noStrike" dirty="0">
                <a:solidFill>
                  <a:srgbClr val="374649"/>
                </a:solidFill>
                <a:effectLst/>
                <a:latin typeface="Arial" panose="020B0604020202020204" pitchFamily="34" charset="0"/>
              </a:rPr>
              <a:t>Revue de l’organisation de la Direction des Transports Maritimes</a:t>
            </a:r>
          </a:p>
          <a:p>
            <a:pPr marL="359705" lvl="1" indent="-179705" algn="just" fontAlgn="base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70C0"/>
                </a:solidFill>
                <a:latin typeface="Arial"/>
                <a:cs typeface="Arial"/>
              </a:rPr>
              <a:t>Mise en place d’un département technique avec architecte naval,</a:t>
            </a:r>
          </a:p>
          <a:p>
            <a:pPr marL="359705" lvl="1" indent="-179705" algn="just" fontAlgn="base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70C0"/>
                </a:solidFill>
                <a:latin typeface="Arial"/>
                <a:cs typeface="Arial"/>
              </a:rPr>
              <a:t>Un système d’alerte et une organisation de crise renforcée. </a:t>
            </a:r>
          </a:p>
          <a:p>
            <a:pPr marL="179705" indent="-179705" algn="just" fontAlgn="base"/>
            <a:r>
              <a:rPr lang="fr-FR" sz="1600" b="0" i="0" u="none" strike="noStrike" dirty="0">
                <a:solidFill>
                  <a:srgbClr val="374649"/>
                </a:solidFill>
                <a:effectLst/>
                <a:latin typeface="Arial" panose="020B0604020202020204" pitchFamily="34" charset="0"/>
              </a:rPr>
              <a:t>Renforcement du </a:t>
            </a:r>
            <a:r>
              <a:rPr lang="fr-FR" sz="1600" b="0" i="0" u="none" strike="noStrike" dirty="0" err="1">
                <a:solidFill>
                  <a:srgbClr val="374649"/>
                </a:solidFill>
                <a:effectLst/>
                <a:latin typeface="Arial" panose="020B0604020202020204" pitchFamily="34" charset="0"/>
              </a:rPr>
              <a:t>vetting</a:t>
            </a:r>
            <a:r>
              <a:rPr lang="fr-FR" sz="1600" b="0" i="0" u="none" strike="noStrike" dirty="0">
                <a:solidFill>
                  <a:srgbClr val="374649"/>
                </a:solidFill>
                <a:effectLst/>
                <a:latin typeface="Arial" panose="020B0604020202020204" pitchFamily="34" charset="0"/>
              </a:rPr>
              <a:t> (inspection des navires et évaluation du navire pour son utilisation)</a:t>
            </a:r>
            <a:endParaRPr lang="fr-FR" sz="1400" dirty="0">
              <a:solidFill>
                <a:srgbClr val="3746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fontAlgn="base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70C0"/>
                </a:solidFill>
                <a:latin typeface="Arial"/>
                <a:cs typeface="Arial"/>
              </a:rPr>
              <a:t>Chaque voyage d’un navire fait l’objet d’une évaluation basée sur les informations le concernant les plus récentes.</a:t>
            </a:r>
          </a:p>
          <a:p>
            <a:pPr marL="179705" indent="-179705" algn="just" fontAlgn="base"/>
            <a:r>
              <a:rPr lang="fr-FR" sz="1600" b="0" i="0" u="none" strike="noStrike" dirty="0">
                <a:solidFill>
                  <a:srgbClr val="374649"/>
                </a:solidFill>
                <a:effectLst/>
                <a:latin typeface="Arial"/>
                <a:cs typeface="Arial"/>
              </a:rPr>
              <a:t>Renforcement des critères d’affrètement</a:t>
            </a:r>
            <a:endParaRPr lang="fr-FR" sz="1400" b="0" i="0" dirty="0">
              <a:solidFill>
                <a:srgbClr val="37464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fontAlgn="base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70C0"/>
                </a:solidFill>
                <a:latin typeface="Arial"/>
                <a:cs typeface="Arial"/>
              </a:rPr>
              <a:t>Etablissement d’une limite d’âge des pétroliers et chimiquiers (20 ans) et transport de fioul lourd (15 ans)​,</a:t>
            </a:r>
          </a:p>
          <a:p>
            <a:pPr lvl="1" algn="just" fontAlgn="base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70C0"/>
                </a:solidFill>
                <a:latin typeface="Arial"/>
                <a:cs typeface="Arial"/>
              </a:rPr>
              <a:t>Recours uniquement à des navires double-coque,</a:t>
            </a:r>
          </a:p>
          <a:p>
            <a:pPr lvl="1" algn="just" fontAlgn="base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70C0"/>
                </a:solidFill>
                <a:latin typeface="Arial"/>
                <a:cs typeface="Arial"/>
              </a:rPr>
              <a:t>Abaissement de l’âge moyen de la flotte de pétroliers affrétés (7 ans en moyenne),</a:t>
            </a:r>
          </a:p>
          <a:p>
            <a:pPr lvl="1" algn="just" fontAlgn="base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70C0"/>
                </a:solidFill>
                <a:latin typeface="Arial"/>
                <a:cs typeface="Arial"/>
              </a:rPr>
              <a:t>Seuil d’expérience minimale et de présence dans la compagnie opérant le navire, exigées pour les principaux de l’équipage.</a:t>
            </a:r>
          </a:p>
          <a:p>
            <a:pPr marL="179705" lvl="1" indent="-179705" algn="just" fontAlgn="base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374649"/>
                </a:solidFill>
                <a:latin typeface="Arial"/>
                <a:cs typeface="Arial"/>
              </a:rPr>
              <a:t>Des moyens de lutte contre la pollution plus conséquents et plus rapides à mettre en œuvre notamment au travers de la coopérative de l’industrie OSRL (</a:t>
            </a:r>
            <a:r>
              <a:rPr lang="fr-FR" sz="1600" dirty="0" err="1">
                <a:solidFill>
                  <a:srgbClr val="374649"/>
                </a:solidFill>
                <a:latin typeface="Arial"/>
                <a:cs typeface="Arial"/>
              </a:rPr>
              <a:t>Oil</a:t>
            </a:r>
            <a:r>
              <a:rPr lang="fr-FR" sz="1600" dirty="0">
                <a:solidFill>
                  <a:srgbClr val="374649"/>
                </a:solidFill>
                <a:latin typeface="Arial"/>
                <a:cs typeface="Arial"/>
              </a:rPr>
              <a:t> Spill </a:t>
            </a:r>
            <a:r>
              <a:rPr lang="fr-FR" sz="1600" dirty="0" err="1">
                <a:solidFill>
                  <a:srgbClr val="374649"/>
                </a:solidFill>
                <a:latin typeface="Arial"/>
                <a:cs typeface="Arial"/>
              </a:rPr>
              <a:t>Response</a:t>
            </a:r>
            <a:r>
              <a:rPr lang="fr-FR" sz="1600" dirty="0">
                <a:solidFill>
                  <a:srgbClr val="374649"/>
                </a:solidFill>
                <a:latin typeface="Arial"/>
                <a:cs typeface="Arial"/>
              </a:rPr>
              <a:t> Limited).</a:t>
            </a:r>
          </a:p>
        </p:txBody>
      </p:sp>
      <p:sp>
        <p:nvSpPr>
          <p:cNvPr id="17" name="Titre 2">
            <a:extLst>
              <a:ext uri="{FF2B5EF4-FFF2-40B4-BE49-F238E27FC236}">
                <a16:creationId xmlns:a16="http://schemas.microsoft.com/office/drawing/2014/main" id="{C703E7EE-51EE-42B2-AE07-391C81318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573082"/>
          </a:xfrm>
        </p:spPr>
        <p:txBody>
          <a:bodyPr>
            <a:noAutofit/>
          </a:bodyPr>
          <a:lstStyle/>
          <a:p>
            <a:r>
              <a:rPr lang="fr-FR" dirty="0"/>
              <a:t>Les enseignements pour la Compagnie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9B1235D-5DFF-4154-9B63-C53564C6F0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19008" y="6449983"/>
            <a:ext cx="576000" cy="252000"/>
          </a:xfrm>
        </p:spPr>
        <p:txBody>
          <a:bodyPr>
            <a:noAutofit/>
          </a:bodyPr>
          <a:lstStyle/>
          <a:p>
            <a:pPr lvl="0"/>
            <a:fld id="{975A587B-5814-4D9B-9598-FE9CB954CB01}" type="slidenum">
              <a:rPr lang="fr-FR" noProof="0" smtClean="0"/>
              <a:pPr lvl="0"/>
              <a:t>10</a:t>
            </a:fld>
            <a:endParaRPr lang="fr-FR" noProof="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F812C39-62C8-5708-8CA2-76E8096B2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378" y="4649600"/>
            <a:ext cx="2046704" cy="578522"/>
          </a:xfrm>
          <a:prstGeom prst="rect">
            <a:avLst/>
          </a:prstGeom>
        </p:spPr>
      </p:pic>
      <p:sp>
        <p:nvSpPr>
          <p:cNvPr id="3" name="Espace réservé du pied de page 12">
            <a:extLst>
              <a:ext uri="{FF2B5EF4-FFF2-40B4-BE49-F238E27FC236}">
                <a16:creationId xmlns:a16="http://schemas.microsoft.com/office/drawing/2014/main" id="{A1B97A0C-D8E1-D9E3-E25E-C8894A4779E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56679" y="6449983"/>
            <a:ext cx="3995977" cy="252000"/>
          </a:xfrm>
        </p:spPr>
        <p:txBody>
          <a:bodyPr>
            <a:noAutofit/>
          </a:bodyPr>
          <a:lstStyle/>
          <a:p>
            <a:r>
              <a:rPr lang="fr-FR" sz="800" dirty="0"/>
              <a:t>Journée Mondiale de la Sécurité 2024 – support d’explication – l’Erika</a:t>
            </a:r>
          </a:p>
        </p:txBody>
      </p:sp>
    </p:spTree>
    <p:extLst>
      <p:ext uri="{BB962C8B-B14F-4D97-AF65-F5344CB8AC3E}">
        <p14:creationId xmlns:p14="http://schemas.microsoft.com/office/powerpoint/2010/main" val="298598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176EB1-E45B-4878-A58C-9C7D2527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992" y="2625063"/>
            <a:ext cx="10437754" cy="828000"/>
          </a:xfrm>
        </p:spPr>
        <p:txBody>
          <a:bodyPr/>
          <a:lstStyle/>
          <a:p>
            <a:r>
              <a:rPr lang="fr-FR">
                <a:solidFill>
                  <a:schemeClr val="accent1"/>
                </a:solidFill>
              </a:rPr>
              <a:t>Très bonne JMS 2024 à toutes et à tous !</a:t>
            </a:r>
            <a:br>
              <a:rPr lang="fr-FR">
                <a:solidFill>
                  <a:schemeClr val="accent1"/>
                </a:solidFill>
              </a:rPr>
            </a:br>
            <a:endParaRPr lang="fr-FR">
              <a:solidFill>
                <a:schemeClr val="accent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D0FA5DC-1F91-8E2D-43B4-5DFDB82F96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658" y="5340096"/>
            <a:ext cx="1241120" cy="1333891"/>
          </a:xfrm>
          <a:prstGeom prst="rect">
            <a:avLst/>
          </a:prstGeom>
        </p:spPr>
      </p:pic>
      <p:pic>
        <p:nvPicPr>
          <p:cNvPr id="6" name="Image 5" descr="Une image contenant texte, symbole, Police, logo&#10;&#10;Description générée automatiquement">
            <a:extLst>
              <a:ext uri="{FF2B5EF4-FFF2-40B4-BE49-F238E27FC236}">
                <a16:creationId xmlns:a16="http://schemas.microsoft.com/office/drawing/2014/main" id="{1936067A-9F42-98E0-5468-77251E2D5B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1692" y="3765172"/>
            <a:ext cx="1123487" cy="112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5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5904665-661E-F003-62C3-24FB1612D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422266" cy="10080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2400"/>
              <a:t>Partageons 9 accidents qui ont marqué l’histoire de l’Industrie et de la Compagnie</a:t>
            </a:r>
            <a:br>
              <a:rPr lang="fr-FR" sz="2800"/>
            </a:br>
            <a:endParaRPr lang="fr-FR" sz="2800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A972D8F5-A72A-DD67-0086-58DEA14604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879" y="1515226"/>
            <a:ext cx="9859454" cy="48600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79705" indent="-179705">
              <a:spcBef>
                <a:spcPts val="0"/>
              </a:spcBef>
              <a:buClr>
                <a:schemeClr val="tx2"/>
              </a:buClr>
            </a:pPr>
            <a:r>
              <a:rPr lang="fr-FR" sz="1800" dirty="0"/>
              <a:t>Les Branches ont sélectionné 9 événements qui ont marqué l’histoire de notre Industrie ou de la Compagnie et qui, pour certains, sont ancrés dans notre mémoire collective.</a:t>
            </a:r>
            <a:endParaRPr lang="en-US" sz="1800" dirty="0"/>
          </a:p>
          <a:p>
            <a:pPr marL="179705" indent="-179705">
              <a:spcBef>
                <a:spcPts val="0"/>
              </a:spcBef>
              <a:buClr>
                <a:schemeClr val="tx2"/>
              </a:buClr>
              <a:defRPr/>
            </a:pPr>
            <a:endParaRPr lang="fr-FR" sz="1800" dirty="0">
              <a:cs typeface="Arial" panose="020B0604020202020204"/>
            </a:endParaRPr>
          </a:p>
          <a:p>
            <a:pPr marL="179705" indent="-179705">
              <a:spcBef>
                <a:spcPts val="0"/>
              </a:spcBef>
              <a:buClr>
                <a:schemeClr val="tx2"/>
              </a:buClr>
              <a:defRPr/>
            </a:pPr>
            <a:r>
              <a:rPr lang="fr-FR" sz="1800" dirty="0"/>
              <a:t>Ces événements ont été spécifiquement choisis car ils ont conduit, du fait de leur analyse (REX), à modifier et à améliorer nos façons d'opérer et donc à faire progresser la sécurité de nos opérations.</a:t>
            </a:r>
            <a:endParaRPr lang="fr-FR" sz="1800" dirty="0">
              <a:cs typeface="Arial" panose="020B0604020202020204"/>
            </a:endParaRPr>
          </a:p>
          <a:p>
            <a:pPr marL="179705" indent="-179705">
              <a:spcBef>
                <a:spcPts val="0"/>
              </a:spcBef>
              <a:buClr>
                <a:schemeClr val="tx2"/>
              </a:buClr>
              <a:defRPr/>
            </a:pPr>
            <a:endParaRPr lang="fr-FR" sz="1800" dirty="0">
              <a:cs typeface="Arial" panose="020B0604020202020204"/>
            </a:endParaRPr>
          </a:p>
          <a:p>
            <a:pPr marL="179705" indent="-179705">
              <a:spcBef>
                <a:spcPts val="0"/>
              </a:spcBef>
              <a:buClr>
                <a:schemeClr val="tx2"/>
              </a:buClr>
              <a:defRPr/>
            </a:pPr>
            <a:r>
              <a:rPr lang="fr-FR" sz="1800" dirty="0"/>
              <a:t>Dans le Kit manager, chaque accident est résumé sur une diapositive.</a:t>
            </a:r>
            <a:endParaRPr lang="fr-FR" sz="1800" dirty="0">
              <a:cs typeface="Arial" panose="020B0604020202020204"/>
            </a:endParaRPr>
          </a:p>
          <a:p>
            <a:pPr marL="179705" indent="-179705">
              <a:spcBef>
                <a:spcPts val="0"/>
              </a:spcBef>
              <a:buClr>
                <a:schemeClr val="tx2"/>
              </a:buClr>
            </a:pPr>
            <a:endParaRPr lang="fr-FR" sz="1800" dirty="0">
              <a:solidFill>
                <a:srgbClr val="374649"/>
              </a:solidFill>
              <a:cs typeface="Arial" panose="020B0604020202020204"/>
            </a:endParaRPr>
          </a:p>
          <a:p>
            <a:pPr marL="179705" indent="-179705">
              <a:spcBef>
                <a:spcPts val="0"/>
              </a:spcBef>
              <a:buClr>
                <a:schemeClr val="tx2"/>
              </a:buClr>
            </a:pPr>
            <a:r>
              <a:rPr lang="fr-FR" sz="1800" dirty="0">
                <a:solidFill>
                  <a:srgbClr val="374649"/>
                </a:solidFill>
                <a:cs typeface="Arial" panose="020B0604020202020204"/>
              </a:rPr>
              <a:t>E</a:t>
            </a:r>
            <a:r>
              <a:rPr lang="fr-FR" sz="1800" dirty="0"/>
              <a:t>n plus de cette diapositive, un support supplémentaire (PPT ou vidéo) sera mis à votre disposition dans la Toolbox HSE pour vous apporter plus d'explications :</a:t>
            </a:r>
          </a:p>
          <a:p>
            <a:pPr marL="179705" indent="-179705">
              <a:spcBef>
                <a:spcPts val="0"/>
              </a:spcBef>
              <a:buClr>
                <a:schemeClr val="tx2"/>
              </a:buClr>
            </a:pPr>
            <a:endParaRPr lang="fr-FR" sz="1800" dirty="0"/>
          </a:p>
          <a:p>
            <a:pPr marL="0" indent="0">
              <a:spcBef>
                <a:spcPts val="0"/>
              </a:spcBef>
              <a:buClr>
                <a:schemeClr val="tx2"/>
              </a:buClr>
              <a:buNone/>
            </a:pPr>
            <a:r>
              <a:rPr lang="fr-FR" sz="1800" b="1" dirty="0">
                <a:cs typeface="Arial" panose="020B0604020202020204"/>
              </a:rPr>
              <a:t>Ce PPT est relatif au naufrage de l’Erika qui a eu lieu en décembre 1999 au large des côtes bretonnes (France) et a occasionné une pollution majeure.</a:t>
            </a:r>
            <a:endParaRPr lang="en-US" sz="1800" b="1" dirty="0">
              <a:cs typeface="Arial" panose="020B0604020202020204"/>
            </a:endParaRPr>
          </a:p>
          <a:p>
            <a:pPr marL="0" indent="0">
              <a:buNone/>
            </a:pPr>
            <a:endParaRPr lang="fr-FR" dirty="0">
              <a:cs typeface="Arial" panose="020B0604020202020204"/>
            </a:endParaRPr>
          </a:p>
          <a:p>
            <a:pPr marL="179705" indent="-179705"/>
            <a:endParaRPr lang="fr-FR" dirty="0">
              <a:cs typeface="Arial" panose="020B0604020202020204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CC24219-908C-6C1F-BBF1-CCBEF196D025}"/>
              </a:ext>
            </a:extLst>
          </p:cNvPr>
          <p:cNvSpPr txBox="1"/>
          <p:nvPr/>
        </p:nvSpPr>
        <p:spPr>
          <a:xfrm>
            <a:off x="749866" y="5592900"/>
            <a:ext cx="9299479" cy="71508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>
                <a:cs typeface="Arial"/>
              </a:rPr>
              <a:t>Nous vous conseillons d'utiliser ces supports dans le cadre des ateliers pour échanger sur ces accidents majeurs et leurs enseignements pour la Compagnie. </a:t>
            </a:r>
          </a:p>
        </p:txBody>
      </p:sp>
      <p:sp>
        <p:nvSpPr>
          <p:cNvPr id="2" name="Espace réservé du pied de page 3">
            <a:extLst>
              <a:ext uri="{FF2B5EF4-FFF2-40B4-BE49-F238E27FC236}">
                <a16:creationId xmlns:a16="http://schemas.microsoft.com/office/drawing/2014/main" id="{3C67192C-D416-0446-9461-1A27520788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56679" y="6449983"/>
            <a:ext cx="3842069" cy="252000"/>
          </a:xfrm>
        </p:spPr>
        <p:txBody>
          <a:bodyPr/>
          <a:lstStyle/>
          <a:p>
            <a:r>
              <a:rPr lang="fr-FR" dirty="0"/>
              <a:t>Journée Mondiale de la Sécurité 2024 – support d’explication – l’Erika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862C070-6C6D-9EE0-C8C5-850EB594C8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19008" y="6449983"/>
            <a:ext cx="576000" cy="252000"/>
          </a:xfrm>
        </p:spPr>
        <p:txBody>
          <a:bodyPr/>
          <a:lstStyle/>
          <a:p>
            <a:fld id="{975A587B-5814-4D9B-9598-FE9CB954CB01}" type="slidenum">
              <a:rPr lang="en-US" noProof="0" smtClean="0"/>
              <a:pPr/>
              <a:t>2</a:t>
            </a:fld>
            <a:endParaRPr lang="en-US" noProof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DA65F62-08B1-2C1E-DB09-89B134606A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1880" y="5592900"/>
            <a:ext cx="1005898" cy="108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7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8A00A7-FCCD-4C63-803B-EED5CFC3F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/>
          <a:p>
            <a:r>
              <a:rPr lang="fr-FR" dirty="0"/>
              <a:t>Sommaire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EEB4D5EC-85BA-4BA0-8EF1-99B8304CC82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399" y="2876400"/>
            <a:ext cx="7727493" cy="32400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31800" indent="-431800">
              <a:lnSpc>
                <a:spcPct val="90000"/>
              </a:lnSpc>
            </a:pPr>
            <a:r>
              <a:rPr lang="fr-FR" dirty="0"/>
              <a:t>Description de l’accident</a:t>
            </a:r>
            <a:endParaRPr lang="fr-FR" dirty="0">
              <a:cs typeface="Arial" panose="020B0604020202020204"/>
            </a:endParaRPr>
          </a:p>
          <a:p>
            <a:pPr marL="431800" indent="-431800">
              <a:lnSpc>
                <a:spcPct val="90000"/>
              </a:lnSpc>
            </a:pPr>
            <a:r>
              <a:rPr lang="fr-FR" dirty="0"/>
              <a:t>Causes directes</a:t>
            </a:r>
            <a:endParaRPr lang="fr-FR" dirty="0">
              <a:cs typeface="Arial" panose="020B0604020202020204"/>
            </a:endParaRPr>
          </a:p>
          <a:p>
            <a:pPr marL="431800" indent="-431800">
              <a:lnSpc>
                <a:spcPct val="90000"/>
              </a:lnSpc>
            </a:pPr>
            <a:r>
              <a:rPr lang="fr-FR" dirty="0"/>
              <a:t>Causes indirectes</a:t>
            </a:r>
            <a:endParaRPr lang="fr-FR" dirty="0">
              <a:cs typeface="Arial" panose="020B0604020202020204"/>
            </a:endParaRPr>
          </a:p>
          <a:p>
            <a:pPr marL="431800" indent="-431800">
              <a:lnSpc>
                <a:spcPct val="90000"/>
              </a:lnSpc>
            </a:pPr>
            <a:r>
              <a:rPr lang="fr-FR" dirty="0"/>
              <a:t>Les conséquences écologiques</a:t>
            </a:r>
            <a:endParaRPr lang="fr-FR" dirty="0">
              <a:cs typeface="Arial" panose="020B0604020202020204"/>
            </a:endParaRPr>
          </a:p>
          <a:p>
            <a:pPr marL="431800" indent="-431800">
              <a:lnSpc>
                <a:spcPct val="90000"/>
              </a:lnSpc>
            </a:pPr>
            <a:r>
              <a:rPr lang="fr-FR" dirty="0"/>
              <a:t>Les enseignements règlementaires et pour l’Industrie</a:t>
            </a:r>
            <a:endParaRPr lang="fr-FR" dirty="0">
              <a:cs typeface="Arial" panose="020B0604020202020204"/>
            </a:endParaRPr>
          </a:p>
          <a:p>
            <a:pPr marL="431800" indent="-431800">
              <a:lnSpc>
                <a:spcPct val="90000"/>
              </a:lnSpc>
            </a:pPr>
            <a:r>
              <a:rPr lang="fr-FR" dirty="0"/>
              <a:t>Les enseignements pour la Compagnie</a:t>
            </a:r>
            <a:endParaRPr lang="fr-FR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0385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">
            <a:extLst>
              <a:ext uri="{FF2B5EF4-FFF2-40B4-BE49-F238E27FC236}">
                <a16:creationId xmlns:a16="http://schemas.microsoft.com/office/drawing/2014/main" id="{9C9A0C81-63F6-40E9-B362-D7FC21D606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2985" y="1406306"/>
            <a:ext cx="10253238" cy="524683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79705" indent="-179705" algn="just"/>
            <a:r>
              <a:rPr lang="fr-FR" sz="1800" dirty="0"/>
              <a:t>12 décembre 1999, le pétrolier Erika est pris dans une tempête avec une mer grosse et des vents de force 8/9.</a:t>
            </a:r>
            <a:endParaRPr lang="fr-FR" dirty="0"/>
          </a:p>
          <a:p>
            <a:pPr marL="179705" indent="-179705" algn="just"/>
            <a:r>
              <a:rPr lang="fr-FR" sz="1800" dirty="0"/>
              <a:t>Les structures internes du pétrolier Erika cèdent.</a:t>
            </a:r>
            <a:endParaRPr lang="fr-FR" sz="1800" dirty="0">
              <a:cs typeface="Arial"/>
            </a:endParaRPr>
          </a:p>
          <a:p>
            <a:pPr marL="179705" indent="-179705" algn="just"/>
            <a:r>
              <a:rPr lang="fr-FR" sz="1800" dirty="0"/>
              <a:t>La coque du navire se déchire puis se brise en deux.</a:t>
            </a:r>
            <a:endParaRPr lang="fr-FR" sz="1800" dirty="0">
              <a:cs typeface="Arial"/>
            </a:endParaRPr>
          </a:p>
          <a:p>
            <a:pPr marL="179705" indent="-179705" algn="just"/>
            <a:r>
              <a:rPr lang="fr-FR" sz="1800" dirty="0"/>
              <a:t>Les 26 membres de l’équipage sont évacués par héliportage, tous sains et saufs.</a:t>
            </a:r>
            <a:endParaRPr lang="fr-FR" sz="1800" dirty="0">
              <a:cs typeface="Arial"/>
            </a:endParaRPr>
          </a:p>
          <a:p>
            <a:pPr marL="179705" indent="-179705" algn="just"/>
            <a:r>
              <a:rPr lang="fr-FR" sz="1800" dirty="0"/>
              <a:t>L’Erika transportait du fioul lourd destiné à la compagnie nationale italienne ENEL.</a:t>
            </a:r>
            <a:endParaRPr lang="fr-FR" sz="1800" dirty="0">
              <a:cs typeface="Arial"/>
            </a:endParaRPr>
          </a:p>
          <a:p>
            <a:pPr marL="179705" indent="-179705" algn="just"/>
            <a:r>
              <a:rPr lang="fr-FR" sz="1800" dirty="0"/>
              <a:t>Des 37 000 tonnes de fioul transportés, une large quantité est déversée, 11 000 tonnes seront récupérées l’été suivant par pompage dans l’épave.</a:t>
            </a:r>
            <a:endParaRPr lang="fr-FR" sz="1800" dirty="0">
              <a:cs typeface="Arial"/>
            </a:endParaRPr>
          </a:p>
          <a:p>
            <a:pPr marL="179705" indent="-179705" algn="just"/>
            <a:r>
              <a:rPr lang="fr-FR" sz="1800" dirty="0"/>
              <a:t>Total a choisi d’affréter l’Erika, de bonne foi, sur la base d’une certification de navigabilité renouvelée en 1999 et délivrée par l’organisme italien de certification RINA.</a:t>
            </a:r>
            <a:endParaRPr lang="fr-FR" sz="1800" dirty="0">
              <a:cs typeface="Arial" panose="020B0604020202020204"/>
            </a:endParaRPr>
          </a:p>
          <a:p>
            <a:pPr marL="179705" indent="-179705" algn="just"/>
            <a:r>
              <a:rPr lang="fr-FR" sz="1800" dirty="0"/>
              <a:t>L’Erika disposait de bons rapports délivrés par les inspecteurs et avait déjà été affrété par de grandes compagnies (BP, Repsol).</a:t>
            </a:r>
            <a:endParaRPr lang="fr-FR" sz="1800" dirty="0">
              <a:cs typeface="Arial" panose="020B0604020202020204"/>
            </a:endParaRPr>
          </a:p>
        </p:txBody>
      </p:sp>
      <p:sp>
        <p:nvSpPr>
          <p:cNvPr id="17" name="Titre 2">
            <a:extLst>
              <a:ext uri="{FF2B5EF4-FFF2-40B4-BE49-F238E27FC236}">
                <a16:creationId xmlns:a16="http://schemas.microsoft.com/office/drawing/2014/main" id="{C703E7EE-51EE-42B2-AE07-391C81318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186574"/>
            <a:ext cx="9720000" cy="587149"/>
          </a:xfrm>
        </p:spPr>
        <p:txBody>
          <a:bodyPr>
            <a:noAutofit/>
          </a:bodyPr>
          <a:lstStyle/>
          <a:p>
            <a:r>
              <a:rPr lang="fr-FR" dirty="0"/>
              <a:t>Description de l’accident</a:t>
            </a: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1837D243-0866-4644-8343-EEE790487C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56680" y="6449983"/>
            <a:ext cx="3950710" cy="252000"/>
          </a:xfrm>
        </p:spPr>
        <p:txBody>
          <a:bodyPr>
            <a:noAutofit/>
          </a:bodyPr>
          <a:lstStyle/>
          <a:p>
            <a:r>
              <a:rPr lang="fr-FR" sz="800" dirty="0"/>
              <a:t>Journée Mondiale de la Sécurité 2024 – support d’explication – l’Erika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9B1235D-5DFF-4154-9B63-C53564C6F0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19008" y="6449983"/>
            <a:ext cx="576000" cy="252000"/>
          </a:xfrm>
        </p:spPr>
        <p:txBody>
          <a:bodyPr>
            <a:noAutofit/>
          </a:bodyPr>
          <a:lstStyle/>
          <a:p>
            <a:pPr lvl="0"/>
            <a:fld id="{975A587B-5814-4D9B-9598-FE9CB954CB01}" type="slidenum">
              <a:rPr lang="fr-FR" noProof="0" smtClean="0"/>
              <a:pPr lvl="0"/>
              <a:t>4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4015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pour une image  10" descr="Une image contenant transport, embarcation, eau, plein air&#10;&#10;Description générée automatiquement">
            <a:extLst>
              <a:ext uri="{FF2B5EF4-FFF2-40B4-BE49-F238E27FC236}">
                <a16:creationId xmlns:a16="http://schemas.microsoft.com/office/drawing/2014/main" id="{197E444F-00CF-BCF5-231C-D9D4A6A90DF0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2" r="23362"/>
          <a:stretch>
            <a:fillRect/>
          </a:stretch>
        </p:blipFill>
        <p:spPr>
          <a:xfrm>
            <a:off x="647362" y="1213808"/>
            <a:ext cx="3925891" cy="4418250"/>
          </a:xfrm>
        </p:spPr>
      </p:pic>
      <p:sp>
        <p:nvSpPr>
          <p:cNvPr id="20" name="Espace réservé du texte 1">
            <a:extLst>
              <a:ext uri="{FF2B5EF4-FFF2-40B4-BE49-F238E27FC236}">
                <a16:creationId xmlns:a16="http://schemas.microsoft.com/office/drawing/2014/main" id="{4273D6C9-AAC1-42FE-8EE0-F211C070B9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4701" y="1282588"/>
            <a:ext cx="5890142" cy="140396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79705" indent="-179705"/>
            <a:r>
              <a:rPr lang="fr-FR" sz="1800" dirty="0"/>
              <a:t>Fatigue de la structure, l’Erika était âgé de 24 ans.</a:t>
            </a:r>
            <a:endParaRPr lang="en-US" dirty="0"/>
          </a:p>
          <a:p>
            <a:pPr marL="179705" indent="-179705"/>
            <a:r>
              <a:rPr lang="fr-FR" sz="1800" dirty="0"/>
              <a:t>Forte corrosion des structures du navire.</a:t>
            </a:r>
            <a:endParaRPr lang="fr-FR" sz="1800" dirty="0">
              <a:cs typeface="Arial" panose="020B0604020202020204"/>
            </a:endParaRPr>
          </a:p>
          <a:p>
            <a:pPr marL="179705" indent="-179705"/>
            <a:r>
              <a:rPr lang="fr-FR" sz="1800" dirty="0"/>
              <a:t>L’état réel des structures du navire ne correspondait pas à la certification établie par le RINA.</a:t>
            </a:r>
            <a:endParaRPr lang="fr-FR" sz="1800" dirty="0">
              <a:cs typeface="Arial" panose="020B0604020202020204"/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6FDBBC78-B03B-45EE-A17B-4BB1B89B57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B80B2DEC-994C-4476-9417-028902C2E71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19008" y="6449983"/>
            <a:ext cx="541643" cy="252000"/>
          </a:xfrm>
        </p:spPr>
        <p:txBody>
          <a:bodyPr>
            <a:noAutofit/>
          </a:bodyPr>
          <a:lstStyle/>
          <a:p>
            <a:pPr lvl="0"/>
            <a:fld id="{975A587B-5814-4D9B-9598-FE9CB954CB01}" type="slidenum">
              <a:rPr lang="fr-FR" noProof="0" smtClean="0">
                <a:solidFill>
                  <a:schemeClr val="tx1"/>
                </a:solidFill>
              </a:rPr>
              <a:pPr lvl="0"/>
              <a:t>5</a:t>
            </a:fld>
            <a:endParaRPr lang="fr-FR" noProof="0" dirty="0">
              <a:solidFill>
                <a:schemeClr val="tx1"/>
              </a:solidFill>
            </a:endParaRPr>
          </a:p>
        </p:txBody>
      </p:sp>
      <p:sp>
        <p:nvSpPr>
          <p:cNvPr id="7" name="Espace réservé du numéro de diapositive 11">
            <a:extLst>
              <a:ext uri="{FF2B5EF4-FFF2-40B4-BE49-F238E27FC236}">
                <a16:creationId xmlns:a16="http://schemas.microsoft.com/office/drawing/2014/main" id="{35E5DC0C-F718-1A12-B120-54369A679201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8" name="Espace réservé du pied de page 12">
            <a:extLst>
              <a:ext uri="{FF2B5EF4-FFF2-40B4-BE49-F238E27FC236}">
                <a16:creationId xmlns:a16="http://schemas.microsoft.com/office/drawing/2014/main" id="{ACF9F734-4D6A-EB72-CA7C-B93593EDFBBD}"/>
              </a:ext>
            </a:extLst>
          </p:cNvPr>
          <p:cNvSpPr txBox="1">
            <a:spLocks/>
          </p:cNvSpPr>
          <p:nvPr/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/>
              <a:t>Journée Mondiale de la Sécurité 2024 – support d’explication – l’Erika</a:t>
            </a:r>
          </a:p>
        </p:txBody>
      </p:sp>
      <p:sp>
        <p:nvSpPr>
          <p:cNvPr id="10" name="Titre 2">
            <a:extLst>
              <a:ext uri="{FF2B5EF4-FFF2-40B4-BE49-F238E27FC236}">
                <a16:creationId xmlns:a16="http://schemas.microsoft.com/office/drawing/2014/main" id="{5056EC03-E9B8-1FCC-F38C-7F3242E8A07E}"/>
              </a:ext>
            </a:extLst>
          </p:cNvPr>
          <p:cNvSpPr txBox="1">
            <a:spLocks/>
          </p:cNvSpPr>
          <p:nvPr/>
        </p:nvSpPr>
        <p:spPr>
          <a:xfrm>
            <a:off x="469879" y="186574"/>
            <a:ext cx="9720000" cy="5871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Causes directes</a:t>
            </a:r>
          </a:p>
        </p:txBody>
      </p:sp>
    </p:spTree>
    <p:extLst>
      <p:ext uri="{BB962C8B-B14F-4D97-AF65-F5344CB8AC3E}">
        <p14:creationId xmlns:p14="http://schemas.microsoft.com/office/powerpoint/2010/main" val="38359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920F1E4-C37A-46B3-A985-D4226915C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7958" y="1330960"/>
            <a:ext cx="10195964" cy="4423120"/>
          </a:xfrm>
        </p:spPr>
        <p:txBody>
          <a:bodyPr>
            <a:noAutofit/>
          </a:bodyPr>
          <a:lstStyle/>
          <a:p>
            <a:r>
              <a:rPr lang="fr-FR" dirty="0"/>
              <a:t>Défaut de maintenance et d’inspection.</a:t>
            </a:r>
          </a:p>
          <a:p>
            <a:r>
              <a:rPr lang="fr-FR" dirty="0"/>
              <a:t>Gestion défaillante de l’opérateur.</a:t>
            </a:r>
          </a:p>
          <a:p>
            <a:r>
              <a:rPr lang="fr-FR" dirty="0"/>
              <a:t>Corrosion accélérée par la chaleur due au transport de produit réchauffée (fioul lourd).</a:t>
            </a:r>
          </a:p>
          <a:p>
            <a:r>
              <a:rPr lang="fr-FR" dirty="0"/>
              <a:t>Tempête de force 8/9.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A7A439F-C39E-4ED3-89E5-75A013491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>
            <a:noAutofit/>
          </a:bodyPr>
          <a:lstStyle/>
          <a:p>
            <a:r>
              <a:rPr lang="fr-FR" dirty="0"/>
              <a:t>Causes indirectes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12CEC50C-CCCB-42DD-9E47-A297A2D7D37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19008" y="6449983"/>
            <a:ext cx="576000" cy="252000"/>
          </a:xfrm>
        </p:spPr>
        <p:txBody>
          <a:bodyPr>
            <a:noAutofit/>
          </a:bodyPr>
          <a:lstStyle/>
          <a:p>
            <a:pPr lvl="0"/>
            <a:fld id="{975A587B-5814-4D9B-9598-FE9CB954CB01}" type="slidenum">
              <a:rPr lang="fr-FR" noProof="0" smtClean="0"/>
              <a:pPr lvl="0"/>
              <a:t>6</a:t>
            </a:fld>
            <a:endParaRPr lang="fr-FR" noProof="0" dirty="0"/>
          </a:p>
        </p:txBody>
      </p:sp>
      <p:pic>
        <p:nvPicPr>
          <p:cNvPr id="18" name="Image 17" descr="Une image contenant plein air, ciel, sol, chaussures&#10;&#10;Description générée automatiquement">
            <a:extLst>
              <a:ext uri="{FF2B5EF4-FFF2-40B4-BE49-F238E27FC236}">
                <a16:creationId xmlns:a16="http://schemas.microsoft.com/office/drawing/2014/main" id="{0785CD11-DAAC-FDCC-F0DF-B44611A09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617" y="3365493"/>
            <a:ext cx="4212001" cy="280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Image 19" descr="Une image contenant transport, bateau, embarcation, épave&#10;&#10;Description générée automatiquement">
            <a:extLst>
              <a:ext uri="{FF2B5EF4-FFF2-40B4-BE49-F238E27FC236}">
                <a16:creationId xmlns:a16="http://schemas.microsoft.com/office/drawing/2014/main" id="{7BF14F44-8A98-F34B-8DD4-9474632BC1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242" y="3356066"/>
            <a:ext cx="4209093" cy="280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Espace réservé du pied de page 12">
            <a:extLst>
              <a:ext uri="{FF2B5EF4-FFF2-40B4-BE49-F238E27FC236}">
                <a16:creationId xmlns:a16="http://schemas.microsoft.com/office/drawing/2014/main" id="{2EAEFC87-6F8A-E22D-AE8E-85A7C24301D0}"/>
              </a:ext>
            </a:extLst>
          </p:cNvPr>
          <p:cNvSpPr txBox="1">
            <a:spLocks/>
          </p:cNvSpPr>
          <p:nvPr/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/>
              <a:t>Journée Mondiale de la Sécurité 2024 – support d’explication – l’Erika</a:t>
            </a:r>
          </a:p>
        </p:txBody>
      </p:sp>
    </p:spTree>
    <p:extLst>
      <p:ext uri="{BB962C8B-B14F-4D97-AF65-F5344CB8AC3E}">
        <p14:creationId xmlns:p14="http://schemas.microsoft.com/office/powerpoint/2010/main" val="387274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920F1E4-C37A-46B3-A985-D4226915C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1" y="1270000"/>
            <a:ext cx="10045699" cy="2235200"/>
          </a:xfrm>
        </p:spPr>
        <p:txBody>
          <a:bodyPr>
            <a:noAutofit/>
          </a:bodyPr>
          <a:lstStyle/>
          <a:p>
            <a:pPr fontAlgn="base"/>
            <a:r>
              <a:rPr lang="fr-FR" b="1" i="0" u="none" strike="noStrike" dirty="0">
                <a:solidFill>
                  <a:srgbClr val="374649"/>
                </a:solidFill>
                <a:effectLst/>
                <a:latin typeface="Arial" panose="020B0604020202020204" pitchFamily="34" charset="0"/>
              </a:rPr>
              <a:t>Pollution – marée noire </a:t>
            </a:r>
            <a:r>
              <a:rPr lang="fr-FR" sz="1800" b="1" i="0" u="none" strike="noStrike" dirty="0">
                <a:solidFill>
                  <a:srgbClr val="374649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en-US" sz="1800" b="1" i="0" dirty="0">
                <a:solidFill>
                  <a:srgbClr val="374649"/>
                </a:solidFill>
                <a:effectLst/>
                <a:latin typeface="Arial" panose="020B0604020202020204" pitchFamily="34" charset="0"/>
              </a:rPr>
              <a:t>​</a:t>
            </a:r>
            <a:endParaRPr lang="fr-FR" b="0" i="0" dirty="0">
              <a:solidFill>
                <a:srgbClr val="374649"/>
              </a:solidFill>
              <a:effectLst/>
              <a:latin typeface="Segoe UI" panose="020B0502040204020203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74649"/>
                </a:solidFill>
                <a:latin typeface="Arial" panose="020B0604020202020204" pitchFamily="34" charset="0"/>
              </a:rPr>
              <a:t>nappes d’hydrocarbures,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fr-FR" b="0" i="0" u="none" strike="noStrike" dirty="0">
                <a:solidFill>
                  <a:srgbClr val="374649"/>
                </a:solidFill>
                <a:effectLst/>
                <a:latin typeface="Arial" panose="020B0604020202020204" pitchFamily="34" charset="0"/>
              </a:rPr>
              <a:t>400 km de côtes touchées du Finistère à la Charente-Maritime,</a:t>
            </a:r>
            <a:endParaRPr lang="fr-FR" b="0" i="0" dirty="0">
              <a:solidFill>
                <a:srgbClr val="374649"/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fr-FR" b="0" i="0" u="none" strike="noStrike" dirty="0">
                <a:solidFill>
                  <a:srgbClr val="374649"/>
                </a:solidFill>
                <a:effectLst/>
                <a:latin typeface="Arial" panose="020B0604020202020204" pitchFamily="34" charset="0"/>
              </a:rPr>
              <a:t>270 000 tonnes de déchets récupérés (fioul, sables,…), traitées dans la raffinerie de Donges,</a:t>
            </a:r>
            <a:endParaRPr lang="fr-FR" b="0" i="0" dirty="0">
              <a:solidFill>
                <a:srgbClr val="374649"/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fr-FR" b="0" i="0" u="none" strike="noStrike" dirty="0">
                <a:solidFill>
                  <a:srgbClr val="374649"/>
                </a:solidFill>
                <a:effectLst/>
                <a:latin typeface="Arial" panose="020B0604020202020204" pitchFamily="34" charset="0"/>
              </a:rPr>
              <a:t>des milliers d’oiseaux mazoutés.</a:t>
            </a:r>
            <a:endParaRPr lang="en-US" b="0" i="0" dirty="0">
              <a:solidFill>
                <a:srgbClr val="37464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A7A439F-C39E-4ED3-89E5-75A013491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>
            <a:noAutofit/>
          </a:bodyPr>
          <a:lstStyle/>
          <a:p>
            <a:r>
              <a:rPr lang="fr-FR" dirty="0"/>
              <a:t>Les conséquences écologiques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12CEC50C-CCCB-42DD-9E47-A297A2D7D37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19008" y="6449983"/>
            <a:ext cx="576000" cy="252000"/>
          </a:xfrm>
        </p:spPr>
        <p:txBody>
          <a:bodyPr>
            <a:noAutofit/>
          </a:bodyPr>
          <a:lstStyle/>
          <a:p>
            <a:pPr lvl="0"/>
            <a:fld id="{975A587B-5814-4D9B-9598-FE9CB954CB01}" type="slidenum">
              <a:rPr lang="fr-FR" noProof="0" smtClean="0"/>
              <a:pPr lvl="0"/>
              <a:t>7</a:t>
            </a:fld>
            <a:endParaRPr lang="fr-FR" noProof="0" dirty="0"/>
          </a:p>
        </p:txBody>
      </p:sp>
      <p:pic>
        <p:nvPicPr>
          <p:cNvPr id="5" name="Image 4" descr="Une image contenant transport, eau, embarcation, plein air&#10;&#10;Description générée automatiquement">
            <a:extLst>
              <a:ext uri="{FF2B5EF4-FFF2-40B4-BE49-F238E27FC236}">
                <a16:creationId xmlns:a16="http://schemas.microsoft.com/office/drawing/2014/main" id="{2C016626-DDDC-5B44-4973-168F84351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79" y="3329396"/>
            <a:ext cx="4492800" cy="280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Une image contenant plein air, sol, eau, personnes&#10;&#10;Description générée automatiquement">
            <a:extLst>
              <a:ext uri="{FF2B5EF4-FFF2-40B4-BE49-F238E27FC236}">
                <a16:creationId xmlns:a16="http://schemas.microsoft.com/office/drawing/2014/main" id="{83376212-0EEE-7E52-7F1B-4121FF11FE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29396"/>
            <a:ext cx="4581502" cy="280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Espace réservé du pied de page 12">
            <a:extLst>
              <a:ext uri="{FF2B5EF4-FFF2-40B4-BE49-F238E27FC236}">
                <a16:creationId xmlns:a16="http://schemas.microsoft.com/office/drawing/2014/main" id="{186356B6-46DC-E2DE-2C81-BE79352B4AB7}"/>
              </a:ext>
            </a:extLst>
          </p:cNvPr>
          <p:cNvSpPr txBox="1">
            <a:spLocks/>
          </p:cNvSpPr>
          <p:nvPr/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/>
              <a:t>Journée Mondiale de la Sécurité 2024 – support d’explication – l’Erika</a:t>
            </a:r>
          </a:p>
        </p:txBody>
      </p:sp>
    </p:spTree>
    <p:extLst>
      <p:ext uri="{BB962C8B-B14F-4D97-AF65-F5344CB8AC3E}">
        <p14:creationId xmlns:p14="http://schemas.microsoft.com/office/powerpoint/2010/main" val="9718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E2BA55-54CF-C7E2-46C7-AD63A858C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013411B-9900-D3BA-F152-3BE83DBBC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332" y="854915"/>
            <a:ext cx="8220075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re 2">
            <a:extLst>
              <a:ext uri="{FF2B5EF4-FFF2-40B4-BE49-F238E27FC236}">
                <a16:creationId xmlns:a16="http://schemas.microsoft.com/office/drawing/2014/main" id="{9931C496-1CF7-7240-97FE-CC985A78B6F2}"/>
              </a:ext>
            </a:extLst>
          </p:cNvPr>
          <p:cNvSpPr txBox="1">
            <a:spLocks/>
          </p:cNvSpPr>
          <p:nvPr/>
        </p:nvSpPr>
        <p:spPr>
          <a:xfrm>
            <a:off x="469879" y="186574"/>
            <a:ext cx="9720000" cy="5871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Trajet de l’Erika et étendue des côtes souillées</a:t>
            </a:r>
          </a:p>
        </p:txBody>
      </p:sp>
      <p:sp>
        <p:nvSpPr>
          <p:cNvPr id="5" name="Espace réservé du pied de page 12">
            <a:extLst>
              <a:ext uri="{FF2B5EF4-FFF2-40B4-BE49-F238E27FC236}">
                <a16:creationId xmlns:a16="http://schemas.microsoft.com/office/drawing/2014/main" id="{DE89D50F-2C18-E911-2CF4-C9AF892CDA72}"/>
              </a:ext>
            </a:extLst>
          </p:cNvPr>
          <p:cNvSpPr txBox="1">
            <a:spLocks/>
          </p:cNvSpPr>
          <p:nvPr/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/>
              <a:t>Journée Mondiale de la Sécurité 2024 – support d’explication – l’Erika</a:t>
            </a:r>
          </a:p>
        </p:txBody>
      </p:sp>
    </p:spTree>
    <p:extLst>
      <p:ext uri="{BB962C8B-B14F-4D97-AF65-F5344CB8AC3E}">
        <p14:creationId xmlns:p14="http://schemas.microsoft.com/office/powerpoint/2010/main" val="4054897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">
            <a:extLst>
              <a:ext uri="{FF2B5EF4-FFF2-40B4-BE49-F238E27FC236}">
                <a16:creationId xmlns:a16="http://schemas.microsoft.com/office/drawing/2014/main" id="{9C9A0C81-63F6-40E9-B362-D7FC21D606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4894" y="1479134"/>
            <a:ext cx="6045379" cy="4193383"/>
          </a:xfrm>
        </p:spPr>
        <p:txBody>
          <a:bodyPr>
            <a:noAutofit/>
          </a:bodyPr>
          <a:lstStyle/>
          <a:p>
            <a:pPr algn="just" rtl="0" fontAlgn="base">
              <a:buFont typeface="Arial" panose="020B0604020202020204" pitchFamily="34" charset="0"/>
              <a:buChar char="•"/>
            </a:pPr>
            <a:r>
              <a:rPr lang="fr-FR" sz="1600" b="0" i="0" u="none" strike="noStrike" dirty="0">
                <a:solidFill>
                  <a:srgbClr val="374649"/>
                </a:solidFill>
                <a:effectLst/>
                <a:latin typeface="Arial" panose="020B0604020202020204" pitchFamily="34" charset="0"/>
              </a:rPr>
              <a:t>Concrétisation du principe de préjudice écologique</a:t>
            </a:r>
            <a:r>
              <a:rPr lang="fr-FR" sz="1600" b="0" i="0" dirty="0">
                <a:solidFill>
                  <a:srgbClr val="374649"/>
                </a:solidFill>
                <a:effectLst/>
                <a:latin typeface="Arial" panose="020B0604020202020204" pitchFamily="34" charset="0"/>
              </a:rPr>
              <a:t>​.</a:t>
            </a:r>
          </a:p>
          <a:p>
            <a:pPr algn="just" fontAlgn="base"/>
            <a:r>
              <a:rPr lang="fr-FR" sz="1600" dirty="0">
                <a:solidFill>
                  <a:srgbClr val="374649"/>
                </a:solidFill>
                <a:latin typeface="Arial" panose="020B0604020202020204" pitchFamily="34" charset="0"/>
              </a:rPr>
              <a:t>Responsabilisation accrue des propriétaires et opérateurs​ de navires.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fr-FR" sz="1600" b="0" i="0" u="none" strike="noStrike" dirty="0">
                <a:solidFill>
                  <a:srgbClr val="374649"/>
                </a:solidFill>
                <a:effectLst/>
                <a:latin typeface="Arial" panose="020B0604020202020204" pitchFamily="34" charset="0"/>
              </a:rPr>
              <a:t>Sortie accélérée des navires à simple coque</a:t>
            </a:r>
            <a:r>
              <a:rPr lang="fr-FR" sz="1600" b="0" i="0" dirty="0">
                <a:solidFill>
                  <a:srgbClr val="374649"/>
                </a:solidFill>
                <a:effectLst/>
                <a:latin typeface="Arial" panose="020B0604020202020204" pitchFamily="34" charset="0"/>
              </a:rPr>
              <a:t>​ et renouvellement de la flotte par des pétroliers double coque.</a:t>
            </a:r>
          </a:p>
          <a:p>
            <a:pPr algn="just" fontAlgn="base"/>
            <a:r>
              <a:rPr lang="fr-FR" sz="1600" dirty="0">
                <a:solidFill>
                  <a:srgbClr val="374649"/>
                </a:solidFill>
                <a:latin typeface="Arial" panose="020B0604020202020204" pitchFamily="34" charset="0"/>
              </a:rPr>
              <a:t>Règles de construction pour les navires pétroliers mises en commun (Common Structural Rules - CSR).​​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fr-FR" sz="1600" b="0" i="0" u="none" strike="noStrike" dirty="0">
                <a:solidFill>
                  <a:srgbClr val="374649"/>
                </a:solidFill>
                <a:effectLst/>
                <a:latin typeface="Arial" panose="020B0604020202020204" pitchFamily="34" charset="0"/>
              </a:rPr>
              <a:t>Renforcement des contrôles de la coque et de la structure des navires</a:t>
            </a:r>
            <a:r>
              <a:rPr lang="fr-FR" sz="1600" b="0" i="0" dirty="0">
                <a:solidFill>
                  <a:srgbClr val="374649"/>
                </a:solidFill>
                <a:effectLst/>
                <a:latin typeface="Arial" panose="020B0604020202020204" pitchFamily="34" charset="0"/>
              </a:rPr>
              <a:t>​.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fr-FR" sz="1600" b="0" i="0" u="none" strike="noStrike" dirty="0">
                <a:solidFill>
                  <a:srgbClr val="374649"/>
                </a:solidFill>
                <a:effectLst/>
                <a:latin typeface="Arial" panose="020B0604020202020204" pitchFamily="34" charset="0"/>
              </a:rPr>
              <a:t>Révision des conditions d’évaluation des sociétés de classification des navires</a:t>
            </a:r>
            <a:r>
              <a:rPr lang="fr-FR" sz="1600" b="0" i="0" dirty="0">
                <a:solidFill>
                  <a:srgbClr val="374649"/>
                </a:solidFill>
                <a:effectLst/>
                <a:latin typeface="Arial" panose="020B0604020202020204" pitchFamily="34" charset="0"/>
              </a:rPr>
              <a:t>​.</a:t>
            </a:r>
            <a:endParaRPr lang="fr-FR" sz="1600" dirty="0">
              <a:solidFill>
                <a:srgbClr val="374649"/>
              </a:solidFill>
              <a:latin typeface="Arial" panose="020B0604020202020204" pitchFamily="34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374649"/>
                </a:solidFill>
                <a:latin typeface="Arial" panose="020B0604020202020204" pitchFamily="34" charset="0"/>
              </a:rPr>
              <a:t>Mutualisation de l’inspection des navires citernes (OCIMF)​ et partage des rapports à l’ensemble des compagnies pétrolières.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fr-FR" sz="1600" b="0" i="0" u="none" strike="noStrike" dirty="0">
                <a:solidFill>
                  <a:srgbClr val="374649"/>
                </a:solidFill>
                <a:effectLst/>
                <a:latin typeface="Arial" panose="020B0604020202020204" pitchFamily="34" charset="0"/>
              </a:rPr>
              <a:t>Etablissement d’une liste de ports-refuges</a:t>
            </a:r>
            <a:r>
              <a:rPr lang="fr-FR" sz="1600" b="0" i="0" dirty="0">
                <a:solidFill>
                  <a:srgbClr val="374649"/>
                </a:solidFill>
                <a:effectLst/>
                <a:latin typeface="Arial" panose="020B0604020202020204" pitchFamily="34" charset="0"/>
              </a:rPr>
              <a:t>​.</a:t>
            </a:r>
          </a:p>
          <a:p>
            <a:pPr marL="0" indent="0" algn="just" rtl="0" fontAlgn="base">
              <a:buNone/>
            </a:pPr>
            <a:endParaRPr lang="fr-FR" sz="1600" b="0" i="0" dirty="0">
              <a:solidFill>
                <a:srgbClr val="37464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itre 2">
            <a:extLst>
              <a:ext uri="{FF2B5EF4-FFF2-40B4-BE49-F238E27FC236}">
                <a16:creationId xmlns:a16="http://schemas.microsoft.com/office/drawing/2014/main" id="{C703E7EE-51EE-42B2-AE07-391C81318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>
            <a:noAutofit/>
          </a:bodyPr>
          <a:lstStyle/>
          <a:p>
            <a:r>
              <a:rPr lang="fr-FR" dirty="0"/>
              <a:t>Les enseignements règlementaires et pour l’industrie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9B1235D-5DFF-4154-9B63-C53564C6F0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19008" y="6449983"/>
            <a:ext cx="576000" cy="252000"/>
          </a:xfrm>
        </p:spPr>
        <p:txBody>
          <a:bodyPr>
            <a:noAutofit/>
          </a:bodyPr>
          <a:lstStyle/>
          <a:p>
            <a:pPr lvl="0"/>
            <a:fld id="{975A587B-5814-4D9B-9598-FE9CB954CB01}" type="slidenum">
              <a:rPr lang="fr-FR" noProof="0" smtClean="0"/>
              <a:pPr lvl="0"/>
              <a:t>9</a:t>
            </a:fld>
            <a:endParaRPr lang="fr-FR" noProof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144AB01-D9A4-CC97-3486-2572698D8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3160" y="6671467"/>
            <a:ext cx="906647" cy="638408"/>
          </a:xfrm>
          <a:prstGeom prst="rect">
            <a:avLst/>
          </a:prstGeom>
        </p:spPr>
      </p:pic>
      <p:pic>
        <p:nvPicPr>
          <p:cNvPr id="1026" name="Picture 2" descr="Vision and Mision">
            <a:extLst>
              <a:ext uri="{FF2B5EF4-FFF2-40B4-BE49-F238E27FC236}">
                <a16:creationId xmlns:a16="http://schemas.microsoft.com/office/drawing/2014/main" id="{0354BC1C-915A-224B-0AE4-ED2DFF1FD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318" y="1591949"/>
            <a:ext cx="5409480" cy="3862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pied de page 12">
            <a:extLst>
              <a:ext uri="{FF2B5EF4-FFF2-40B4-BE49-F238E27FC236}">
                <a16:creationId xmlns:a16="http://schemas.microsoft.com/office/drawing/2014/main" id="{B274C70A-9236-9B28-0DF4-19F6F61B9B7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56680" y="6449983"/>
            <a:ext cx="4113672" cy="252000"/>
          </a:xfrm>
        </p:spPr>
        <p:txBody>
          <a:bodyPr>
            <a:noAutofit/>
          </a:bodyPr>
          <a:lstStyle/>
          <a:p>
            <a:r>
              <a:rPr lang="fr-FR" sz="800" dirty="0"/>
              <a:t>Journée Mondiale de la Sécurité 2024 – support d’explication – l’Erika</a:t>
            </a:r>
          </a:p>
        </p:txBody>
      </p:sp>
    </p:spTree>
    <p:extLst>
      <p:ext uri="{BB962C8B-B14F-4D97-AF65-F5344CB8AC3E}">
        <p14:creationId xmlns:p14="http://schemas.microsoft.com/office/powerpoint/2010/main" val="284969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otalEnergies AA - Bleu">
  <a:themeElements>
    <a:clrScheme name="TotalEnergies AA - Bleu">
      <a:dk1>
        <a:srgbClr val="374649"/>
      </a:dk1>
      <a:lt1>
        <a:srgbClr val="FFFFFF"/>
      </a:lt1>
      <a:dk2>
        <a:srgbClr val="009CEA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009CE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_100 ans_Masque PPT_FR" id="{5C42E032-C325-BE4E-867F-358D57CBB639}" vid="{974A3B84-52F1-7B4D-8B6F-BC730EE31D5F}"/>
    </a:ext>
  </a:extLst>
</a:theme>
</file>

<file path=ppt/theme/theme2.xml><?xml version="1.0" encoding="utf-8"?>
<a:theme xmlns:a="http://schemas.openxmlformats.org/drawingml/2006/main" name="TotalEnergies AA - Roug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_100 ans_Masque PPT_FR" id="{5C42E032-C325-BE4E-867F-358D57CBB639}" vid="{5BE9F6E4-5DFF-8D49-AA71-372D7651FDD8}"/>
    </a:ext>
  </a:extLst>
</a:theme>
</file>

<file path=ppt/theme/theme3.xml><?xml version="1.0" encoding="utf-8"?>
<a:theme xmlns:a="http://schemas.openxmlformats.org/drawingml/2006/main" name="TotalEnergies AA - Vert">
  <a:themeElements>
    <a:clrScheme name="TotalEnergies AA - Vert">
      <a:dk1>
        <a:srgbClr val="374649"/>
      </a:dk1>
      <a:lt1>
        <a:srgbClr val="FFFFFF"/>
      </a:lt1>
      <a:dk2>
        <a:srgbClr val="40A9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40A9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_100 ans_Masque PPT_FR" id="{5C42E032-C325-BE4E-867F-358D57CBB639}" vid="{0CAC3906-FB18-6F4B-8C2E-7DD1456EC517}"/>
    </a:ext>
  </a:extLst>
</a:theme>
</file>

<file path=ppt/theme/theme4.xml><?xml version="1.0" encoding="utf-8"?>
<a:theme xmlns:a="http://schemas.openxmlformats.org/drawingml/2006/main" name="TotalEnergies AA - Orange">
  <a:themeElements>
    <a:clrScheme name="TotalEnergies AA - Orange">
      <a:dk1>
        <a:srgbClr val="374649"/>
      </a:dk1>
      <a:lt1>
        <a:srgbClr val="FFFFFF"/>
      </a:lt1>
      <a:dk2>
        <a:srgbClr val="F66A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F66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_100 ans_Masque PPT_FR" id="{5C42E032-C325-BE4E-867F-358D57CBB639}" vid="{FA31F008-1F3B-3D47-AD58-10D8DEA7A8D5}"/>
    </a:ext>
  </a:extLst>
</a:theme>
</file>

<file path=ppt/theme/theme5.xml><?xml version="1.0" encoding="utf-8"?>
<a:theme xmlns:a="http://schemas.openxmlformats.org/drawingml/2006/main" name="Thème Office">
  <a:themeElements>
    <a:clrScheme name="TotalEnergies AA - Bleu">
      <a:dk1>
        <a:srgbClr val="374649"/>
      </a:dk1>
      <a:lt1>
        <a:srgbClr val="FFFFFF"/>
      </a:lt1>
      <a:dk2>
        <a:srgbClr val="009CEA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009CE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TotalEnergies AA - Bleu">
      <a:dk1>
        <a:srgbClr val="374649"/>
      </a:dk1>
      <a:lt1>
        <a:srgbClr val="FFFFFF"/>
      </a:lt1>
      <a:dk2>
        <a:srgbClr val="009CEA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009CE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B86728729A514ABD9192C2BC0C0159" ma:contentTypeVersion="10" ma:contentTypeDescription="Crée un document." ma:contentTypeScope="" ma:versionID="a8a6fe9a8ab4a65ab40637fee218237e">
  <xsd:schema xmlns:xsd="http://www.w3.org/2001/XMLSchema" xmlns:xs="http://www.w3.org/2001/XMLSchema" xmlns:p="http://schemas.microsoft.com/office/2006/metadata/properties" xmlns:ns2="fa73d5be-7504-4372-9708-6e61b2d06b66" xmlns:ns3="e553bd8f-280c-4eb7-9cf8-73445d80a1dc" targetNamespace="http://schemas.microsoft.com/office/2006/metadata/properties" ma:root="true" ma:fieldsID="d6618759326655a28d3b7186a11faeeb" ns2:_="" ns3:_="">
    <xsd:import namespace="fa73d5be-7504-4372-9708-6e61b2d06b66"/>
    <xsd:import namespace="e553bd8f-280c-4eb7-9cf8-73445d80a1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73d5be-7504-4372-9708-6e61b2d06b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53bd8f-280c-4eb7-9cf8-73445d80a1d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EF0771-9407-4BF1-847F-BD3EFBAC0561}">
  <ds:schemaRefs>
    <ds:schemaRef ds:uri="fa73d5be-7504-4372-9708-6e61b2d06b66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e553bd8f-280c-4eb7-9cf8-73445d80a1dc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E5057B3-6F7B-4890-9D42-A7DD302D25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25BC48-7968-436E-8794-A1C9DD0C4873}">
  <ds:schemaRefs>
    <ds:schemaRef ds:uri="e553bd8f-280c-4eb7-9cf8-73445d80a1dc"/>
    <ds:schemaRef ds:uri="fa73d5be-7504-4372-9708-6e61b2d06b6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100 ans_TotalEnergies_Masque PPT_FR</Template>
  <TotalTime>362</TotalTime>
  <Words>902</Words>
  <Application>Microsoft Office PowerPoint</Application>
  <PresentationFormat>Grand écran</PresentationFormat>
  <Paragraphs>96</Paragraphs>
  <Slides>11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Segoe UI</vt:lpstr>
      <vt:lpstr>TotalEnergies AA - Bleu</vt:lpstr>
      <vt:lpstr>TotalEnergies AA - Rouge</vt:lpstr>
      <vt:lpstr>TotalEnergies AA - Vert</vt:lpstr>
      <vt:lpstr>TotalEnergies AA - Orange</vt:lpstr>
      <vt:lpstr>Présentation PowerPoint</vt:lpstr>
      <vt:lpstr>Partageons 9 accidents qui ont marqué l’histoire de l’Industrie et de la Compagnie </vt:lpstr>
      <vt:lpstr>Sommaire</vt:lpstr>
      <vt:lpstr>Description de l’accident</vt:lpstr>
      <vt:lpstr>Présentation PowerPoint</vt:lpstr>
      <vt:lpstr>Causes indirectes</vt:lpstr>
      <vt:lpstr>Les conséquences écologiques</vt:lpstr>
      <vt:lpstr>Présentation PowerPoint</vt:lpstr>
      <vt:lpstr>Les enseignements règlementaires et pour l’industrie</vt:lpstr>
      <vt:lpstr>Les enseignements pour la Compagnie</vt:lpstr>
      <vt:lpstr>Très bonne JMS 2024 à toutes et à tous 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votre présentation  sur plusieurs lignes [Arial 32 pt regular] lorem ipsum dolor sit amet</dc:title>
  <dc:creator>Tsihoarana HANTANIAINA ONY</dc:creator>
  <cp:lastModifiedBy>Claire MAIRET</cp:lastModifiedBy>
  <cp:revision>21</cp:revision>
  <dcterms:created xsi:type="dcterms:W3CDTF">2024-02-28T10:38:07Z</dcterms:created>
  <dcterms:modified xsi:type="dcterms:W3CDTF">2024-03-25T16:26:26Z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30ed1b-e95f-40b5-af89-828263f287a7_Enabled">
    <vt:lpwstr>true</vt:lpwstr>
  </property>
  <property fmtid="{D5CDD505-2E9C-101B-9397-08002B2CF9AE}" pid="3" name="MSIP_Label_2b30ed1b-e95f-40b5-af89-828263f287a7_SetDate">
    <vt:lpwstr>2024-02-28T10:38:20Z</vt:lpwstr>
  </property>
  <property fmtid="{D5CDD505-2E9C-101B-9397-08002B2CF9AE}" pid="4" name="MSIP_Label_2b30ed1b-e95f-40b5-af89-828263f287a7_Method">
    <vt:lpwstr>Standard</vt:lpwstr>
  </property>
  <property fmtid="{D5CDD505-2E9C-101B-9397-08002B2CF9AE}" pid="5" name="MSIP_Label_2b30ed1b-e95f-40b5-af89-828263f287a7_Name">
    <vt:lpwstr>2b30ed1b-e95f-40b5-af89-828263f287a7</vt:lpwstr>
  </property>
  <property fmtid="{D5CDD505-2E9C-101B-9397-08002B2CF9AE}" pid="6" name="MSIP_Label_2b30ed1b-e95f-40b5-af89-828263f287a7_SiteId">
    <vt:lpwstr>329e91b0-e21f-48fb-a071-456717ecc28e</vt:lpwstr>
  </property>
  <property fmtid="{D5CDD505-2E9C-101B-9397-08002B2CF9AE}" pid="7" name="MSIP_Label_2b30ed1b-e95f-40b5-af89-828263f287a7_ActionId">
    <vt:lpwstr>9aa89155-97ca-4ab4-bde3-216b9e357db5</vt:lpwstr>
  </property>
  <property fmtid="{D5CDD505-2E9C-101B-9397-08002B2CF9AE}" pid="8" name="MSIP_Label_2b30ed1b-e95f-40b5-af89-828263f287a7_ContentBits">
    <vt:lpwstr>0</vt:lpwstr>
  </property>
  <property fmtid="{D5CDD505-2E9C-101B-9397-08002B2CF9AE}" pid="9" name="ContentTypeId">
    <vt:lpwstr>0x010100C1B86728729A514ABD9192C2BC0C0159</vt:lpwstr>
  </property>
</Properties>
</file>