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65" r:id="rId5"/>
    <p:sldMasterId id="2147483774" r:id="rId6"/>
    <p:sldMasterId id="2147483783" r:id="rId7"/>
  </p:sldMasterIdLst>
  <p:notesMasterIdLst>
    <p:notesMasterId r:id="rId15"/>
  </p:notesMasterIdLst>
  <p:handoutMasterIdLst>
    <p:handoutMasterId r:id="rId16"/>
  </p:handoutMasterIdLst>
  <p:sldIdLst>
    <p:sldId id="359" r:id="rId8"/>
    <p:sldId id="425" r:id="rId9"/>
    <p:sldId id="420" r:id="rId10"/>
    <p:sldId id="421" r:id="rId11"/>
    <p:sldId id="423" r:id="rId12"/>
    <p:sldId id="424" r:id="rId13"/>
    <p:sldId id="426" r:id="rId14"/>
  </p:sldIdLst>
  <p:sldSz cx="12192000" cy="6858000"/>
  <p:notesSz cx="6858000" cy="1200150"/>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3" pos="6576" userDrawn="1">
          <p15:clr>
            <a:srgbClr val="A4A3A4"/>
          </p15:clr>
        </p15:guide>
        <p15:guide id="4" orient="horz" pos="2160">
          <p15:clr>
            <a:srgbClr val="A4A3A4"/>
          </p15:clr>
        </p15:guide>
        <p15:guide id="5" orient="horz" pos="1872" userDrawn="1">
          <p15:clr>
            <a:srgbClr val="A4A3A4"/>
          </p15:clr>
        </p15:guide>
        <p15:guide id="6" orient="horz" pos="4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E20031"/>
    <a:srgbClr val="CC9B00"/>
    <a:srgbClr val="5D554F"/>
    <a:srgbClr val="4A96CD"/>
    <a:srgbClr val="FFFFFF"/>
    <a:srgbClr val="FF0066"/>
    <a:srgbClr val="B5D4EB"/>
    <a:srgbClr val="A9A099"/>
    <a:srgbClr val="837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0129E-ACD3-46F1-A6B6-57D17181914E}" v="497" dt="2020-04-25T14:45:32.775"/>
  </p1510:revLst>
</p1510:revInfo>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2"/>
      </p:cViewPr>
      <p:guideLst>
        <p:guide pos="6576"/>
        <p:guide orient="horz" pos="2160"/>
        <p:guide orient="horz" pos="1872"/>
        <p:guide orient="horz" pos="4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9048820766826E-2"/>
          <c:y val="0.1849838092609076"/>
          <c:w val="0.89751098096628901"/>
          <c:h val="0.68584070796460594"/>
        </c:manualLayout>
      </c:layout>
      <c:barChart>
        <c:barDir val="col"/>
        <c:grouping val="stacked"/>
        <c:varyColors val="0"/>
        <c:ser>
          <c:idx val="0"/>
          <c:order val="0"/>
          <c:tx>
            <c:strRef>
              <c:f>Sheet1!$A$2</c:f>
              <c:strCache>
                <c:ptCount val="1"/>
                <c:pt idx="0">
                  <c:v>TOTAL</c:v>
                </c:pt>
              </c:strCache>
            </c:strRef>
          </c:tx>
          <c:spPr>
            <a:solidFill>
              <a:srgbClr val="007AC0"/>
            </a:solidFill>
            <a:ln w="8390">
              <a:noFill/>
              <a:prstDash val="solid"/>
            </a:ln>
          </c:spPr>
          <c:invertIfNegative val="0"/>
          <c:dLbls>
            <c:spPr>
              <a:noFill/>
              <a:ln w="16780">
                <a:noFill/>
              </a:ln>
            </c:spPr>
            <c:txPr>
              <a:bodyPr/>
              <a:lstStyle/>
              <a:p>
                <a:pPr>
                  <a:defRPr lang="en-SG"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Sheet1!$J$2:$T$2</c:f>
              <c:numCache>
                <c:formatCode>General</c:formatCode>
                <c:ptCount val="11"/>
                <c:pt idx="0">
                  <c:v>8</c:v>
                </c:pt>
                <c:pt idx="1">
                  <c:v>2</c:v>
                </c:pt>
                <c:pt idx="3">
                  <c:v>2</c:v>
                </c:pt>
                <c:pt idx="4">
                  <c:v>1</c:v>
                </c:pt>
                <c:pt idx="5">
                  <c:v>1</c:v>
                </c:pt>
                <c:pt idx="6">
                  <c:v>1</c:v>
                </c:pt>
              </c:numCache>
            </c:numRef>
          </c:val>
          <c:extLst>
            <c:ext xmlns:c16="http://schemas.microsoft.com/office/drawing/2014/chart" uri="{C3380CC4-5D6E-409C-BE32-E72D297353CC}">
              <c16:uniqueId val="{00000000-D86B-F941-B627-E3829DF97AFC}"/>
            </c:ext>
          </c:extLst>
        </c:ser>
        <c:ser>
          <c:idx val="2"/>
          <c:order val="1"/>
          <c:tx>
            <c:strRef>
              <c:f>Sheet1!$A$4</c:f>
              <c:strCache>
                <c:ptCount val="1"/>
                <c:pt idx="0">
                  <c:v>Contracteurs</c:v>
                </c:pt>
              </c:strCache>
            </c:strRef>
          </c:tx>
          <c:spPr>
            <a:solidFill>
              <a:srgbClr val="F8971D"/>
            </a:solidFill>
            <a:ln w="8390">
              <a:noFill/>
              <a:prstDash val="solid"/>
            </a:ln>
          </c:spPr>
          <c:invertIfNegative val="0"/>
          <c:dPt>
            <c:idx val="10"/>
            <c:invertIfNegative val="0"/>
            <c:bubble3D val="0"/>
            <c:extLst>
              <c:ext xmlns:c16="http://schemas.microsoft.com/office/drawing/2014/chart" uri="{C3380CC4-5D6E-409C-BE32-E72D297353CC}">
                <c16:uniqueId val="{00000001-3343-454F-8755-641E6D98A52C}"/>
              </c:ext>
            </c:extLst>
          </c:dPt>
          <c:dLbls>
            <c:dLbl>
              <c:idx val="1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6B-F941-B627-E3829DF97AFC}"/>
                </c:ext>
              </c:extLst>
            </c:dLbl>
            <c:spPr>
              <a:noFill/>
              <a:ln w="16780">
                <a:noFill/>
              </a:ln>
            </c:spPr>
            <c:txPr>
              <a:bodyPr/>
              <a:lstStyle/>
              <a:p>
                <a:pPr>
                  <a:defRPr lang="en-SG"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Sheet1!$J$4:$T$4</c:f>
              <c:numCache>
                <c:formatCode>General</c:formatCode>
                <c:ptCount val="11"/>
                <c:pt idx="0">
                  <c:v>13</c:v>
                </c:pt>
                <c:pt idx="1">
                  <c:v>15</c:v>
                </c:pt>
                <c:pt idx="2">
                  <c:v>4</c:v>
                </c:pt>
                <c:pt idx="3">
                  <c:v>12</c:v>
                </c:pt>
                <c:pt idx="4">
                  <c:v>14</c:v>
                </c:pt>
                <c:pt idx="5">
                  <c:v>8</c:v>
                </c:pt>
                <c:pt idx="6">
                  <c:v>8</c:v>
                </c:pt>
                <c:pt idx="7">
                  <c:v>1</c:v>
                </c:pt>
                <c:pt idx="8">
                  <c:v>1</c:v>
                </c:pt>
                <c:pt idx="9">
                  <c:v>4</c:v>
                </c:pt>
                <c:pt idx="10">
                  <c:v>4</c:v>
                </c:pt>
              </c:numCache>
            </c:numRef>
          </c:val>
          <c:extLst>
            <c:ext xmlns:c16="http://schemas.microsoft.com/office/drawing/2014/chart" uri="{C3380CC4-5D6E-409C-BE32-E72D297353CC}">
              <c16:uniqueId val="{00000002-D86B-F941-B627-E3829DF97AFC}"/>
            </c:ext>
          </c:extLst>
        </c:ser>
        <c:dLbls>
          <c:showLegendKey val="0"/>
          <c:showVal val="1"/>
          <c:showCatName val="0"/>
          <c:showSerName val="0"/>
          <c:showPercent val="0"/>
          <c:showBubbleSize val="0"/>
        </c:dLbls>
        <c:gapWidth val="63"/>
        <c:overlap val="100"/>
        <c:axId val="425129696"/>
        <c:axId val="422405008"/>
      </c:barChart>
      <c:catAx>
        <c:axId val="425129696"/>
        <c:scaling>
          <c:orientation val="minMax"/>
        </c:scaling>
        <c:delete val="0"/>
        <c:axPos val="b"/>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422405008"/>
        <c:crosses val="autoZero"/>
        <c:auto val="1"/>
        <c:lblAlgn val="ctr"/>
        <c:lblOffset val="100"/>
        <c:tickLblSkip val="1"/>
        <c:tickMarkSkip val="1"/>
        <c:noMultiLvlLbl val="0"/>
      </c:catAx>
      <c:valAx>
        <c:axId val="422405008"/>
        <c:scaling>
          <c:orientation val="minMax"/>
        </c:scaling>
        <c:delete val="0"/>
        <c:axPos val="l"/>
        <c:majorGridlines>
          <c:spPr>
            <a:ln w="2098">
              <a:noFill/>
              <a:prstDash val="solid"/>
            </a:ln>
          </c:spPr>
        </c:majorGridlines>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425129696"/>
        <c:crosses val="autoZero"/>
        <c:crossBetween val="between"/>
      </c:valAx>
      <c:spPr>
        <a:noFill/>
        <a:ln w="25400">
          <a:noFill/>
        </a:ln>
      </c:spPr>
    </c:plotArea>
    <c:legend>
      <c:legendPos val="b"/>
      <c:legendEntry>
        <c:idx val="0"/>
        <c:txPr>
          <a:bodyPr/>
          <a:lstStyle/>
          <a:p>
            <a:pPr>
              <a:defRPr lang="en-SG" sz="1600" b="1">
                <a:solidFill>
                  <a:srgbClr val="595959"/>
                </a:solidFill>
              </a:defRPr>
            </a:pPr>
            <a:endParaRPr lang="fr-FR"/>
          </a:p>
        </c:txPr>
      </c:legendEntry>
      <c:legendEntry>
        <c:idx val="1"/>
        <c:txPr>
          <a:bodyPr/>
          <a:lstStyle/>
          <a:p>
            <a:pPr>
              <a:defRPr lang="en-SG" sz="1600" b="1">
                <a:solidFill>
                  <a:srgbClr val="595959"/>
                </a:solidFill>
              </a:defRPr>
            </a:pPr>
            <a:endParaRPr lang="fr-FR"/>
          </a:p>
        </c:txPr>
      </c:legendEntry>
      <c:layout>
        <c:manualLayout>
          <c:xMode val="edge"/>
          <c:yMode val="edge"/>
          <c:x val="0.228546264688468"/>
          <c:y val="0.90654480429940498"/>
          <c:w val="0.50029383281522799"/>
          <c:h val="9.0670131228543893E-2"/>
        </c:manualLayout>
      </c:layout>
      <c:overlay val="0"/>
      <c:spPr>
        <a:noFill/>
        <a:ln w="2098">
          <a:noFill/>
          <a:prstDash val="solid"/>
        </a:ln>
      </c:spPr>
      <c:txPr>
        <a:bodyPr/>
        <a:lstStyle/>
        <a:p>
          <a:pPr>
            <a:defRPr lang="en-SG" sz="1600" b="1">
              <a:solidFill>
                <a:srgbClr val="909090"/>
              </a:solidFill>
            </a:defRPr>
          </a:pPr>
          <a:endParaRPr lang="fr-FR"/>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fr-FR"/>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r.wikipedia.org/wiki/Total_SA" TargetMode="External"/><Relationship Id="rId1" Type="http://schemas.openxmlformats.org/officeDocument/2006/relationships/image" Target="../media/image9.jpg"/><Relationship Id="rId6" Type="http://schemas.openxmlformats.org/officeDocument/2006/relationships/hyperlink" Target="https://en.wikipedia.org/wiki/Petroleum_industry_in_Iran" TargetMode="External"/><Relationship Id="rId5" Type="http://schemas.openxmlformats.org/officeDocument/2006/relationships/image" Target="../media/image11.jpg"/><Relationship Id="rId4" Type="http://schemas.openxmlformats.org/officeDocument/2006/relationships/hyperlink" Target="https://corporationprofile.wordpress.com/2013/03/22/medcoenergi/"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r.wikipedia.org/wiki/Total_SA" TargetMode="External"/><Relationship Id="rId1" Type="http://schemas.openxmlformats.org/officeDocument/2006/relationships/image" Target="../media/image9.jpg"/><Relationship Id="rId6" Type="http://schemas.openxmlformats.org/officeDocument/2006/relationships/hyperlink" Target="https://en.wikipedia.org/wiki/Petroleum_industry_in_Iran" TargetMode="External"/><Relationship Id="rId5" Type="http://schemas.openxmlformats.org/officeDocument/2006/relationships/image" Target="../media/image11.jpg"/><Relationship Id="rId4" Type="http://schemas.openxmlformats.org/officeDocument/2006/relationships/hyperlink" Target="https://corporationprofile.wordpress.com/2013/03/22/medcoenergi/"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6DA87-C0D6-45ED-8FE9-0E3CA5CCDBBF}" type="doc">
      <dgm:prSet loTypeId="urn:microsoft.com/office/officeart/2005/8/layout/hList7" loCatId="relationship" qsTypeId="urn:microsoft.com/office/officeart/2005/8/quickstyle/simple1" qsCatId="simple" csTypeId="urn:microsoft.com/office/officeart/2005/8/colors/colorful1" csCatId="colorful" phldr="1"/>
      <dgm:spPr/>
    </dgm:pt>
    <dgm:pt modelId="{21744759-AE9E-4261-866E-27A2D3D32155}">
      <dgm:prSet phldrT="[Texte]" custT="1"/>
      <dgm:spPr/>
      <dgm:t>
        <a:bodyPr/>
        <a:lstStyle/>
        <a:p>
          <a:r>
            <a:rPr lang="fr-FR" sz="2000" b="1" noProof="0" dirty="0"/>
            <a:t>TOTAL</a:t>
          </a:r>
        </a:p>
        <a:p>
          <a:r>
            <a:rPr lang="fr-FR" sz="1600" b="1" i="1" noProof="0" dirty="0"/>
            <a:t>Enquête interne (2019)</a:t>
          </a:r>
        </a:p>
        <a:p>
          <a:endParaRPr lang="fr-FR" sz="1400" noProof="0" dirty="0"/>
        </a:p>
        <a:p>
          <a:r>
            <a:rPr lang="fr-FR" sz="1400" b="1" noProof="0" dirty="0">
              <a:solidFill>
                <a:schemeClr val="accent3"/>
              </a:solidFill>
            </a:rPr>
            <a:t>40 % </a:t>
          </a:r>
        </a:p>
        <a:p>
          <a:r>
            <a:rPr lang="fr-FR" sz="1400" b="1" noProof="0" dirty="0"/>
            <a:t>Leur manager </a:t>
          </a:r>
          <a:r>
            <a:rPr lang="fr-FR" sz="1400" b="1" noProof="0" dirty="0">
              <a:solidFill>
                <a:schemeClr val="accent3"/>
              </a:solidFill>
            </a:rPr>
            <a:t>ne réalise des tournées sécurité</a:t>
          </a:r>
          <a:r>
            <a:rPr lang="fr-FR" sz="1400" b="1" noProof="0" dirty="0"/>
            <a:t> qu’à une fréquence trimestrielle ou moins</a:t>
          </a:r>
        </a:p>
      </dgm:t>
    </dgm:pt>
    <dgm:pt modelId="{91E67DB6-085D-4FD1-B7F2-3F157AD217F9}" type="parTrans" cxnId="{13B1BF03-C773-4DF4-8780-9A514E07A6B5}">
      <dgm:prSet/>
      <dgm:spPr/>
      <dgm:t>
        <a:bodyPr/>
        <a:lstStyle/>
        <a:p>
          <a:endParaRPr lang="fr-FR" noProof="0" dirty="0"/>
        </a:p>
      </dgm:t>
    </dgm:pt>
    <dgm:pt modelId="{E10DDE2E-9718-46D2-9AA3-3DF39D7BDC35}" type="sibTrans" cxnId="{13B1BF03-C773-4DF4-8780-9A514E07A6B5}">
      <dgm:prSet/>
      <dgm:spPr/>
      <dgm:t>
        <a:bodyPr/>
        <a:lstStyle/>
        <a:p>
          <a:endParaRPr lang="fr-FR" noProof="0" dirty="0"/>
        </a:p>
      </dgm:t>
    </dgm:pt>
    <dgm:pt modelId="{E84D27DF-CFA3-4E5E-B828-CE40FA366143}">
      <dgm:prSet phldrT="[Texte]" custT="1"/>
      <dgm:spPr/>
      <dgm:t>
        <a:bodyPr/>
        <a:lstStyle/>
        <a:p>
          <a:r>
            <a:rPr lang="fr-FR" sz="2000" b="1" noProof="0" dirty="0"/>
            <a:t>Contracteurs</a:t>
          </a:r>
        </a:p>
        <a:p>
          <a:r>
            <a:rPr lang="fr-FR" sz="1600" b="1" i="1" noProof="0" dirty="0"/>
            <a:t>Groupe de Travail (2019)</a:t>
          </a:r>
        </a:p>
        <a:p>
          <a:endParaRPr lang="fr-FR" sz="1400" noProof="0" dirty="0"/>
        </a:p>
        <a:p>
          <a:r>
            <a:rPr lang="fr-FR" sz="1400" b="1" noProof="0" dirty="0">
              <a:solidFill>
                <a:schemeClr val="accent2"/>
              </a:solidFill>
            </a:rPr>
            <a:t>Augmenter la présence terrain et parlons le même langage</a:t>
          </a:r>
        </a:p>
        <a:p>
          <a:r>
            <a:rPr lang="fr-FR" sz="1400" noProof="0" dirty="0"/>
            <a:t>Vérifiez le respect de vos règles</a:t>
          </a:r>
        </a:p>
      </dgm:t>
    </dgm:pt>
    <dgm:pt modelId="{7EB4526E-3AB1-45E0-9E69-FCCEDC756C98}" type="parTrans" cxnId="{E85CC595-ACB7-4E36-AF1E-957C87386169}">
      <dgm:prSet/>
      <dgm:spPr/>
      <dgm:t>
        <a:bodyPr/>
        <a:lstStyle/>
        <a:p>
          <a:endParaRPr lang="fr-FR" noProof="0" dirty="0"/>
        </a:p>
      </dgm:t>
    </dgm:pt>
    <dgm:pt modelId="{F05FCEDB-D2FC-4C90-9C82-DD0862DE8BD8}" type="sibTrans" cxnId="{E85CC595-ACB7-4E36-AF1E-957C87386169}">
      <dgm:prSet/>
      <dgm:spPr/>
      <dgm:t>
        <a:bodyPr/>
        <a:lstStyle/>
        <a:p>
          <a:endParaRPr lang="fr-FR" noProof="0" dirty="0"/>
        </a:p>
      </dgm:t>
    </dgm:pt>
    <dgm:pt modelId="{31FF0B76-7063-4838-9DFD-411693E7AB2A}">
      <dgm:prSet phldrT="[Texte]" custT="1"/>
      <dgm:spPr/>
      <dgm:t>
        <a:bodyPr/>
        <a:lstStyle/>
        <a:p>
          <a:r>
            <a:rPr lang="fr-FR" sz="2000" b="1" noProof="0" dirty="0"/>
            <a:t>Benchmark</a:t>
          </a:r>
        </a:p>
        <a:p>
          <a:r>
            <a:rPr lang="fr-FR" sz="1600" b="1" i="1" noProof="0" dirty="0"/>
            <a:t>Dupont (2018)</a:t>
          </a:r>
        </a:p>
        <a:p>
          <a:endParaRPr lang="fr-FR" sz="1400" noProof="0" dirty="0"/>
        </a:p>
        <a:p>
          <a:r>
            <a:rPr lang="fr-FR" sz="1400" noProof="0" dirty="0"/>
            <a:t>Les meilleurs performeurs en sécurité ont développés les trois comportements managériaux</a:t>
          </a:r>
        </a:p>
        <a:p>
          <a:r>
            <a:rPr lang="fr-FR" sz="1400" noProof="0" dirty="0"/>
            <a:t>-  Culture du doute</a:t>
          </a:r>
        </a:p>
        <a:p>
          <a:r>
            <a:rPr lang="fr-FR" sz="1400" b="1" noProof="0" dirty="0">
              <a:solidFill>
                <a:schemeClr val="accent3"/>
              </a:solidFill>
            </a:rPr>
            <a:t>- Capacité à observer</a:t>
          </a:r>
        </a:p>
        <a:p>
          <a:r>
            <a:rPr lang="fr-FR" sz="1400" noProof="0" dirty="0"/>
            <a:t>- Culture de la conformité</a:t>
          </a:r>
        </a:p>
      </dgm:t>
    </dgm:pt>
    <dgm:pt modelId="{A279748F-A819-4555-95E8-AB1943334646}" type="parTrans" cxnId="{EF741D79-83FB-49A1-895F-67E9E4DDB4DF}">
      <dgm:prSet/>
      <dgm:spPr/>
      <dgm:t>
        <a:bodyPr/>
        <a:lstStyle/>
        <a:p>
          <a:endParaRPr lang="fr-FR" noProof="0" dirty="0"/>
        </a:p>
      </dgm:t>
    </dgm:pt>
    <dgm:pt modelId="{E817E82D-53D0-42B0-8AEB-9FA5281C8236}" type="sibTrans" cxnId="{EF741D79-83FB-49A1-895F-67E9E4DDB4DF}">
      <dgm:prSet/>
      <dgm:spPr/>
      <dgm:t>
        <a:bodyPr/>
        <a:lstStyle/>
        <a:p>
          <a:endParaRPr lang="fr-FR" noProof="0" dirty="0"/>
        </a:p>
      </dgm:t>
    </dgm:pt>
    <dgm:pt modelId="{85575953-A374-43FE-A42C-59FFE006C394}" type="pres">
      <dgm:prSet presAssocID="{49D6DA87-C0D6-45ED-8FE9-0E3CA5CCDBBF}" presName="Name0" presStyleCnt="0">
        <dgm:presLayoutVars>
          <dgm:dir/>
          <dgm:resizeHandles val="exact"/>
        </dgm:presLayoutVars>
      </dgm:prSet>
      <dgm:spPr/>
    </dgm:pt>
    <dgm:pt modelId="{7E341051-F639-4263-B82F-FD02E4BA5275}" type="pres">
      <dgm:prSet presAssocID="{49D6DA87-C0D6-45ED-8FE9-0E3CA5CCDBBF}" presName="fgShape" presStyleLbl="fgShp" presStyleIdx="0" presStyleCnt="1" custLinFactNeighborX="0" custLinFactNeighborY="18750"/>
      <dgm:spPr/>
    </dgm:pt>
    <dgm:pt modelId="{B1F681ED-4A3B-48A8-9F83-89131A0F6DD6}" type="pres">
      <dgm:prSet presAssocID="{49D6DA87-C0D6-45ED-8FE9-0E3CA5CCDBBF}" presName="linComp" presStyleCnt="0"/>
      <dgm:spPr/>
    </dgm:pt>
    <dgm:pt modelId="{AD0BC4DA-D94C-4724-B9C7-F80430AC1B72}" type="pres">
      <dgm:prSet presAssocID="{21744759-AE9E-4261-866E-27A2D3D32155}" presName="compNode" presStyleCnt="0"/>
      <dgm:spPr/>
    </dgm:pt>
    <dgm:pt modelId="{78EFBB3B-82E1-4B8C-AB2C-89F218E30979}" type="pres">
      <dgm:prSet presAssocID="{21744759-AE9E-4261-866E-27A2D3D32155}" presName="bkgdShape" presStyleLbl="node1" presStyleIdx="0" presStyleCnt="3"/>
      <dgm:spPr/>
    </dgm:pt>
    <dgm:pt modelId="{1747C8F5-96CE-4122-AAD3-906F1624E144}" type="pres">
      <dgm:prSet presAssocID="{21744759-AE9E-4261-866E-27A2D3D32155}" presName="nodeTx" presStyleLbl="node1" presStyleIdx="0" presStyleCnt="3">
        <dgm:presLayoutVars>
          <dgm:bulletEnabled val="1"/>
        </dgm:presLayoutVars>
      </dgm:prSet>
      <dgm:spPr/>
    </dgm:pt>
    <dgm:pt modelId="{2EA78AB4-3B8E-4A43-91D3-AD98F6DABC84}" type="pres">
      <dgm:prSet presAssocID="{21744759-AE9E-4261-866E-27A2D3D32155}" presName="invisiNode" presStyleLbl="node1" presStyleIdx="0" presStyleCnt="3"/>
      <dgm:spPr/>
    </dgm:pt>
    <dgm:pt modelId="{DF2D8DC6-3B11-4985-A306-5F2FEB360A9A}" type="pres">
      <dgm:prSet presAssocID="{21744759-AE9E-4261-866E-27A2D3D32155}" presName="imagNode" presStyleLbl="fgImgPlace1" presStyleIdx="0" presStyleCnt="3" custScaleX="71206" custScaleY="6715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8000" b="-8000"/>
          </a:stretch>
        </a:blipFill>
      </dgm:spPr>
    </dgm:pt>
    <dgm:pt modelId="{4FEC2A59-ACF2-4F40-9578-C6655ECB2C64}" type="pres">
      <dgm:prSet presAssocID="{E10DDE2E-9718-46D2-9AA3-3DF39D7BDC35}" presName="sibTrans" presStyleLbl="sibTrans2D1" presStyleIdx="0" presStyleCnt="0"/>
      <dgm:spPr/>
    </dgm:pt>
    <dgm:pt modelId="{9EFF67EB-C541-441B-B571-3423430284BC}" type="pres">
      <dgm:prSet presAssocID="{E84D27DF-CFA3-4E5E-B828-CE40FA366143}" presName="compNode" presStyleCnt="0"/>
      <dgm:spPr/>
    </dgm:pt>
    <dgm:pt modelId="{690BDDC4-3F59-427A-A234-0E3E38DE2242}" type="pres">
      <dgm:prSet presAssocID="{E84D27DF-CFA3-4E5E-B828-CE40FA366143}" presName="bkgdShape" presStyleLbl="node1" presStyleIdx="1" presStyleCnt="3"/>
      <dgm:spPr/>
    </dgm:pt>
    <dgm:pt modelId="{B1364D35-19B5-4282-9631-F63435FDA664}" type="pres">
      <dgm:prSet presAssocID="{E84D27DF-CFA3-4E5E-B828-CE40FA366143}" presName="nodeTx" presStyleLbl="node1" presStyleIdx="1" presStyleCnt="3">
        <dgm:presLayoutVars>
          <dgm:bulletEnabled val="1"/>
        </dgm:presLayoutVars>
      </dgm:prSet>
      <dgm:spPr/>
    </dgm:pt>
    <dgm:pt modelId="{59B3EF1B-1747-4BD4-82CF-EFF7C5E73F88}" type="pres">
      <dgm:prSet presAssocID="{E84D27DF-CFA3-4E5E-B828-CE40FA366143}" presName="invisiNode" presStyleLbl="node1" presStyleIdx="1" presStyleCnt="3"/>
      <dgm:spPr/>
    </dgm:pt>
    <dgm:pt modelId="{348323A3-813E-461C-9ED0-A86E4CA98E86}" type="pres">
      <dgm:prSet presAssocID="{E84D27DF-CFA3-4E5E-B828-CE40FA366143}" presName="imagNode" presStyleLbl="fgImgPlace1" presStyleIdx="1" presStyleCnt="3" custScaleX="76014" custScaleY="73048"/>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055ECE23-58BB-43B7-A1A8-A6FDC2947120}" type="pres">
      <dgm:prSet presAssocID="{F05FCEDB-D2FC-4C90-9C82-DD0862DE8BD8}" presName="sibTrans" presStyleLbl="sibTrans2D1" presStyleIdx="0" presStyleCnt="0"/>
      <dgm:spPr/>
    </dgm:pt>
    <dgm:pt modelId="{B896D04B-2264-4B6F-BDDE-05CD1B5DC8D3}" type="pres">
      <dgm:prSet presAssocID="{31FF0B76-7063-4838-9DFD-411693E7AB2A}" presName="compNode" presStyleCnt="0"/>
      <dgm:spPr/>
    </dgm:pt>
    <dgm:pt modelId="{D6C74AC9-0D06-45B6-9A2D-1C8DF830C158}" type="pres">
      <dgm:prSet presAssocID="{31FF0B76-7063-4838-9DFD-411693E7AB2A}" presName="bkgdShape" presStyleLbl="node1" presStyleIdx="2" presStyleCnt="3"/>
      <dgm:spPr/>
    </dgm:pt>
    <dgm:pt modelId="{B640B0A0-FF56-4AA7-B709-6DB1BA696319}" type="pres">
      <dgm:prSet presAssocID="{31FF0B76-7063-4838-9DFD-411693E7AB2A}" presName="nodeTx" presStyleLbl="node1" presStyleIdx="2" presStyleCnt="3">
        <dgm:presLayoutVars>
          <dgm:bulletEnabled val="1"/>
        </dgm:presLayoutVars>
      </dgm:prSet>
      <dgm:spPr/>
    </dgm:pt>
    <dgm:pt modelId="{DC28DCB1-A0D6-46A9-ADEF-FA2E2F96A776}" type="pres">
      <dgm:prSet presAssocID="{31FF0B76-7063-4838-9DFD-411693E7AB2A}" presName="invisiNode" presStyleLbl="node1" presStyleIdx="2" presStyleCnt="3"/>
      <dgm:spPr/>
    </dgm:pt>
    <dgm:pt modelId="{CBA25FE2-C22F-4513-93FE-48CA8DD64586}" type="pres">
      <dgm:prSet presAssocID="{31FF0B76-7063-4838-9DFD-411693E7AB2A}" presName="imagNode" presStyleLbl="fgImgPlace1" presStyleIdx="2" presStyleCnt="3" custScaleX="71883" custScaleY="73048"/>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Lst>
  <dgm:cxnLst>
    <dgm:cxn modelId="{F0CD5B00-FBE3-49ED-A842-80E335DB25B6}" type="presOf" srcId="{49D6DA87-C0D6-45ED-8FE9-0E3CA5CCDBBF}" destId="{85575953-A374-43FE-A42C-59FFE006C394}" srcOrd="0" destOrd="0" presId="urn:microsoft.com/office/officeart/2005/8/layout/hList7"/>
    <dgm:cxn modelId="{13B1BF03-C773-4DF4-8780-9A514E07A6B5}" srcId="{49D6DA87-C0D6-45ED-8FE9-0E3CA5CCDBBF}" destId="{21744759-AE9E-4261-866E-27A2D3D32155}" srcOrd="0" destOrd="0" parTransId="{91E67DB6-085D-4FD1-B7F2-3F157AD217F9}" sibTransId="{E10DDE2E-9718-46D2-9AA3-3DF39D7BDC35}"/>
    <dgm:cxn modelId="{6650C205-0F06-4B33-9084-34BCA197B483}" type="presOf" srcId="{E10DDE2E-9718-46D2-9AA3-3DF39D7BDC35}" destId="{4FEC2A59-ACF2-4F40-9578-C6655ECB2C64}" srcOrd="0" destOrd="0" presId="urn:microsoft.com/office/officeart/2005/8/layout/hList7"/>
    <dgm:cxn modelId="{8CB71417-1A66-41AF-854E-A622FAB62945}" type="presOf" srcId="{E84D27DF-CFA3-4E5E-B828-CE40FA366143}" destId="{690BDDC4-3F59-427A-A234-0E3E38DE2242}" srcOrd="0" destOrd="0" presId="urn:microsoft.com/office/officeart/2005/8/layout/hList7"/>
    <dgm:cxn modelId="{6C7BB046-5C02-44E7-BC43-CB788419346C}" type="presOf" srcId="{31FF0B76-7063-4838-9DFD-411693E7AB2A}" destId="{D6C74AC9-0D06-45B6-9A2D-1C8DF830C158}" srcOrd="0" destOrd="0" presId="urn:microsoft.com/office/officeart/2005/8/layout/hList7"/>
    <dgm:cxn modelId="{BDDEC671-985F-4D2B-8A71-BA930EAB2252}" type="presOf" srcId="{E84D27DF-CFA3-4E5E-B828-CE40FA366143}" destId="{B1364D35-19B5-4282-9631-F63435FDA664}" srcOrd="1" destOrd="0" presId="urn:microsoft.com/office/officeart/2005/8/layout/hList7"/>
    <dgm:cxn modelId="{EF741D79-83FB-49A1-895F-67E9E4DDB4DF}" srcId="{49D6DA87-C0D6-45ED-8FE9-0E3CA5CCDBBF}" destId="{31FF0B76-7063-4838-9DFD-411693E7AB2A}" srcOrd="2" destOrd="0" parTransId="{A279748F-A819-4555-95E8-AB1943334646}" sibTransId="{E817E82D-53D0-42B0-8AEB-9FA5281C8236}"/>
    <dgm:cxn modelId="{9900328D-F191-49F5-8E89-4A5B26D98C83}" type="presOf" srcId="{21744759-AE9E-4261-866E-27A2D3D32155}" destId="{1747C8F5-96CE-4122-AAD3-906F1624E144}" srcOrd="1" destOrd="0" presId="urn:microsoft.com/office/officeart/2005/8/layout/hList7"/>
    <dgm:cxn modelId="{E85CC595-ACB7-4E36-AF1E-957C87386169}" srcId="{49D6DA87-C0D6-45ED-8FE9-0E3CA5CCDBBF}" destId="{E84D27DF-CFA3-4E5E-B828-CE40FA366143}" srcOrd="1" destOrd="0" parTransId="{7EB4526E-3AB1-45E0-9E69-FCCEDC756C98}" sibTransId="{F05FCEDB-D2FC-4C90-9C82-DD0862DE8BD8}"/>
    <dgm:cxn modelId="{2EB9A1B3-2D41-4659-9C53-891A786CF9D7}" type="presOf" srcId="{F05FCEDB-D2FC-4C90-9C82-DD0862DE8BD8}" destId="{055ECE23-58BB-43B7-A1A8-A6FDC2947120}" srcOrd="0" destOrd="0" presId="urn:microsoft.com/office/officeart/2005/8/layout/hList7"/>
    <dgm:cxn modelId="{5D7BEEBB-B8B1-4FE2-B01E-E6E5108B8744}" type="presOf" srcId="{21744759-AE9E-4261-866E-27A2D3D32155}" destId="{78EFBB3B-82E1-4B8C-AB2C-89F218E30979}" srcOrd="0" destOrd="0" presId="urn:microsoft.com/office/officeart/2005/8/layout/hList7"/>
    <dgm:cxn modelId="{5096A0C8-913A-4919-A50B-9831A861633B}" type="presOf" srcId="{31FF0B76-7063-4838-9DFD-411693E7AB2A}" destId="{B640B0A0-FF56-4AA7-B709-6DB1BA696319}" srcOrd="1" destOrd="0" presId="urn:microsoft.com/office/officeart/2005/8/layout/hList7"/>
    <dgm:cxn modelId="{E7F1B8EB-1CAA-4A58-8935-A264FFA63B77}" type="presParOf" srcId="{85575953-A374-43FE-A42C-59FFE006C394}" destId="{7E341051-F639-4263-B82F-FD02E4BA5275}" srcOrd="0" destOrd="0" presId="urn:microsoft.com/office/officeart/2005/8/layout/hList7"/>
    <dgm:cxn modelId="{2A30AD37-F8A0-4453-837B-113182F787F9}" type="presParOf" srcId="{85575953-A374-43FE-A42C-59FFE006C394}" destId="{B1F681ED-4A3B-48A8-9F83-89131A0F6DD6}" srcOrd="1" destOrd="0" presId="urn:microsoft.com/office/officeart/2005/8/layout/hList7"/>
    <dgm:cxn modelId="{598D114D-290F-4C88-828B-6E003D117631}" type="presParOf" srcId="{B1F681ED-4A3B-48A8-9F83-89131A0F6DD6}" destId="{AD0BC4DA-D94C-4724-B9C7-F80430AC1B72}" srcOrd="0" destOrd="0" presId="urn:microsoft.com/office/officeart/2005/8/layout/hList7"/>
    <dgm:cxn modelId="{2FE0D79D-1086-4797-A06B-A00BAA1328C7}" type="presParOf" srcId="{AD0BC4DA-D94C-4724-B9C7-F80430AC1B72}" destId="{78EFBB3B-82E1-4B8C-AB2C-89F218E30979}" srcOrd="0" destOrd="0" presId="urn:microsoft.com/office/officeart/2005/8/layout/hList7"/>
    <dgm:cxn modelId="{8347A37F-B750-48FD-9630-96ABE085BB9E}" type="presParOf" srcId="{AD0BC4DA-D94C-4724-B9C7-F80430AC1B72}" destId="{1747C8F5-96CE-4122-AAD3-906F1624E144}" srcOrd="1" destOrd="0" presId="urn:microsoft.com/office/officeart/2005/8/layout/hList7"/>
    <dgm:cxn modelId="{0AB1A9D4-206F-46A1-8AA7-E042C2A87DFF}" type="presParOf" srcId="{AD0BC4DA-D94C-4724-B9C7-F80430AC1B72}" destId="{2EA78AB4-3B8E-4A43-91D3-AD98F6DABC84}" srcOrd="2" destOrd="0" presId="urn:microsoft.com/office/officeart/2005/8/layout/hList7"/>
    <dgm:cxn modelId="{E9FB00C5-888B-4151-A147-AE8F39976BE6}" type="presParOf" srcId="{AD0BC4DA-D94C-4724-B9C7-F80430AC1B72}" destId="{DF2D8DC6-3B11-4985-A306-5F2FEB360A9A}" srcOrd="3" destOrd="0" presId="urn:microsoft.com/office/officeart/2005/8/layout/hList7"/>
    <dgm:cxn modelId="{934F2950-6426-4404-94A6-C7B0892CFE67}" type="presParOf" srcId="{B1F681ED-4A3B-48A8-9F83-89131A0F6DD6}" destId="{4FEC2A59-ACF2-4F40-9578-C6655ECB2C64}" srcOrd="1" destOrd="0" presId="urn:microsoft.com/office/officeart/2005/8/layout/hList7"/>
    <dgm:cxn modelId="{3A797018-687F-4F52-91E4-382D37AB09DA}" type="presParOf" srcId="{B1F681ED-4A3B-48A8-9F83-89131A0F6DD6}" destId="{9EFF67EB-C541-441B-B571-3423430284BC}" srcOrd="2" destOrd="0" presId="urn:microsoft.com/office/officeart/2005/8/layout/hList7"/>
    <dgm:cxn modelId="{D3FB13D5-8121-4634-AE3A-9530230EE37C}" type="presParOf" srcId="{9EFF67EB-C541-441B-B571-3423430284BC}" destId="{690BDDC4-3F59-427A-A234-0E3E38DE2242}" srcOrd="0" destOrd="0" presId="urn:microsoft.com/office/officeart/2005/8/layout/hList7"/>
    <dgm:cxn modelId="{E06818D2-FECC-40DC-BDF3-D62C703FDD7D}" type="presParOf" srcId="{9EFF67EB-C541-441B-B571-3423430284BC}" destId="{B1364D35-19B5-4282-9631-F63435FDA664}" srcOrd="1" destOrd="0" presId="urn:microsoft.com/office/officeart/2005/8/layout/hList7"/>
    <dgm:cxn modelId="{BD22D756-890E-4E7E-AF59-ED351D9DA9DE}" type="presParOf" srcId="{9EFF67EB-C541-441B-B571-3423430284BC}" destId="{59B3EF1B-1747-4BD4-82CF-EFF7C5E73F88}" srcOrd="2" destOrd="0" presId="urn:microsoft.com/office/officeart/2005/8/layout/hList7"/>
    <dgm:cxn modelId="{A03D0917-8628-4C6B-8E55-97358D086132}" type="presParOf" srcId="{9EFF67EB-C541-441B-B571-3423430284BC}" destId="{348323A3-813E-461C-9ED0-A86E4CA98E86}" srcOrd="3" destOrd="0" presId="urn:microsoft.com/office/officeart/2005/8/layout/hList7"/>
    <dgm:cxn modelId="{B8DF38B7-DD6F-4B15-BC8F-9EF86B757AEA}" type="presParOf" srcId="{B1F681ED-4A3B-48A8-9F83-89131A0F6DD6}" destId="{055ECE23-58BB-43B7-A1A8-A6FDC2947120}" srcOrd="3" destOrd="0" presId="urn:microsoft.com/office/officeart/2005/8/layout/hList7"/>
    <dgm:cxn modelId="{24D5E885-D4C8-4D9E-B58A-8C4874ADCC94}" type="presParOf" srcId="{B1F681ED-4A3B-48A8-9F83-89131A0F6DD6}" destId="{B896D04B-2264-4B6F-BDDE-05CD1B5DC8D3}" srcOrd="4" destOrd="0" presId="urn:microsoft.com/office/officeart/2005/8/layout/hList7"/>
    <dgm:cxn modelId="{72149E03-7916-4BC0-9ECC-D2F043012B9A}" type="presParOf" srcId="{B896D04B-2264-4B6F-BDDE-05CD1B5DC8D3}" destId="{D6C74AC9-0D06-45B6-9A2D-1C8DF830C158}" srcOrd="0" destOrd="0" presId="urn:microsoft.com/office/officeart/2005/8/layout/hList7"/>
    <dgm:cxn modelId="{E08781AD-6422-4A99-AED7-7FBBD7859BCD}" type="presParOf" srcId="{B896D04B-2264-4B6F-BDDE-05CD1B5DC8D3}" destId="{B640B0A0-FF56-4AA7-B709-6DB1BA696319}" srcOrd="1" destOrd="0" presId="urn:microsoft.com/office/officeart/2005/8/layout/hList7"/>
    <dgm:cxn modelId="{7383E07C-98B8-466F-B6EA-79B04082122F}" type="presParOf" srcId="{B896D04B-2264-4B6F-BDDE-05CD1B5DC8D3}" destId="{DC28DCB1-A0D6-46A9-ADEF-FA2E2F96A776}" srcOrd="2" destOrd="0" presId="urn:microsoft.com/office/officeart/2005/8/layout/hList7"/>
    <dgm:cxn modelId="{F931A349-C202-4733-A17C-D98E691409A3}" type="presParOf" srcId="{B896D04B-2264-4B6F-BDDE-05CD1B5DC8D3}" destId="{CBA25FE2-C22F-4513-93FE-48CA8DD6458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64A43-4E59-4181-92F5-7943845A454E}" type="doc">
      <dgm:prSet loTypeId="urn:microsoft.com/office/officeart/2005/8/layout/chevron1" loCatId="process" qsTypeId="urn:microsoft.com/office/officeart/2005/8/quickstyle/simple1" qsCatId="simple" csTypeId="urn:microsoft.com/office/officeart/2005/8/colors/accent1_2" csCatId="accent1" phldr="1"/>
      <dgm:spPr/>
    </dgm:pt>
    <dgm:pt modelId="{A184438E-E667-4FAD-BCA8-EE749BB037A1}">
      <dgm:prSet phldrT="[Text]" custT="1"/>
      <dgm:spPr>
        <a:solidFill>
          <a:srgbClr val="FE9A00"/>
        </a:solidFill>
      </dgm:spPr>
      <dgm:t>
        <a:bodyPr/>
        <a:lstStyle/>
        <a:p>
          <a:r>
            <a:rPr lang="fr-FR" sz="1800" noProof="0" dirty="0"/>
            <a:t>Réaliser et intervenir</a:t>
          </a:r>
        </a:p>
      </dgm:t>
    </dgm:pt>
    <dgm:pt modelId="{C60DF394-F05F-4861-A03E-813269EC6ED3}" type="parTrans" cxnId="{F7038B32-42BB-46AA-8ECF-505D4593FFD8}">
      <dgm:prSet/>
      <dgm:spPr/>
      <dgm:t>
        <a:bodyPr/>
        <a:lstStyle/>
        <a:p>
          <a:endParaRPr lang="fr-FR" sz="1800" noProof="0" dirty="0"/>
        </a:p>
      </dgm:t>
    </dgm:pt>
    <dgm:pt modelId="{0785382F-F4E8-44B8-8175-B2A53AAAAED5}" type="sibTrans" cxnId="{F7038B32-42BB-46AA-8ECF-505D4593FFD8}">
      <dgm:prSet/>
      <dgm:spPr/>
      <dgm:t>
        <a:bodyPr/>
        <a:lstStyle/>
        <a:p>
          <a:endParaRPr lang="fr-FR" sz="1800" noProof="0" dirty="0"/>
        </a:p>
      </dgm:t>
    </dgm:pt>
    <dgm:pt modelId="{06AEFFF3-4630-4ABB-B6C5-3F3502413821}">
      <dgm:prSet phldrT="[Text]" custT="1"/>
      <dgm:spPr>
        <a:solidFill>
          <a:srgbClr val="4C97CE"/>
        </a:solidFill>
      </dgm:spPr>
      <dgm:t>
        <a:bodyPr/>
        <a:lstStyle/>
        <a:p>
          <a:r>
            <a:rPr lang="fr-FR" sz="1800" noProof="0" dirty="0"/>
            <a:t>Débriefer</a:t>
          </a:r>
        </a:p>
      </dgm:t>
    </dgm:pt>
    <dgm:pt modelId="{143CA3F3-4321-4967-9005-BD29F0F08549}" type="parTrans" cxnId="{C1ED0F62-433D-49ED-8BF3-A09D20C8BF51}">
      <dgm:prSet/>
      <dgm:spPr/>
      <dgm:t>
        <a:bodyPr/>
        <a:lstStyle/>
        <a:p>
          <a:endParaRPr lang="fr-FR" sz="1800" noProof="0" dirty="0"/>
        </a:p>
      </dgm:t>
    </dgm:pt>
    <dgm:pt modelId="{0919CC07-CD80-4889-A0A9-2C355AC5FA14}" type="sibTrans" cxnId="{C1ED0F62-433D-49ED-8BF3-A09D20C8BF51}">
      <dgm:prSet/>
      <dgm:spPr/>
      <dgm:t>
        <a:bodyPr/>
        <a:lstStyle/>
        <a:p>
          <a:endParaRPr lang="fr-FR" sz="1800" noProof="0" dirty="0"/>
        </a:p>
      </dgm:t>
    </dgm:pt>
    <dgm:pt modelId="{F8394156-FEC7-4496-AD20-607273BB1DBA}">
      <dgm:prSet phldrT="[Text]" custT="1"/>
      <dgm:spPr>
        <a:solidFill>
          <a:srgbClr val="E90033"/>
        </a:solidFill>
      </dgm:spPr>
      <dgm:t>
        <a:bodyPr/>
        <a:lstStyle/>
        <a:p>
          <a:r>
            <a:rPr lang="fr-FR" sz="1800" noProof="0" dirty="0"/>
            <a:t>Suivre</a:t>
          </a:r>
        </a:p>
      </dgm:t>
    </dgm:pt>
    <dgm:pt modelId="{22B703A6-6EE0-4EFB-84F2-437B70B5B2D1}" type="parTrans" cxnId="{4C5A3695-0D51-49A5-951E-A18635310C08}">
      <dgm:prSet/>
      <dgm:spPr/>
      <dgm:t>
        <a:bodyPr/>
        <a:lstStyle/>
        <a:p>
          <a:endParaRPr lang="fr-FR" sz="1800" noProof="0" dirty="0"/>
        </a:p>
      </dgm:t>
    </dgm:pt>
    <dgm:pt modelId="{D7696546-A6E6-4A8B-96CF-9E5348198D59}" type="sibTrans" cxnId="{4C5A3695-0D51-49A5-951E-A18635310C08}">
      <dgm:prSet/>
      <dgm:spPr/>
      <dgm:t>
        <a:bodyPr/>
        <a:lstStyle/>
        <a:p>
          <a:endParaRPr lang="fr-FR" sz="1800" noProof="0" dirty="0"/>
        </a:p>
      </dgm:t>
    </dgm:pt>
    <dgm:pt modelId="{072F0A5C-AB05-4A51-BB1A-ABFD11EEBC98}">
      <dgm:prSet phldrT="[Text]" custT="1"/>
      <dgm:spPr>
        <a:solidFill>
          <a:srgbClr val="004195"/>
        </a:solidFill>
      </dgm:spPr>
      <dgm:t>
        <a:bodyPr/>
        <a:lstStyle/>
        <a:p>
          <a:r>
            <a:rPr lang="fr-FR" sz="1800" noProof="0" dirty="0"/>
            <a:t>Préparer</a:t>
          </a:r>
        </a:p>
      </dgm:t>
    </dgm:pt>
    <dgm:pt modelId="{338FF5D9-B904-4341-B441-FE7C540DDC85}" type="sibTrans" cxnId="{C8412C9B-0C60-4696-9A74-C8714B65493B}">
      <dgm:prSet/>
      <dgm:spPr/>
      <dgm:t>
        <a:bodyPr/>
        <a:lstStyle/>
        <a:p>
          <a:endParaRPr lang="fr-FR" sz="1800" noProof="0" dirty="0"/>
        </a:p>
      </dgm:t>
    </dgm:pt>
    <dgm:pt modelId="{659244C6-6E08-4E7B-BD3D-0162D10DCCA4}" type="parTrans" cxnId="{C8412C9B-0C60-4696-9A74-C8714B65493B}">
      <dgm:prSet/>
      <dgm:spPr/>
      <dgm:t>
        <a:bodyPr/>
        <a:lstStyle/>
        <a:p>
          <a:endParaRPr lang="fr-FR" sz="1800" noProof="0" dirty="0"/>
        </a:p>
      </dgm:t>
    </dgm:pt>
    <dgm:pt modelId="{5CC5EF6C-ACB2-4A02-9A39-3EBAF47AD065}" type="pres">
      <dgm:prSet presAssocID="{1D464A43-4E59-4181-92F5-7943845A454E}" presName="Name0" presStyleCnt="0">
        <dgm:presLayoutVars>
          <dgm:dir/>
          <dgm:animLvl val="lvl"/>
          <dgm:resizeHandles val="exact"/>
        </dgm:presLayoutVars>
      </dgm:prSet>
      <dgm:spPr/>
    </dgm:pt>
    <dgm:pt modelId="{99294A25-AE88-4D7C-A1F2-5507CCF7C530}" type="pres">
      <dgm:prSet presAssocID="{072F0A5C-AB05-4A51-BB1A-ABFD11EEBC98}" presName="parTxOnly" presStyleLbl="node1" presStyleIdx="0" presStyleCnt="4" custScaleY="78381">
        <dgm:presLayoutVars>
          <dgm:chMax val="0"/>
          <dgm:chPref val="0"/>
          <dgm:bulletEnabled val="1"/>
        </dgm:presLayoutVars>
      </dgm:prSet>
      <dgm:spPr/>
    </dgm:pt>
    <dgm:pt modelId="{12FE5A06-4DF0-4354-9D16-B5C7BD61E04D}" type="pres">
      <dgm:prSet presAssocID="{338FF5D9-B904-4341-B441-FE7C540DDC85}" presName="parTxOnlySpace" presStyleCnt="0"/>
      <dgm:spPr/>
    </dgm:pt>
    <dgm:pt modelId="{030607A8-7202-4CB9-A0CB-CE1521B13F9D}" type="pres">
      <dgm:prSet presAssocID="{A184438E-E667-4FAD-BCA8-EE749BB037A1}" presName="parTxOnly" presStyleLbl="node1" presStyleIdx="1" presStyleCnt="4" custScaleY="78381">
        <dgm:presLayoutVars>
          <dgm:chMax val="0"/>
          <dgm:chPref val="0"/>
          <dgm:bulletEnabled val="1"/>
        </dgm:presLayoutVars>
      </dgm:prSet>
      <dgm:spPr/>
    </dgm:pt>
    <dgm:pt modelId="{09777B70-16A8-4E70-BB5E-77F69BDE32C2}" type="pres">
      <dgm:prSet presAssocID="{0785382F-F4E8-44B8-8175-B2A53AAAAED5}" presName="parTxOnlySpace" presStyleCnt="0"/>
      <dgm:spPr/>
    </dgm:pt>
    <dgm:pt modelId="{BFC11DA7-44E8-48A0-9F80-59D2CB17ACEE}" type="pres">
      <dgm:prSet presAssocID="{06AEFFF3-4630-4ABB-B6C5-3F3502413821}" presName="parTxOnly" presStyleLbl="node1" presStyleIdx="2" presStyleCnt="4" custScaleY="78381">
        <dgm:presLayoutVars>
          <dgm:chMax val="0"/>
          <dgm:chPref val="0"/>
          <dgm:bulletEnabled val="1"/>
        </dgm:presLayoutVars>
      </dgm:prSet>
      <dgm:spPr/>
    </dgm:pt>
    <dgm:pt modelId="{69DC7B41-AFB9-4FC3-B729-066E1E48B76D}" type="pres">
      <dgm:prSet presAssocID="{0919CC07-CD80-4889-A0A9-2C355AC5FA14}" presName="parTxOnlySpace" presStyleCnt="0"/>
      <dgm:spPr/>
    </dgm:pt>
    <dgm:pt modelId="{A3C47391-45CC-4AB7-B59F-5B19AFD10B1D}" type="pres">
      <dgm:prSet presAssocID="{F8394156-FEC7-4496-AD20-607273BB1DBA}" presName="parTxOnly" presStyleLbl="node1" presStyleIdx="3" presStyleCnt="4" custScaleY="78381" custLinFactNeighborX="74998">
        <dgm:presLayoutVars>
          <dgm:chMax val="0"/>
          <dgm:chPref val="0"/>
          <dgm:bulletEnabled val="1"/>
        </dgm:presLayoutVars>
      </dgm:prSet>
      <dgm:spPr/>
    </dgm:pt>
  </dgm:ptLst>
  <dgm:cxnLst>
    <dgm:cxn modelId="{F7038B32-42BB-46AA-8ECF-505D4593FFD8}" srcId="{1D464A43-4E59-4181-92F5-7943845A454E}" destId="{A184438E-E667-4FAD-BCA8-EE749BB037A1}" srcOrd="1" destOrd="0" parTransId="{C60DF394-F05F-4861-A03E-813269EC6ED3}" sibTransId="{0785382F-F4E8-44B8-8175-B2A53AAAAED5}"/>
    <dgm:cxn modelId="{C1ED0F62-433D-49ED-8BF3-A09D20C8BF51}" srcId="{1D464A43-4E59-4181-92F5-7943845A454E}" destId="{06AEFFF3-4630-4ABB-B6C5-3F3502413821}" srcOrd="2" destOrd="0" parTransId="{143CA3F3-4321-4967-9005-BD29F0F08549}" sibTransId="{0919CC07-CD80-4889-A0A9-2C355AC5FA14}"/>
    <dgm:cxn modelId="{36A54568-9885-4478-8823-EE0FEC7CEC1A}" type="presOf" srcId="{F8394156-FEC7-4496-AD20-607273BB1DBA}" destId="{A3C47391-45CC-4AB7-B59F-5B19AFD10B1D}" srcOrd="0" destOrd="0" presId="urn:microsoft.com/office/officeart/2005/8/layout/chevron1"/>
    <dgm:cxn modelId="{53931852-AC18-4B1B-AA60-4A216A7B1E12}" type="presOf" srcId="{A184438E-E667-4FAD-BCA8-EE749BB037A1}" destId="{030607A8-7202-4CB9-A0CB-CE1521B13F9D}" srcOrd="0" destOrd="0" presId="urn:microsoft.com/office/officeart/2005/8/layout/chevron1"/>
    <dgm:cxn modelId="{15965F79-B17A-4FB1-8425-33B2DA525A2D}" type="presOf" srcId="{1D464A43-4E59-4181-92F5-7943845A454E}" destId="{5CC5EF6C-ACB2-4A02-9A39-3EBAF47AD065}" srcOrd="0" destOrd="0" presId="urn:microsoft.com/office/officeart/2005/8/layout/chevron1"/>
    <dgm:cxn modelId="{4C5A3695-0D51-49A5-951E-A18635310C08}" srcId="{1D464A43-4E59-4181-92F5-7943845A454E}" destId="{F8394156-FEC7-4496-AD20-607273BB1DBA}" srcOrd="3" destOrd="0" parTransId="{22B703A6-6EE0-4EFB-84F2-437B70B5B2D1}" sibTransId="{D7696546-A6E6-4A8B-96CF-9E5348198D59}"/>
    <dgm:cxn modelId="{C8412C9B-0C60-4696-9A74-C8714B65493B}" srcId="{1D464A43-4E59-4181-92F5-7943845A454E}" destId="{072F0A5C-AB05-4A51-BB1A-ABFD11EEBC98}" srcOrd="0" destOrd="0" parTransId="{659244C6-6E08-4E7B-BD3D-0162D10DCCA4}" sibTransId="{338FF5D9-B904-4341-B441-FE7C540DDC85}"/>
    <dgm:cxn modelId="{98270CC7-97BF-4602-B3F0-1F53A1F480C8}" type="presOf" srcId="{06AEFFF3-4630-4ABB-B6C5-3F3502413821}" destId="{BFC11DA7-44E8-48A0-9F80-59D2CB17ACEE}" srcOrd="0" destOrd="0" presId="urn:microsoft.com/office/officeart/2005/8/layout/chevron1"/>
    <dgm:cxn modelId="{AA06EEEC-4425-4C27-9002-99DBACD63E96}" type="presOf" srcId="{072F0A5C-AB05-4A51-BB1A-ABFD11EEBC98}" destId="{99294A25-AE88-4D7C-A1F2-5507CCF7C530}" srcOrd="0" destOrd="0" presId="urn:microsoft.com/office/officeart/2005/8/layout/chevron1"/>
    <dgm:cxn modelId="{C2DB255C-FCDA-45EF-8565-62DCCA1D093D}" type="presParOf" srcId="{5CC5EF6C-ACB2-4A02-9A39-3EBAF47AD065}" destId="{99294A25-AE88-4D7C-A1F2-5507CCF7C530}" srcOrd="0" destOrd="0" presId="urn:microsoft.com/office/officeart/2005/8/layout/chevron1"/>
    <dgm:cxn modelId="{A944CC90-87CF-435A-BCA9-02450B99489B}" type="presParOf" srcId="{5CC5EF6C-ACB2-4A02-9A39-3EBAF47AD065}" destId="{12FE5A06-4DF0-4354-9D16-B5C7BD61E04D}" srcOrd="1" destOrd="0" presId="urn:microsoft.com/office/officeart/2005/8/layout/chevron1"/>
    <dgm:cxn modelId="{DBC9FDDA-4359-4073-B729-FA3E1A75E9F3}" type="presParOf" srcId="{5CC5EF6C-ACB2-4A02-9A39-3EBAF47AD065}" destId="{030607A8-7202-4CB9-A0CB-CE1521B13F9D}" srcOrd="2" destOrd="0" presId="urn:microsoft.com/office/officeart/2005/8/layout/chevron1"/>
    <dgm:cxn modelId="{81C60E08-2426-4A88-9BFF-0BBB54CEEB7B}" type="presParOf" srcId="{5CC5EF6C-ACB2-4A02-9A39-3EBAF47AD065}" destId="{09777B70-16A8-4E70-BB5E-77F69BDE32C2}" srcOrd="3" destOrd="0" presId="urn:microsoft.com/office/officeart/2005/8/layout/chevron1"/>
    <dgm:cxn modelId="{BFBFF649-B675-4DCC-8652-42DC35493F0B}" type="presParOf" srcId="{5CC5EF6C-ACB2-4A02-9A39-3EBAF47AD065}" destId="{BFC11DA7-44E8-48A0-9F80-59D2CB17ACEE}" srcOrd="4" destOrd="0" presId="urn:microsoft.com/office/officeart/2005/8/layout/chevron1"/>
    <dgm:cxn modelId="{8F1396D0-BBA2-4295-8D96-7D7888FDC28C}" type="presParOf" srcId="{5CC5EF6C-ACB2-4A02-9A39-3EBAF47AD065}" destId="{69DC7B41-AFB9-4FC3-B729-066E1E48B76D}" srcOrd="5" destOrd="0" presId="urn:microsoft.com/office/officeart/2005/8/layout/chevron1"/>
    <dgm:cxn modelId="{4AE8556A-05F1-4353-865D-6B6C66A390CD}" type="presParOf" srcId="{5CC5EF6C-ACB2-4A02-9A39-3EBAF47AD065}" destId="{A3C47391-45CC-4AB7-B59F-5B19AFD10B1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FBB3B-82E1-4B8C-AB2C-89F218E30979}">
      <dsp:nvSpPr>
        <dsp:cNvPr id="0" name=""/>
        <dsp:cNvSpPr/>
      </dsp:nvSpPr>
      <dsp:spPr>
        <a:xfrm>
          <a:off x="1706" y="0"/>
          <a:ext cx="2655093" cy="54186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TOTAL</a:t>
          </a:r>
        </a:p>
        <a:p>
          <a:pPr marL="0" lvl="0" indent="0" algn="ctr" defTabSz="889000">
            <a:lnSpc>
              <a:spcPct val="90000"/>
            </a:lnSpc>
            <a:spcBef>
              <a:spcPct val="0"/>
            </a:spcBef>
            <a:spcAft>
              <a:spcPct val="35000"/>
            </a:spcAft>
            <a:buNone/>
          </a:pPr>
          <a:r>
            <a:rPr lang="fr-FR" sz="1600" b="1" i="1" kern="1200" noProof="0" dirty="0"/>
            <a:t>Enquête interne (2019)</a:t>
          </a:r>
        </a:p>
        <a:p>
          <a:pPr marL="0" lvl="0" indent="0" algn="ctr" defTabSz="889000">
            <a:lnSpc>
              <a:spcPct val="90000"/>
            </a:lnSpc>
            <a:spcBef>
              <a:spcPct val="0"/>
            </a:spcBef>
            <a:spcAft>
              <a:spcPct val="35000"/>
            </a:spcAft>
            <a:buNone/>
          </a:pPr>
          <a:endParaRPr lang="fr-FR" sz="1400" kern="1200" noProof="0" dirty="0"/>
        </a:p>
        <a:p>
          <a:pPr marL="0" lvl="0" indent="0" algn="ctr" defTabSz="889000">
            <a:lnSpc>
              <a:spcPct val="90000"/>
            </a:lnSpc>
            <a:spcBef>
              <a:spcPct val="0"/>
            </a:spcBef>
            <a:spcAft>
              <a:spcPct val="35000"/>
            </a:spcAft>
            <a:buNone/>
          </a:pPr>
          <a:r>
            <a:rPr lang="fr-FR" sz="1400" b="1" kern="1200" noProof="0" dirty="0">
              <a:solidFill>
                <a:schemeClr val="accent3"/>
              </a:solidFill>
            </a:rPr>
            <a:t>40 % </a:t>
          </a:r>
        </a:p>
        <a:p>
          <a:pPr marL="0" lvl="0" indent="0" algn="ctr" defTabSz="889000">
            <a:lnSpc>
              <a:spcPct val="90000"/>
            </a:lnSpc>
            <a:spcBef>
              <a:spcPct val="0"/>
            </a:spcBef>
            <a:spcAft>
              <a:spcPct val="35000"/>
            </a:spcAft>
            <a:buNone/>
          </a:pPr>
          <a:r>
            <a:rPr lang="fr-FR" sz="1400" b="1" kern="1200" noProof="0" dirty="0"/>
            <a:t>Leur manager </a:t>
          </a:r>
          <a:r>
            <a:rPr lang="fr-FR" sz="1400" b="1" kern="1200" noProof="0" dirty="0">
              <a:solidFill>
                <a:schemeClr val="accent3"/>
              </a:solidFill>
            </a:rPr>
            <a:t>ne réalise des tournées sécurité</a:t>
          </a:r>
          <a:r>
            <a:rPr lang="fr-FR" sz="1400" b="1" kern="1200" noProof="0" dirty="0"/>
            <a:t> qu’à une fréquence trimestrielle ou moins</a:t>
          </a:r>
        </a:p>
      </dsp:txBody>
      <dsp:txXfrm>
        <a:off x="1706" y="2167466"/>
        <a:ext cx="2655093" cy="2167466"/>
      </dsp:txXfrm>
    </dsp:sp>
    <dsp:sp modelId="{DF2D8DC6-3B11-4985-A306-5F2FEB360A9A}">
      <dsp:nvSpPr>
        <dsp:cNvPr id="0" name=""/>
        <dsp:cNvSpPr/>
      </dsp:nvSpPr>
      <dsp:spPr>
        <a:xfrm>
          <a:off x="686827" y="621459"/>
          <a:ext cx="1284852" cy="1211737"/>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BDDC4-3F59-427A-A234-0E3E38DE2242}">
      <dsp:nvSpPr>
        <dsp:cNvPr id="0" name=""/>
        <dsp:cNvSpPr/>
      </dsp:nvSpPr>
      <dsp:spPr>
        <a:xfrm>
          <a:off x="2736453" y="0"/>
          <a:ext cx="2655093" cy="5418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Contracteurs</a:t>
          </a:r>
        </a:p>
        <a:p>
          <a:pPr marL="0" lvl="0" indent="0" algn="ctr" defTabSz="889000">
            <a:lnSpc>
              <a:spcPct val="90000"/>
            </a:lnSpc>
            <a:spcBef>
              <a:spcPct val="0"/>
            </a:spcBef>
            <a:spcAft>
              <a:spcPct val="35000"/>
            </a:spcAft>
            <a:buNone/>
          </a:pPr>
          <a:r>
            <a:rPr lang="fr-FR" sz="1600" b="1" i="1" kern="1200" noProof="0" dirty="0"/>
            <a:t>Groupe de Travail (2019)</a:t>
          </a:r>
        </a:p>
        <a:p>
          <a:pPr marL="0" lvl="0" indent="0" algn="ctr" defTabSz="889000">
            <a:lnSpc>
              <a:spcPct val="90000"/>
            </a:lnSpc>
            <a:spcBef>
              <a:spcPct val="0"/>
            </a:spcBef>
            <a:spcAft>
              <a:spcPct val="35000"/>
            </a:spcAft>
            <a:buNone/>
          </a:pPr>
          <a:endParaRPr lang="fr-FR" sz="1400" kern="1200" noProof="0" dirty="0"/>
        </a:p>
        <a:p>
          <a:pPr marL="0" lvl="0" indent="0" algn="ctr" defTabSz="889000">
            <a:lnSpc>
              <a:spcPct val="90000"/>
            </a:lnSpc>
            <a:spcBef>
              <a:spcPct val="0"/>
            </a:spcBef>
            <a:spcAft>
              <a:spcPct val="35000"/>
            </a:spcAft>
            <a:buNone/>
          </a:pPr>
          <a:r>
            <a:rPr lang="fr-FR" sz="1400" b="1" kern="1200" noProof="0" dirty="0">
              <a:solidFill>
                <a:schemeClr val="accent2"/>
              </a:solidFill>
            </a:rPr>
            <a:t>Augmenter la présence terrain et parlons le même langage</a:t>
          </a:r>
        </a:p>
        <a:p>
          <a:pPr marL="0" lvl="0" indent="0" algn="ctr" defTabSz="889000">
            <a:lnSpc>
              <a:spcPct val="90000"/>
            </a:lnSpc>
            <a:spcBef>
              <a:spcPct val="0"/>
            </a:spcBef>
            <a:spcAft>
              <a:spcPct val="35000"/>
            </a:spcAft>
            <a:buNone/>
          </a:pPr>
          <a:r>
            <a:rPr lang="fr-FR" sz="1400" kern="1200" noProof="0" dirty="0"/>
            <a:t>Vérifiez le respect de vos règles</a:t>
          </a:r>
        </a:p>
      </dsp:txBody>
      <dsp:txXfrm>
        <a:off x="2736453" y="2167466"/>
        <a:ext cx="2655093" cy="2167466"/>
      </dsp:txXfrm>
    </dsp:sp>
    <dsp:sp modelId="{348323A3-813E-461C-9ED0-A86E4CA98E86}">
      <dsp:nvSpPr>
        <dsp:cNvPr id="0" name=""/>
        <dsp:cNvSpPr/>
      </dsp:nvSpPr>
      <dsp:spPr>
        <a:xfrm>
          <a:off x="3378195" y="568283"/>
          <a:ext cx="1371608" cy="1318089"/>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74AC9-0D06-45B6-9A2D-1C8DF830C158}">
      <dsp:nvSpPr>
        <dsp:cNvPr id="0" name=""/>
        <dsp:cNvSpPr/>
      </dsp:nvSpPr>
      <dsp:spPr>
        <a:xfrm>
          <a:off x="5471199" y="0"/>
          <a:ext cx="2655093" cy="54186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Benchmark</a:t>
          </a:r>
        </a:p>
        <a:p>
          <a:pPr marL="0" lvl="0" indent="0" algn="ctr" defTabSz="889000">
            <a:lnSpc>
              <a:spcPct val="90000"/>
            </a:lnSpc>
            <a:spcBef>
              <a:spcPct val="0"/>
            </a:spcBef>
            <a:spcAft>
              <a:spcPct val="35000"/>
            </a:spcAft>
            <a:buNone/>
          </a:pPr>
          <a:r>
            <a:rPr lang="fr-FR" sz="1600" b="1" i="1" kern="1200" noProof="0" dirty="0"/>
            <a:t>Dupont (2018)</a:t>
          </a:r>
        </a:p>
        <a:p>
          <a:pPr marL="0" lvl="0" indent="0" algn="ctr" defTabSz="889000">
            <a:lnSpc>
              <a:spcPct val="90000"/>
            </a:lnSpc>
            <a:spcBef>
              <a:spcPct val="0"/>
            </a:spcBef>
            <a:spcAft>
              <a:spcPct val="35000"/>
            </a:spcAft>
            <a:buNone/>
          </a:pPr>
          <a:endParaRPr lang="fr-FR" sz="1400" kern="1200" noProof="0" dirty="0"/>
        </a:p>
        <a:p>
          <a:pPr marL="0" lvl="0" indent="0" algn="ctr" defTabSz="889000">
            <a:lnSpc>
              <a:spcPct val="90000"/>
            </a:lnSpc>
            <a:spcBef>
              <a:spcPct val="0"/>
            </a:spcBef>
            <a:spcAft>
              <a:spcPct val="35000"/>
            </a:spcAft>
            <a:buNone/>
          </a:pPr>
          <a:r>
            <a:rPr lang="fr-FR" sz="1400" kern="1200" noProof="0" dirty="0"/>
            <a:t>Les meilleurs performeurs en sécurité ont développés les trois comportements managériaux</a:t>
          </a:r>
        </a:p>
        <a:p>
          <a:pPr marL="0" lvl="0" indent="0" algn="ctr" defTabSz="889000">
            <a:lnSpc>
              <a:spcPct val="90000"/>
            </a:lnSpc>
            <a:spcBef>
              <a:spcPct val="0"/>
            </a:spcBef>
            <a:spcAft>
              <a:spcPct val="35000"/>
            </a:spcAft>
            <a:buNone/>
          </a:pPr>
          <a:r>
            <a:rPr lang="fr-FR" sz="1400" kern="1200" noProof="0" dirty="0"/>
            <a:t>-  Culture du doute</a:t>
          </a:r>
        </a:p>
        <a:p>
          <a:pPr marL="0" lvl="0" indent="0" algn="ctr" defTabSz="889000">
            <a:lnSpc>
              <a:spcPct val="90000"/>
            </a:lnSpc>
            <a:spcBef>
              <a:spcPct val="0"/>
            </a:spcBef>
            <a:spcAft>
              <a:spcPct val="35000"/>
            </a:spcAft>
            <a:buNone/>
          </a:pPr>
          <a:r>
            <a:rPr lang="fr-FR" sz="1400" b="1" kern="1200" noProof="0" dirty="0">
              <a:solidFill>
                <a:schemeClr val="accent3"/>
              </a:solidFill>
            </a:rPr>
            <a:t>- Capacité à observer</a:t>
          </a:r>
        </a:p>
        <a:p>
          <a:pPr marL="0" lvl="0" indent="0" algn="ctr" defTabSz="889000">
            <a:lnSpc>
              <a:spcPct val="90000"/>
            </a:lnSpc>
            <a:spcBef>
              <a:spcPct val="0"/>
            </a:spcBef>
            <a:spcAft>
              <a:spcPct val="35000"/>
            </a:spcAft>
            <a:buNone/>
          </a:pPr>
          <a:r>
            <a:rPr lang="fr-FR" sz="1400" kern="1200" noProof="0" dirty="0"/>
            <a:t>- Culture de la conformité</a:t>
          </a:r>
        </a:p>
      </dsp:txBody>
      <dsp:txXfrm>
        <a:off x="5471199" y="2167466"/>
        <a:ext cx="2655093" cy="2167466"/>
      </dsp:txXfrm>
    </dsp:sp>
    <dsp:sp modelId="{CBA25FE2-C22F-4513-93FE-48CA8DD64586}">
      <dsp:nvSpPr>
        <dsp:cNvPr id="0" name=""/>
        <dsp:cNvSpPr/>
      </dsp:nvSpPr>
      <dsp:spPr>
        <a:xfrm>
          <a:off x="6150212" y="568283"/>
          <a:ext cx="1297068" cy="1318089"/>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41051-F639-4263-B82F-FD02E4BA5275}">
      <dsp:nvSpPr>
        <dsp:cNvPr id="0" name=""/>
        <dsp:cNvSpPr/>
      </dsp:nvSpPr>
      <dsp:spPr>
        <a:xfrm>
          <a:off x="325119" y="4487333"/>
          <a:ext cx="7477760" cy="81280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4A25-AE88-4D7C-A1F2-5507CCF7C530}">
      <dsp:nvSpPr>
        <dsp:cNvPr id="0" name=""/>
        <dsp:cNvSpPr/>
      </dsp:nvSpPr>
      <dsp:spPr>
        <a:xfrm>
          <a:off x="4496" y="245042"/>
          <a:ext cx="2617202" cy="820555"/>
        </a:xfrm>
        <a:prstGeom prst="chevron">
          <a:avLst/>
        </a:prstGeom>
        <a:solidFill>
          <a:srgbClr val="0041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dirty="0"/>
            <a:t>Préparer</a:t>
          </a:r>
        </a:p>
      </dsp:txBody>
      <dsp:txXfrm>
        <a:off x="414774" y="245042"/>
        <a:ext cx="1796647" cy="820555"/>
      </dsp:txXfrm>
    </dsp:sp>
    <dsp:sp modelId="{030607A8-7202-4CB9-A0CB-CE1521B13F9D}">
      <dsp:nvSpPr>
        <dsp:cNvPr id="0" name=""/>
        <dsp:cNvSpPr/>
      </dsp:nvSpPr>
      <dsp:spPr>
        <a:xfrm>
          <a:off x="2359977" y="245042"/>
          <a:ext cx="2617202" cy="820555"/>
        </a:xfrm>
        <a:prstGeom prst="chevron">
          <a:avLst/>
        </a:prstGeom>
        <a:solidFill>
          <a:srgbClr val="FE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dirty="0"/>
            <a:t>Réaliser et intervenir</a:t>
          </a:r>
        </a:p>
      </dsp:txBody>
      <dsp:txXfrm>
        <a:off x="2770255" y="245042"/>
        <a:ext cx="1796647" cy="820555"/>
      </dsp:txXfrm>
    </dsp:sp>
    <dsp:sp modelId="{BFC11DA7-44E8-48A0-9F80-59D2CB17ACEE}">
      <dsp:nvSpPr>
        <dsp:cNvPr id="0" name=""/>
        <dsp:cNvSpPr/>
      </dsp:nvSpPr>
      <dsp:spPr>
        <a:xfrm>
          <a:off x="4715459" y="245042"/>
          <a:ext cx="2617202" cy="820555"/>
        </a:xfrm>
        <a:prstGeom prst="chevron">
          <a:avLst/>
        </a:prstGeom>
        <a:solidFill>
          <a:srgbClr val="4C97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dirty="0"/>
            <a:t>Débriefer</a:t>
          </a:r>
        </a:p>
      </dsp:txBody>
      <dsp:txXfrm>
        <a:off x="5125737" y="245042"/>
        <a:ext cx="1796647" cy="820555"/>
      </dsp:txXfrm>
    </dsp:sp>
    <dsp:sp modelId="{A3C47391-45CC-4AB7-B59F-5B19AFD10B1D}">
      <dsp:nvSpPr>
        <dsp:cNvPr id="0" name=""/>
        <dsp:cNvSpPr/>
      </dsp:nvSpPr>
      <dsp:spPr>
        <a:xfrm>
          <a:off x="7075437" y="245042"/>
          <a:ext cx="2617202" cy="820555"/>
        </a:xfrm>
        <a:prstGeom prst="chevron">
          <a:avLst/>
        </a:prstGeom>
        <a:solidFill>
          <a:srgbClr val="E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dirty="0"/>
            <a:t>Suivre</a:t>
          </a:r>
        </a:p>
      </dsp:txBody>
      <dsp:txXfrm>
        <a:off x="7485715" y="245042"/>
        <a:ext cx="1796647" cy="82055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BCAA67-E7CD-4BD5-B1EE-D496DF9AC6C5}" type="datetimeFigureOut">
              <a:rPr lang="fr-FR"/>
              <a:pPr>
                <a:defRPr/>
              </a:pPr>
              <a:t>25/04/2020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0CBA7BF-73AC-42E0-AB38-2D467E7C6188}" type="slidenum">
              <a:rPr lang="fr-FR" altLang="fr-FR"/>
              <a:pPr/>
              <a:t>‹N°›</a:t>
            </a:fld>
            <a:endParaRPr lang="fr-FR" altLang="fr-FR"/>
          </a:p>
        </p:txBody>
      </p:sp>
    </p:spTree>
    <p:extLst>
      <p:ext uri="{BB962C8B-B14F-4D97-AF65-F5344CB8AC3E}">
        <p14:creationId xmlns:p14="http://schemas.microsoft.com/office/powerpoint/2010/main" val="573220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9F787A-34C4-4EDB-A8DB-E63400104D22}" type="datetimeFigureOut">
              <a:rPr lang="fr-FR"/>
              <a:pPr>
                <a:defRPr/>
              </a:pPr>
              <a:t>25/04/2020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589000-A9E8-430B-9FF4-BF04EBB6C990}" type="slidenum">
              <a:rPr lang="fr-FR" altLang="fr-FR"/>
              <a:pPr/>
              <a:t>‹N°›</a:t>
            </a:fld>
            <a:endParaRPr lang="fr-FR" altLang="fr-FR"/>
          </a:p>
        </p:txBody>
      </p:sp>
    </p:spTree>
    <p:extLst>
      <p:ext uri="{BB962C8B-B14F-4D97-AF65-F5344CB8AC3E}">
        <p14:creationId xmlns:p14="http://schemas.microsoft.com/office/powerpoint/2010/main" val="274104035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a:t>
            </a:fld>
            <a:endParaRPr lang="en-US"/>
          </a:p>
        </p:txBody>
      </p:sp>
    </p:spTree>
    <p:extLst>
      <p:ext uri="{BB962C8B-B14F-4D97-AF65-F5344CB8AC3E}">
        <p14:creationId xmlns:p14="http://schemas.microsoft.com/office/powerpoint/2010/main" val="150503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800" b="1"/>
              <a:t>RC / Anvers - Belgique</a:t>
            </a:r>
          </a:p>
          <a:p>
            <a:pPr lvl="1"/>
            <a:r>
              <a:rPr lang="fr-FR" sz="800"/>
              <a:t>Accident le 18 janvier (décès le 3/2) de Jorge </a:t>
            </a:r>
          </a:p>
          <a:p>
            <a:pPr lvl="1"/>
            <a:r>
              <a:rPr lang="fr-FR" sz="800"/>
              <a:t>Chute d'une Plateforme Individuelle Roulante</a:t>
            </a:r>
          </a:p>
          <a:p>
            <a:endParaRPr lang="fr-FR" sz="800"/>
          </a:p>
          <a:p>
            <a:r>
              <a:rPr lang="fr-FR" sz="800" b="1"/>
              <a:t>RC / Normandie - France</a:t>
            </a:r>
          </a:p>
          <a:p>
            <a:pPr lvl="1"/>
            <a:r>
              <a:rPr lang="fr-FR" sz="800"/>
              <a:t>Décès le 15 février de Cédric</a:t>
            </a:r>
          </a:p>
          <a:p>
            <a:pPr lvl="1"/>
            <a:r>
              <a:rPr lang="fr-FR" sz="800"/>
              <a:t>Chute depuis un plancher d’installation industrielle </a:t>
            </a:r>
            <a:endParaRPr lang="en-US" sz="800"/>
          </a:p>
          <a:p>
            <a:endParaRPr lang="fr-FR" sz="800"/>
          </a:p>
          <a:p>
            <a:r>
              <a:rPr lang="fr-FR" sz="800" b="1"/>
              <a:t>GRP / </a:t>
            </a:r>
            <a:r>
              <a:rPr lang="fr-FR" sz="800" b="1" err="1"/>
              <a:t>SunPower</a:t>
            </a:r>
            <a:r>
              <a:rPr lang="fr-FR" sz="800"/>
              <a:t> – </a:t>
            </a:r>
            <a:r>
              <a:rPr lang="fr-FR" sz="800" b="1"/>
              <a:t>Oregon, USA</a:t>
            </a:r>
          </a:p>
          <a:p>
            <a:pPr lvl="1"/>
            <a:r>
              <a:rPr lang="fr-FR" sz="800"/>
              <a:t>Décès le 11 avril de Theodore</a:t>
            </a:r>
          </a:p>
          <a:p>
            <a:pPr lvl="1"/>
            <a:r>
              <a:rPr lang="fr-FR" sz="800"/>
              <a:t>Chute d’un escabeau</a:t>
            </a:r>
          </a:p>
          <a:p>
            <a:endParaRPr lang="en-US" sz="800"/>
          </a:p>
        </p:txBody>
      </p:sp>
      <p:sp>
        <p:nvSpPr>
          <p:cNvPr id="4" name="Espace réservé du numéro de diapositive 3"/>
          <p:cNvSpPr>
            <a:spLocks noGrp="1"/>
          </p:cNvSpPr>
          <p:nvPr>
            <p:ph type="sldNum" sz="quarter" idx="10"/>
          </p:nvPr>
        </p:nvSpPr>
        <p:spPr/>
        <p:txBody>
          <a:bodyPr/>
          <a:lstStyle/>
          <a:p>
            <a:pPr marL="0" marR="0" lvl="0" indent="0" algn="r" defTabSz="457178" rtl="0" eaLnBrk="1" fontAlgn="base" latinLnBrk="0" hangingPunct="1">
              <a:lnSpc>
                <a:spcPct val="100000"/>
              </a:lnSpc>
              <a:spcBef>
                <a:spcPct val="0"/>
              </a:spcBef>
              <a:spcAft>
                <a:spcPct val="0"/>
              </a:spcAft>
              <a:buClrTx/>
              <a:buSzTx/>
              <a:buFontTx/>
              <a:buNone/>
              <a:tabLst/>
              <a:defRPr/>
            </a:pPr>
            <a:fld id="{EC589000-A9E8-430B-9FF4-BF04EBB6C99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178"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620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7</a:t>
            </a:fld>
            <a:endParaRPr lang="en-US"/>
          </a:p>
        </p:txBody>
      </p:sp>
    </p:spTree>
    <p:extLst>
      <p:ext uri="{BB962C8B-B14F-4D97-AF65-F5344CB8AC3E}">
        <p14:creationId xmlns:p14="http://schemas.microsoft.com/office/powerpoint/2010/main" val="418391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7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p:txBody>
          <a:bodyPr/>
          <a:lstStyle/>
          <a:p>
            <a:r>
              <a:rPr lang="en-US" noProof="0"/>
              <a:t>JMS 20202 - Safety Moment – 30 Avril 2020</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145465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3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9893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7" name="TextBox 6">
            <a:extLst>
              <a:ext uri="{FF2B5EF4-FFF2-40B4-BE49-F238E27FC236}">
                <a16:creationId xmlns:a16="http://schemas.microsoft.com/office/drawing/2014/main" id="{209D7FF6-EBE0-4769-B42D-65F217E34E87}"/>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156151444"/>
      </p:ext>
    </p:extLst>
  </p:cSld>
  <p:clrMapOvr>
    <a:masterClrMapping/>
  </p:clrMapOvr>
  <p:transition spd="med">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1343728879"/>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2" name="TextBox 1">
            <a:extLst>
              <a:ext uri="{FF2B5EF4-FFF2-40B4-BE49-F238E27FC236}">
                <a16:creationId xmlns:a16="http://schemas.microsoft.com/office/drawing/2014/main" id="{2ED98CAE-ED34-4FD7-8DE3-03C9572D366B}"/>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77499118"/>
      </p:ext>
    </p:extLst>
  </p:cSld>
  <p:clrMapOvr>
    <a:masterClrMapping/>
  </p:clrMapOvr>
  <p:transition spd="med">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Tree>
    <p:extLst>
      <p:ext uri="{BB962C8B-B14F-4D97-AF65-F5344CB8AC3E}">
        <p14:creationId xmlns:p14="http://schemas.microsoft.com/office/powerpoint/2010/main" val="285015824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135063798"/>
      </p:ext>
    </p:extLst>
  </p:cSld>
  <p:clrMapOvr>
    <a:masterClrMapping/>
  </p:clrMapOvr>
  <p:transition spd="med">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6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0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64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0220"/>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58158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7" name="Espace réservé du pied de page 2">
            <a:extLst>
              <a:ext uri="{FF2B5EF4-FFF2-40B4-BE49-F238E27FC236}">
                <a16:creationId xmlns:a16="http://schemas.microsoft.com/office/drawing/2014/main" id="{96035E0A-74C3-44F7-913D-2B15A0F38D8F}"/>
              </a:ext>
            </a:extLst>
          </p:cNvPr>
          <p:cNvSpPr>
            <a:spLocks noGrp="1"/>
          </p:cNvSpPr>
          <p:nvPr>
            <p:ph type="ftr" sz="quarter" idx="3"/>
          </p:nvPr>
        </p:nvSpPr>
        <p:spPr>
          <a:xfrm>
            <a:off x="600075" y="6450220"/>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Tree>
    <p:extLst>
      <p:ext uri="{BB962C8B-B14F-4D97-AF65-F5344CB8AC3E}">
        <p14:creationId xmlns:p14="http://schemas.microsoft.com/office/powerpoint/2010/main" val="2871077736"/>
      </p:ext>
    </p:extLst>
  </p:cSld>
  <p:clrMapOvr>
    <a:masterClrMapping/>
  </p:clrMapOvr>
  <p:transition spd="med">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345339782"/>
      </p:ext>
    </p:extLst>
  </p:cSld>
  <p:clrMapOvr>
    <a:masterClrMapping/>
  </p:clrMapOvr>
  <p:transition spd="med">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Tree>
    <p:extLst>
      <p:ext uri="{BB962C8B-B14F-4D97-AF65-F5344CB8AC3E}">
        <p14:creationId xmlns:p14="http://schemas.microsoft.com/office/powerpoint/2010/main" val="385612229"/>
      </p:ext>
    </p:extLst>
  </p:cSld>
  <p:clrMapOvr>
    <a:masterClrMapping/>
  </p:clrMapOvr>
  <p:transition spd="med">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59337011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3860799412"/>
      </p:ext>
    </p:extLst>
  </p:cSld>
  <p:clrMapOvr>
    <a:masterClrMapping/>
  </p:clrMapOvr>
  <p:transition spd="med">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5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2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2402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533177" y="6450220"/>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dirty="0"/>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9063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3820126761"/>
      </p:ext>
    </p:extLst>
  </p:cSld>
  <p:clrMapOvr>
    <a:masterClrMapping/>
  </p:clrMapOvr>
  <p:transition spd="med">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1426332599"/>
      </p:ext>
    </p:extLst>
  </p:cSld>
  <p:clrMapOvr>
    <a:masterClrMapping/>
  </p:clrMapOvr>
  <p:transition spd="med">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2" name="TextBox 1">
            <a:extLst>
              <a:ext uri="{FF2B5EF4-FFF2-40B4-BE49-F238E27FC236}">
                <a16:creationId xmlns:a16="http://schemas.microsoft.com/office/drawing/2014/main" id="{2ED98CAE-ED34-4FD7-8DE3-03C9572D366B}"/>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4111764444"/>
      </p:ext>
    </p:extLst>
  </p:cSld>
  <p:clrMapOvr>
    <a:masterClrMapping/>
  </p:clrMapOvr>
  <p:transition spd="med">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Tree>
    <p:extLst>
      <p:ext uri="{BB962C8B-B14F-4D97-AF65-F5344CB8AC3E}">
        <p14:creationId xmlns:p14="http://schemas.microsoft.com/office/powerpoint/2010/main" val="2341414566"/>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958287326"/>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937"/>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dirty="0"/>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642872531"/>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493720" y="6468413"/>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372699870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27223"/>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Tree>
    <p:extLst>
      <p:ext uri="{BB962C8B-B14F-4D97-AF65-F5344CB8AC3E}">
        <p14:creationId xmlns:p14="http://schemas.microsoft.com/office/powerpoint/2010/main" val="4292082208"/>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534909" y="6442844"/>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Tree>
    <p:extLst>
      <p:ext uri="{BB962C8B-B14F-4D97-AF65-F5344CB8AC3E}">
        <p14:creationId xmlns:p14="http://schemas.microsoft.com/office/powerpoint/2010/main" val="189815328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2718703441"/>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re">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Placeholder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6" y="385"/>
            <a:ext cx="12190413" cy="6857235"/>
          </a:xfrm>
          <a:prstGeom prst="rect">
            <a:avLst/>
          </a:prstGeom>
        </p:spPr>
      </p:pic>
      <p:sp>
        <p:nvSpPr>
          <p:cNvPr id="35" name="Rectangle 34"/>
          <p:cNvSpPr/>
          <p:nvPr userDrawn="1"/>
        </p:nvSpPr>
        <p:spPr>
          <a:xfrm>
            <a:off x="-793" y="-381"/>
            <a:ext cx="12192000" cy="6750049"/>
          </a:xfrm>
          <a:prstGeom prst="rect">
            <a:avLst/>
          </a:prstGeom>
          <a:solidFill>
            <a:schemeClr val="accent4">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457178" fontAlgn="base">
              <a:spcBef>
                <a:spcPct val="0"/>
              </a:spcBef>
              <a:spcAft>
                <a:spcPct val="0"/>
              </a:spcAft>
            </a:pPr>
            <a:endParaRPr lang="fr-FR">
              <a:solidFill>
                <a:prstClr val="white"/>
              </a:solidFill>
            </a:endParaRPr>
          </a:p>
        </p:txBody>
      </p:sp>
      <p:sp>
        <p:nvSpPr>
          <p:cNvPr id="6" name="Rectangle 5"/>
          <p:cNvSpPr/>
          <p:nvPr userDrawn="1"/>
        </p:nvSpPr>
        <p:spPr>
          <a:xfrm>
            <a:off x="0" y="6750051"/>
            <a:ext cx="12192000" cy="107951"/>
          </a:xfrm>
          <a:prstGeom prst="rect">
            <a:avLst/>
          </a:prstGeom>
          <a:solidFill>
            <a:srgbClr val="133176"/>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457178">
              <a:defRPr/>
            </a:pPr>
            <a:endParaRPr lang="fr-FR">
              <a:solidFill>
                <a:prstClr val="white"/>
              </a:solidFill>
            </a:endParaRPr>
          </a:p>
        </p:txBody>
      </p:sp>
      <p:sp>
        <p:nvSpPr>
          <p:cNvPr id="31" name="Rectangle 30"/>
          <p:cNvSpPr/>
          <p:nvPr userDrawn="1"/>
        </p:nvSpPr>
        <p:spPr>
          <a:xfrm>
            <a:off x="0" y="363544"/>
            <a:ext cx="12192000" cy="1069851"/>
          </a:xfrm>
          <a:prstGeom prst="rect">
            <a:avLst/>
          </a:prstGeom>
          <a:gradFill>
            <a:gsLst>
              <a:gs pos="42000">
                <a:schemeClr val="bg1"/>
              </a:gs>
              <a:gs pos="83000">
                <a:schemeClr val="bg1">
                  <a:alpha val="0"/>
                </a:schemeClr>
              </a:gs>
            </a:gsLst>
            <a:lin ang="0" scaled="0"/>
          </a:gradFill>
          <a:ln>
            <a:noFill/>
          </a:ln>
        </p:spPr>
        <p:txBody>
          <a:bodyPr vert="horz" lIns="1439928" tIns="359982" rIns="143992" bIns="45718" rtlCol="0" anchor="t">
            <a:noAutofit/>
          </a:bodyPr>
          <a:lstStyle/>
          <a:p>
            <a:pPr defTabSz="457182" fontAlgn="base">
              <a:spcBef>
                <a:spcPct val="0"/>
              </a:spcBef>
              <a:spcAft>
                <a:spcPct val="0"/>
              </a:spcAft>
            </a:pPr>
            <a:endParaRPr lang="fr-FR" sz="3200" b="1" cap="all">
              <a:solidFill>
                <a:srgbClr val="004494"/>
              </a:solidFill>
              <a:cs typeface="Arial"/>
            </a:endParaRPr>
          </a:p>
        </p:txBody>
      </p:sp>
      <p:pic>
        <p:nvPicPr>
          <p:cNvPr id="32" name="Image 10" descr="TOTAL_ADM.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89465" y="363544"/>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re 35"/>
          <p:cNvSpPr>
            <a:spLocks noGrp="1"/>
          </p:cNvSpPr>
          <p:nvPr>
            <p:ph type="title" hasCustomPrompt="1"/>
          </p:nvPr>
        </p:nvSpPr>
        <p:spPr>
          <a:xfrm>
            <a:off x="2731168" y="2676721"/>
            <a:ext cx="6729664" cy="2485771"/>
          </a:xfrm>
          <a:prstGeom prst="rect">
            <a:avLst/>
          </a:prstGeom>
        </p:spPr>
        <p:txBody>
          <a:bodyPr lIns="91436" tIns="45718" rIns="91436" bIns="45718" anchor="ctr"/>
          <a:lstStyle>
            <a:lvl1pPr algn="ctr">
              <a:defRPr sz="4400" b="1" cap="none">
                <a:solidFill>
                  <a:schemeClr val="bg1"/>
                </a:solidFill>
              </a:defRPr>
            </a:lvl1pPr>
          </a:lstStyle>
          <a:p>
            <a:r>
              <a:rPr lang="fr-FR"/>
              <a:t>TITRE DE LA</a:t>
            </a:r>
            <a:br>
              <a:rPr lang="fr-FR"/>
            </a:br>
            <a:r>
              <a:rPr lang="fr-FR"/>
              <a:t>PRÉSENTATION</a:t>
            </a:r>
          </a:p>
        </p:txBody>
      </p:sp>
    </p:spTree>
    <p:extLst>
      <p:ext uri="{BB962C8B-B14F-4D97-AF65-F5344CB8AC3E}">
        <p14:creationId xmlns:p14="http://schemas.microsoft.com/office/powerpoint/2010/main" val="32551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Lst>
  </p:timing>
  <p:extLst>
    <p:ext uri="{DCECCB84-F9BA-43D5-87BE-67443E8EF086}">
      <p15:sldGuideLst xmlns:p15="http://schemas.microsoft.com/office/powerpoint/2012/main">
        <p15:guide id="1" pos="9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513905" y="6451082"/>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dirty="0">
              <a:cs typeface="+mn-cs"/>
            </a:endParaRPr>
          </a:p>
        </p:txBody>
      </p:sp>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31" r:id="rId2"/>
    <p:sldLayoutId id="2147483733" r:id="rId3"/>
    <p:sldLayoutId id="2147483760" r:id="rId4"/>
    <p:sldLayoutId id="2147483748" r:id="rId5"/>
    <p:sldLayoutId id="2147483699" r:id="rId6"/>
    <p:sldLayoutId id="2147483709" r:id="rId7"/>
    <p:sldLayoutId id="2147483761" r:id="rId8"/>
    <p:sldLayoutId id="2147483762" r:id="rId9"/>
    <p:sldLayoutId id="2147483764" r:id="rId10"/>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2" userDrawn="1">
          <p15:clr>
            <a:srgbClr val="F26B43"/>
          </p15:clr>
        </p15:guide>
        <p15:guide id="3" pos="68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519871" y="6459144"/>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
        <p:nvSpPr>
          <p:cNvPr id="4" name="MSIPCMContentMarking" descr="{&quot;HashCode&quot;:-234220969,&quot;Placement&quot;:&quot;Footer&quot;}">
            <a:extLst>
              <a:ext uri="{FF2B5EF4-FFF2-40B4-BE49-F238E27FC236}">
                <a16:creationId xmlns:a16="http://schemas.microsoft.com/office/drawing/2014/main" id="{89F5E55E-605B-447A-9A1E-7F4607F329D6}"/>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1524818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2">
          <p15:clr>
            <a:srgbClr val="F26B43"/>
          </p15:clr>
        </p15:guide>
        <p15:guide id="3" pos="68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
        <p:nvSpPr>
          <p:cNvPr id="4" name="MSIPCMContentMarking" descr="{&quot;HashCode&quot;:-234220969,&quot;Placement&quot;:&quot;Footer&quot;}">
            <a:extLst>
              <a:ext uri="{FF2B5EF4-FFF2-40B4-BE49-F238E27FC236}">
                <a16:creationId xmlns:a16="http://schemas.microsoft.com/office/drawing/2014/main" id="{3BDC06DB-FDA7-48B2-905E-4E220C23EC38}"/>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47019613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2">
          <p15:clr>
            <a:srgbClr val="F26B43"/>
          </p15:clr>
        </p15:guide>
        <p15:guide id="3" pos="68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547167" y="6432420"/>
            <a:ext cx="3403600" cy="273844"/>
          </a:xfrm>
          <a:prstGeom prst="rect">
            <a:avLst/>
          </a:prstGeom>
        </p:spPr>
        <p:txBody>
          <a:bodyPr anchor="ctr"/>
          <a:lstStyle>
            <a:lvl1pPr>
              <a:defRPr sz="900">
                <a:solidFill>
                  <a:schemeClr val="tx1">
                    <a:lumMod val="50000"/>
                    <a:lumOff val="50000"/>
                  </a:schemeClr>
                </a:solidFill>
              </a:defRPr>
            </a:lvl1pPr>
          </a:lstStyle>
          <a:p>
            <a:r>
              <a:rPr lang="en-US"/>
              <a:t>JMS 20202 - Safety Moment – 30 Avril 2020</a:t>
            </a:r>
            <a:endParaRPr lang="fr-FR">
              <a:cs typeface="+mn-cs"/>
            </a:endParaRPr>
          </a:p>
        </p:txBody>
      </p:sp>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
        <p:nvSpPr>
          <p:cNvPr id="4" name="MSIPCMContentMarking" descr="{&quot;HashCode&quot;:-234220969,&quot;Placement&quot;:&quot;Footer&quot;}">
            <a:extLst>
              <a:ext uri="{FF2B5EF4-FFF2-40B4-BE49-F238E27FC236}">
                <a16:creationId xmlns:a16="http://schemas.microsoft.com/office/drawing/2014/main" id="{A6240220-ABD2-4FDC-9EF3-2ED64EBE1024}"/>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6533146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2">
          <p15:clr>
            <a:srgbClr val="F26B43"/>
          </p15:clr>
        </p15:guide>
        <p15:guide id="3" pos="68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ublications.total.com/hse/en-fr_joint_safety_tour-2020_hd_final.mp4"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www.toolbox-hse.total.com/en/world-day-safety-20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2111967"/>
            <a:ext cx="11602719" cy="1755183"/>
          </a:xfrm>
        </p:spPr>
        <p:txBody>
          <a:bodyPr/>
          <a:lstStyle/>
          <a:p>
            <a:br>
              <a:rPr lang="fr-FR" sz="2000" noProof="0"/>
            </a:br>
            <a:br>
              <a:rPr lang="fr-FR" sz="1000" noProof="0"/>
            </a:br>
            <a:br>
              <a:rPr lang="fr-FR" sz="2000" noProof="0"/>
            </a:br>
            <a:r>
              <a:rPr lang="fr-FR" sz="4000" noProof="0"/>
              <a:t>“Nos vies avant tout : Tournées sécurité conjointes”</a:t>
            </a:r>
            <a:br>
              <a:rPr lang="fr-FR" sz="4000"/>
            </a:br>
            <a:br>
              <a:rPr lang="fr-FR" sz="4000"/>
            </a:br>
            <a:r>
              <a:rPr lang="fr-FR" sz="4000"/>
              <a:t>30 Avril 20</a:t>
            </a:r>
            <a:r>
              <a:rPr lang="fr-FR" sz="4000" noProof="0"/>
              <a:t>20</a:t>
            </a:r>
            <a:endParaRPr lang="fr-FR" sz="4000" b="0" noProof="0" dirty="0"/>
          </a:p>
        </p:txBody>
      </p:sp>
      <p:pic>
        <p:nvPicPr>
          <p:cNvPr id="5" name="Image 4" descr="Une image contenant signe, poteau&#10;&#10;Description générée automatiquement">
            <a:extLst>
              <a:ext uri="{FF2B5EF4-FFF2-40B4-BE49-F238E27FC236}">
                <a16:creationId xmlns:a16="http://schemas.microsoft.com/office/drawing/2014/main" id="{C6B46E10-87B0-4ADA-B875-3D791C75835C}"/>
              </a:ext>
            </a:extLst>
          </p:cNvPr>
          <p:cNvPicPr>
            <a:picLocks noChangeAspect="1"/>
          </p:cNvPicPr>
          <p:nvPr/>
        </p:nvPicPr>
        <p:blipFill>
          <a:blip r:embed="rId4"/>
          <a:stretch>
            <a:fillRect/>
          </a:stretch>
        </p:blipFill>
        <p:spPr>
          <a:xfrm>
            <a:off x="5057769" y="4927724"/>
            <a:ext cx="1409706" cy="1408984"/>
          </a:xfrm>
          <a:prstGeom prst="rect">
            <a:avLst/>
          </a:prstGeom>
        </p:spPr>
      </p:pic>
    </p:spTree>
    <p:extLst>
      <p:ext uri="{BB962C8B-B14F-4D97-AF65-F5344CB8AC3E}">
        <p14:creationId xmlns:p14="http://schemas.microsoft.com/office/powerpoint/2010/main" val="253716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noChangeAspect="1"/>
          </p:cNvGraphicFramePr>
          <p:nvPr/>
        </p:nvGraphicFramePr>
        <p:xfrm>
          <a:off x="700400" y="944295"/>
          <a:ext cx="10592912" cy="5227371"/>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6"/>
          <p:cNvSpPr txBox="1"/>
          <p:nvPr/>
        </p:nvSpPr>
        <p:spPr>
          <a:xfrm>
            <a:off x="6806155" y="952829"/>
            <a:ext cx="4967194" cy="1631216"/>
          </a:xfrm>
          <a:prstGeom prst="rect">
            <a:avLst/>
          </a:prstGeom>
          <a:noFill/>
          <a:ln w="25400">
            <a:solidFill>
              <a:srgbClr val="FF0000"/>
            </a:solidFill>
          </a:ln>
        </p:spPr>
        <p:txBody>
          <a:bodyPr wrap="none" rtlCol="0">
            <a:spAutoFit/>
          </a:bodyPr>
          <a:lstStyle>
            <a:defPPr>
              <a:defRPr lang="fr-FR"/>
            </a:defPPr>
            <a:lvl1pPr marL="0" algn="l" defTabSz="825978" rtl="0" eaLnBrk="1" latinLnBrk="0" hangingPunct="1">
              <a:defRPr sz="3300" kern="1200">
                <a:solidFill>
                  <a:schemeClr val="tx1"/>
                </a:solidFill>
                <a:latin typeface="+mn-lt"/>
                <a:ea typeface="+mn-ea"/>
                <a:cs typeface="+mn-cs"/>
              </a:defRPr>
            </a:lvl1pPr>
            <a:lvl2pPr marL="825978" algn="l" defTabSz="825978" rtl="0" eaLnBrk="1" latinLnBrk="0" hangingPunct="1">
              <a:defRPr sz="3300" kern="1200">
                <a:solidFill>
                  <a:schemeClr val="tx1"/>
                </a:solidFill>
                <a:latin typeface="+mn-lt"/>
                <a:ea typeface="+mn-ea"/>
                <a:cs typeface="+mn-cs"/>
              </a:defRPr>
            </a:lvl2pPr>
            <a:lvl3pPr marL="1651955" algn="l" defTabSz="825978" rtl="0" eaLnBrk="1" latinLnBrk="0" hangingPunct="1">
              <a:defRPr sz="3300" kern="1200">
                <a:solidFill>
                  <a:schemeClr val="tx1"/>
                </a:solidFill>
                <a:latin typeface="+mn-lt"/>
                <a:ea typeface="+mn-ea"/>
                <a:cs typeface="+mn-cs"/>
              </a:defRPr>
            </a:lvl3pPr>
            <a:lvl4pPr marL="2477933" algn="l" defTabSz="825978" rtl="0" eaLnBrk="1" latinLnBrk="0" hangingPunct="1">
              <a:defRPr sz="3300" kern="1200">
                <a:solidFill>
                  <a:schemeClr val="tx1"/>
                </a:solidFill>
                <a:latin typeface="+mn-lt"/>
                <a:ea typeface="+mn-ea"/>
                <a:cs typeface="+mn-cs"/>
              </a:defRPr>
            </a:lvl4pPr>
            <a:lvl5pPr marL="3303910" algn="l" defTabSz="825978" rtl="0" eaLnBrk="1" latinLnBrk="0" hangingPunct="1">
              <a:defRPr sz="3300" kern="1200">
                <a:solidFill>
                  <a:schemeClr val="tx1"/>
                </a:solidFill>
                <a:latin typeface="+mn-lt"/>
                <a:ea typeface="+mn-ea"/>
                <a:cs typeface="+mn-cs"/>
              </a:defRPr>
            </a:lvl5pPr>
            <a:lvl6pPr marL="4129888" algn="l" defTabSz="825978" rtl="0" eaLnBrk="1" latinLnBrk="0" hangingPunct="1">
              <a:defRPr sz="3300" kern="1200">
                <a:solidFill>
                  <a:schemeClr val="tx1"/>
                </a:solidFill>
                <a:latin typeface="+mn-lt"/>
                <a:ea typeface="+mn-ea"/>
                <a:cs typeface="+mn-cs"/>
              </a:defRPr>
            </a:lvl6pPr>
            <a:lvl7pPr marL="4955865" algn="l" defTabSz="825978" rtl="0" eaLnBrk="1" latinLnBrk="0" hangingPunct="1">
              <a:defRPr sz="3300" kern="1200">
                <a:solidFill>
                  <a:schemeClr val="tx1"/>
                </a:solidFill>
                <a:latin typeface="+mn-lt"/>
                <a:ea typeface="+mn-ea"/>
                <a:cs typeface="+mn-cs"/>
              </a:defRPr>
            </a:lvl7pPr>
            <a:lvl8pPr marL="5781843" algn="l" defTabSz="825978" rtl="0" eaLnBrk="1" latinLnBrk="0" hangingPunct="1">
              <a:defRPr sz="3300" kern="1200">
                <a:solidFill>
                  <a:schemeClr val="tx1"/>
                </a:solidFill>
                <a:latin typeface="+mn-lt"/>
                <a:ea typeface="+mn-ea"/>
                <a:cs typeface="+mn-cs"/>
              </a:defRPr>
            </a:lvl8pPr>
            <a:lvl9pPr marL="6607820" algn="l" defTabSz="825978" rtl="0" eaLnBrk="1" latinLnBrk="0" hangingPunct="1">
              <a:defRPr sz="3300" kern="1200">
                <a:solidFill>
                  <a:schemeClr val="tx1"/>
                </a:solidFill>
                <a:latin typeface="+mn-lt"/>
                <a:ea typeface="+mn-ea"/>
                <a:cs typeface="+mn-cs"/>
              </a:defRPr>
            </a:lvl9pPr>
          </a:lstStyle>
          <a:p>
            <a:pPr marL="0" marR="0" lvl="0" indent="0" algn="ctr" defTabSz="567129" rtl="0" eaLnBrk="1" fontAlgn="base" latinLnBrk="0" hangingPunct="1">
              <a:lnSpc>
                <a:spcPct val="100000"/>
              </a:lnSpc>
              <a:spcBef>
                <a:spcPct val="0"/>
              </a:spcBef>
              <a:spcAft>
                <a:spcPct val="0"/>
              </a:spcAft>
              <a:buClrTx/>
              <a:buSzTx/>
              <a:buFontTx/>
              <a:buNone/>
              <a:tabLst/>
              <a:defRPr/>
            </a:pPr>
            <a:r>
              <a:rPr lang="en-US" sz="2000" b="1" u="sng" dirty="0">
                <a:solidFill>
                  <a:srgbClr val="FF0000"/>
                </a:solidFill>
                <a:latin typeface="Arial"/>
                <a:cs typeface="Arial" panose="020B0604020202020204" pitchFamily="34" charset="0"/>
              </a:rPr>
              <a:t>4</a:t>
            </a:r>
            <a:r>
              <a:rPr kumimoji="0" lang="en-US" sz="2000" b="1" i="0" u="sng" strike="noStrike" kern="1200" cap="none" spc="0" normalizeH="0" baseline="0" noProof="0" dirty="0">
                <a:ln>
                  <a:noFill/>
                </a:ln>
                <a:solidFill>
                  <a:srgbClr val="FF0000"/>
                </a:solidFill>
                <a:effectLst/>
                <a:uLnTx/>
                <a:uFillTx/>
                <a:latin typeface="Arial"/>
                <a:ea typeface="+mn-ea"/>
                <a:cs typeface="Arial" panose="020B0604020202020204" pitchFamily="34" charset="0"/>
              </a:rPr>
              <a:t> </a:t>
            </a:r>
            <a:r>
              <a:rPr kumimoji="0" lang="en-US" sz="2000" b="1" i="0" u="sng" strike="noStrike" kern="1200" cap="none" spc="0" normalizeH="0" baseline="0" noProof="0" dirty="0" err="1">
                <a:ln>
                  <a:noFill/>
                </a:ln>
                <a:solidFill>
                  <a:srgbClr val="FF0000"/>
                </a:solidFill>
                <a:effectLst/>
                <a:uLnTx/>
                <a:uFillTx/>
                <a:latin typeface="Arial"/>
                <a:ea typeface="+mn-ea"/>
                <a:cs typeface="Arial" panose="020B0604020202020204" pitchFamily="34" charset="0"/>
              </a:rPr>
              <a:t>décès</a:t>
            </a:r>
            <a:r>
              <a:rPr kumimoji="0" lang="en-US" sz="2000" b="1" i="0" u="sng" strike="noStrike" kern="1200" cap="none" spc="0" normalizeH="0" baseline="0" noProof="0" dirty="0">
                <a:ln>
                  <a:noFill/>
                </a:ln>
                <a:solidFill>
                  <a:srgbClr val="FF0000"/>
                </a:solidFill>
                <a:effectLst/>
                <a:uLnTx/>
                <a:uFillTx/>
                <a:latin typeface="Arial"/>
                <a:ea typeface="+mn-ea"/>
                <a:cs typeface="Arial" panose="020B0604020202020204" pitchFamily="34" charset="0"/>
              </a:rPr>
              <a:t> </a:t>
            </a:r>
            <a:r>
              <a:rPr kumimoji="0" lang="en-US" sz="2000" b="1" i="0" u="sng" strike="noStrike" kern="1200" cap="none" spc="0" normalizeH="0" baseline="0" noProof="0" dirty="0" err="1">
                <a:ln>
                  <a:noFill/>
                </a:ln>
                <a:solidFill>
                  <a:srgbClr val="FF0000"/>
                </a:solidFill>
                <a:effectLst/>
                <a:uLnTx/>
                <a:uFillTx/>
                <a:latin typeface="Arial"/>
                <a:ea typeface="+mn-ea"/>
                <a:cs typeface="Arial" panose="020B0604020202020204" pitchFamily="34" charset="0"/>
              </a:rPr>
              <a:t>en</a:t>
            </a:r>
            <a:r>
              <a:rPr kumimoji="0" lang="en-US" sz="2000" b="1" i="0" u="sng" strike="noStrike" kern="1200" cap="none" spc="0" normalizeH="0" baseline="0" noProof="0" dirty="0">
                <a:ln>
                  <a:noFill/>
                </a:ln>
                <a:solidFill>
                  <a:srgbClr val="FF0000"/>
                </a:solidFill>
                <a:effectLst/>
                <a:uLnTx/>
                <a:uFillTx/>
                <a:latin typeface="Arial"/>
                <a:ea typeface="+mn-ea"/>
                <a:cs typeface="Arial" panose="020B0604020202020204" pitchFamily="34" charset="0"/>
              </a:rPr>
              <a:t> 2019</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Antwerp (RC – Refinery) : February</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Normandy (RC – Refinery) : February</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Oregon (GRP – </a:t>
            </a:r>
            <a:r>
              <a:rPr kumimoji="0" lang="fr-FR" sz="2000" b="0" i="0" u="none" strike="noStrike" kern="1200" cap="none" spc="0" normalizeH="0" baseline="0" noProof="0" dirty="0" err="1">
                <a:ln>
                  <a:noFill/>
                </a:ln>
                <a:solidFill>
                  <a:srgbClr val="FF0000"/>
                </a:solidFill>
                <a:effectLst/>
                <a:uLnTx/>
                <a:uFillTx/>
                <a:latin typeface="Arial"/>
                <a:ea typeface="+mn-ea"/>
                <a:cs typeface="Arial" panose="020B0604020202020204" pitchFamily="34" charset="0"/>
              </a:rPr>
              <a:t>Sunpower</a:t>
            </a:r>
            <a:r>
              <a:rPr kumimoji="0" lang="fr-FR"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 plant) : April</a:t>
            </a:r>
          </a:p>
          <a:p>
            <a:pPr marL="354473" indent="-354473" defTabSz="567129">
              <a:buFontTx/>
              <a:buChar char="-"/>
              <a:defRPr/>
            </a:pPr>
            <a:r>
              <a:rPr lang="fr-FR" sz="2000" dirty="0" err="1">
                <a:solidFill>
                  <a:srgbClr val="FF0000"/>
                </a:solidFill>
                <a:cs typeface="Arial" panose="020B0604020202020204" pitchFamily="34" charset="0"/>
              </a:rPr>
              <a:t>Sth</a:t>
            </a:r>
            <a:r>
              <a:rPr lang="fr-FR" sz="2000" dirty="0">
                <a:solidFill>
                  <a:srgbClr val="FF0000"/>
                </a:solidFill>
                <a:cs typeface="Arial" panose="020B0604020202020204" pitchFamily="34" charset="0"/>
              </a:rPr>
              <a:t> </a:t>
            </a:r>
            <a:r>
              <a:rPr lang="fr-FR" sz="2000" dirty="0" err="1">
                <a:solidFill>
                  <a:srgbClr val="FF0000"/>
                </a:solidFill>
                <a:cs typeface="Arial" panose="020B0604020202020204" pitchFamily="34" charset="0"/>
              </a:rPr>
              <a:t>Korea</a:t>
            </a:r>
            <a:r>
              <a:rPr lang="fr-FR" sz="2000" dirty="0">
                <a:solidFill>
                  <a:srgbClr val="FF0000"/>
                </a:solidFill>
                <a:cs typeface="Arial" panose="020B0604020202020204" pitchFamily="34" charset="0"/>
              </a:rPr>
              <a:t> (RC JV – HTC plant) : Sept.</a:t>
            </a:r>
            <a:endParaRPr lang="en-US" sz="2000" dirty="0">
              <a:solidFill>
                <a:srgbClr val="FF0000"/>
              </a:solidFill>
              <a:cs typeface="Arial" panose="020B0604020202020204" pitchFamily="34" charset="0"/>
            </a:endParaRPr>
          </a:p>
        </p:txBody>
      </p:sp>
      <p:sp>
        <p:nvSpPr>
          <p:cNvPr id="5" name="Rectangle 4"/>
          <p:cNvSpPr/>
          <p:nvPr/>
        </p:nvSpPr>
        <p:spPr>
          <a:xfrm>
            <a:off x="0" y="3850956"/>
            <a:ext cx="1169776" cy="220950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a:ea typeface="+mn-ea"/>
                <a:cs typeface="+mn-cs"/>
              </a:rPr>
              <a:t>48%</a:t>
            </a:r>
          </a:p>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178" rtl="0" eaLnBrk="1" fontAlgn="base" latinLnBrk="0" hangingPunct="1">
              <a:lnSpc>
                <a:spcPct val="100000"/>
              </a:lnSpc>
              <a:spcBef>
                <a:spcPct val="0"/>
              </a:spcBef>
              <a:spcAft>
                <a:spcPct val="0"/>
              </a:spcAft>
              <a:buClrTx/>
              <a:buSzTx/>
              <a:buFontTx/>
              <a:buNone/>
              <a:tabLst/>
              <a:defRPr/>
            </a:pPr>
            <a:r>
              <a:rPr lang="fr-FR" dirty="0">
                <a:solidFill>
                  <a:prstClr val="white"/>
                </a:solidFill>
                <a:latin typeface="Arial"/>
              </a:rPr>
              <a:t>Transport</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0" y="1228683"/>
            <a:ext cx="1169776" cy="262227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a:ea typeface="+mn-ea"/>
                <a:cs typeface="+mn-cs"/>
              </a:rPr>
              <a:t>52%</a:t>
            </a:r>
          </a:p>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Poste de Travail</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 name="Groupe 8"/>
          <p:cNvGrpSpPr>
            <a:grpSpLocks noChangeAspect="1"/>
          </p:cNvGrpSpPr>
          <p:nvPr/>
        </p:nvGrpSpPr>
        <p:grpSpPr>
          <a:xfrm>
            <a:off x="392159" y="5138619"/>
            <a:ext cx="300130" cy="861797"/>
            <a:chOff x="2450318" y="182879"/>
            <a:chExt cx="1553204" cy="4459889"/>
          </a:xfrm>
          <a:solidFill>
            <a:schemeClr val="bg1"/>
          </a:solidFill>
        </p:grpSpPr>
        <p:sp>
          <p:nvSpPr>
            <p:cNvPr id="10" name="Ellipse 9"/>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rganigramme : Terminateur 10"/>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rganigramme : Terminateur 11"/>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rganigramme : Terminateur 13"/>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Organigramme : Terminateur 14"/>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6" name="Groupe 15"/>
          <p:cNvGrpSpPr>
            <a:grpSpLocks noChangeAspect="1"/>
          </p:cNvGrpSpPr>
          <p:nvPr/>
        </p:nvGrpSpPr>
        <p:grpSpPr>
          <a:xfrm>
            <a:off x="434823" y="2862884"/>
            <a:ext cx="300130" cy="861797"/>
            <a:chOff x="2450318" y="182879"/>
            <a:chExt cx="1553204" cy="4459889"/>
          </a:xfrm>
          <a:solidFill>
            <a:schemeClr val="bg1"/>
          </a:solidFill>
        </p:grpSpPr>
        <p:sp>
          <p:nvSpPr>
            <p:cNvPr id="17" name="Ellipse 16"/>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rganigramme : Terminateur 17"/>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rganigramme : Terminateur 18"/>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Organigramme : Terminateur 19"/>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Organigramme : Terminateur 20"/>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2" name="Groupe 21"/>
          <p:cNvGrpSpPr>
            <a:grpSpLocks noChangeAspect="1"/>
          </p:cNvGrpSpPr>
          <p:nvPr/>
        </p:nvGrpSpPr>
        <p:grpSpPr>
          <a:xfrm>
            <a:off x="9179960" y="2862884"/>
            <a:ext cx="606842" cy="1742493"/>
            <a:chOff x="2450318" y="182879"/>
            <a:chExt cx="1553204" cy="4459889"/>
          </a:xfrm>
          <a:solidFill>
            <a:schemeClr val="tx1"/>
          </a:solidFill>
        </p:grpSpPr>
        <p:sp>
          <p:nvSpPr>
            <p:cNvPr id="23" name="Ellipse 22"/>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4" name="Organigramme : Terminateur 23"/>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5" name="Organigramme : Terminateur 24"/>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6" name="Organigramme : Terminateur 25"/>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7" name="Organigramme : Terminateur 26"/>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grpSp>
      <p:sp>
        <p:nvSpPr>
          <p:cNvPr id="28" name="ZoneTexte 27"/>
          <p:cNvSpPr txBox="1"/>
          <p:nvPr/>
        </p:nvSpPr>
        <p:spPr>
          <a:xfrm>
            <a:off x="9106539" y="3437169"/>
            <a:ext cx="801823" cy="461665"/>
          </a:xfrm>
          <a:prstGeom prst="rect">
            <a:avLst/>
          </a:prstGeom>
          <a:noFill/>
        </p:spPr>
        <p:txBody>
          <a:bodyPr wrap="none" rtlCol="0">
            <a:spAutoFit/>
          </a:bodyPr>
          <a:lstStyle/>
          <a:p>
            <a:pPr marL="0" marR="0" lvl="0" indent="0" algn="l" defTabSz="457178"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84%</a:t>
            </a: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9" name="ZoneTexte 28"/>
          <p:cNvSpPr txBox="1"/>
          <p:nvPr/>
        </p:nvSpPr>
        <p:spPr>
          <a:xfrm>
            <a:off x="10062548" y="3333261"/>
            <a:ext cx="1938295" cy="1077218"/>
          </a:xfrm>
          <a:prstGeom prst="rect">
            <a:avLst/>
          </a:prstGeom>
          <a:noFill/>
        </p:spPr>
        <p:txBody>
          <a:bodyPr wrap="square" rtlCol="0">
            <a:sp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lang="fr-FR" sz="1600" b="1" dirty="0"/>
              <a:t>Sont des employés de sociétés partenaires</a:t>
            </a:r>
            <a:endPar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Espace réservé du pied de page 3"/>
          <p:cNvSpPr>
            <a:spLocks noGrp="1"/>
          </p:cNvSpPr>
          <p:nvPr>
            <p:ph type="ftr" sz="quarter" idx="3"/>
          </p:nvPr>
        </p:nvSpPr>
        <p:spPr/>
        <p:txBody>
          <a:bodyPr/>
          <a:lstStyle/>
          <a:p>
            <a:r>
              <a:rPr lang="fr-FR">
                <a:cs typeface="+mn-cs"/>
              </a:rPr>
              <a:t>JMS 20202 - Safety Moment – 30 Avril 2020</a:t>
            </a:r>
          </a:p>
        </p:txBody>
      </p:sp>
      <p:sp>
        <p:nvSpPr>
          <p:cNvPr id="2" name="Titre 1"/>
          <p:cNvSpPr>
            <a:spLocks noGrp="1"/>
          </p:cNvSpPr>
          <p:nvPr>
            <p:ph type="title"/>
          </p:nvPr>
        </p:nvSpPr>
        <p:spPr/>
        <p:txBody>
          <a:bodyPr/>
          <a:lstStyle/>
          <a:p>
            <a:r>
              <a:rPr lang="fr-FR" noProof="0" dirty="0"/>
              <a:t>Un objectif majeur : zéro accident mortel</a:t>
            </a:r>
          </a:p>
        </p:txBody>
      </p:sp>
    </p:spTree>
    <p:extLst>
      <p:ext uri="{BB962C8B-B14F-4D97-AF65-F5344CB8AC3E}">
        <p14:creationId xmlns:p14="http://schemas.microsoft.com/office/powerpoint/2010/main" val="1045600047"/>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826419E-3657-4ABA-BE3D-F840618E75DD}"/>
              </a:ext>
            </a:extLst>
          </p:cNvPr>
          <p:cNvSpPr>
            <a:spLocks noGrp="1"/>
          </p:cNvSpPr>
          <p:nvPr>
            <p:ph type="title"/>
          </p:nvPr>
        </p:nvSpPr>
        <p:spPr/>
        <p:txBody>
          <a:bodyPr/>
          <a:lstStyle/>
          <a:p>
            <a:r>
              <a:rPr lang="fr-FR" dirty="0"/>
              <a:t>Présence terrain et coopération avec nos partenaires</a:t>
            </a:r>
          </a:p>
        </p:txBody>
      </p:sp>
      <p:sp>
        <p:nvSpPr>
          <p:cNvPr id="3" name="Espace réservé du pied de page 2">
            <a:extLst>
              <a:ext uri="{FF2B5EF4-FFF2-40B4-BE49-F238E27FC236}">
                <a16:creationId xmlns:a16="http://schemas.microsoft.com/office/drawing/2014/main" id="{BE409578-3D55-4C1E-A0BE-880AF1164B59}"/>
              </a:ext>
            </a:extLst>
          </p:cNvPr>
          <p:cNvSpPr>
            <a:spLocks noGrp="1"/>
          </p:cNvSpPr>
          <p:nvPr>
            <p:ph type="ftr" sz="quarter" idx="3"/>
          </p:nvPr>
        </p:nvSpPr>
        <p:spPr/>
        <p:txBody>
          <a:bodyPr/>
          <a:lstStyle/>
          <a:p>
            <a:r>
              <a:rPr lang="fr-FR"/>
              <a:t>JMS 20202 - Safety Moment – 30 Avril 2020</a:t>
            </a:r>
            <a:endParaRPr lang="fr-FR" dirty="0"/>
          </a:p>
        </p:txBody>
      </p:sp>
      <p:graphicFrame>
        <p:nvGraphicFramePr>
          <p:cNvPr id="9" name="Diagramme 8">
            <a:extLst>
              <a:ext uri="{FF2B5EF4-FFF2-40B4-BE49-F238E27FC236}">
                <a16:creationId xmlns:a16="http://schemas.microsoft.com/office/drawing/2014/main" id="{58EE401D-D7D2-448E-9666-06A077708243}"/>
              </a:ext>
            </a:extLst>
          </p:cNvPr>
          <p:cNvGraphicFramePr/>
          <p:nvPr>
            <p:extLst>
              <p:ext uri="{D42A27DB-BD31-4B8C-83A1-F6EECF244321}">
                <p14:modId xmlns:p14="http://schemas.microsoft.com/office/powerpoint/2010/main" val="32172919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805115"/>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948C1B5B-3127-4CCE-89E3-9B53987743E4}"/>
              </a:ext>
            </a:extLst>
          </p:cNvPr>
          <p:cNvSpPr>
            <a:spLocks noGrp="1"/>
          </p:cNvSpPr>
          <p:nvPr>
            <p:ph sz="quarter" idx="10"/>
          </p:nvPr>
        </p:nvSpPr>
        <p:spPr/>
        <p:txBody>
          <a:bodyPr/>
          <a:lstStyle/>
          <a:p>
            <a:pPr marL="0" indent="0">
              <a:buNone/>
            </a:pPr>
            <a:r>
              <a:rPr lang="fr-FR" sz="1600" b="1" dirty="0"/>
              <a:t>Les tournées sécurité conjointes impliquent de:</a:t>
            </a:r>
          </a:p>
          <a:p>
            <a:r>
              <a:rPr lang="fr-FR" sz="1600" dirty="0"/>
              <a:t>Mettre en place un rituel similaire aux Safety Moments</a:t>
            </a:r>
          </a:p>
          <a:p>
            <a:r>
              <a:rPr lang="fr-FR" sz="1600" dirty="0"/>
              <a:t>Faire preuve d’écoute active et de présence visible sur le terrain</a:t>
            </a:r>
          </a:p>
          <a:p>
            <a:r>
              <a:rPr lang="fr-FR" sz="1600" dirty="0"/>
              <a:t>Se réunir : entités du Groupe et les entreprises partenaire pour partager la valeur sécurité</a:t>
            </a:r>
          </a:p>
          <a:p>
            <a:r>
              <a:rPr lang="fr-FR" sz="1600" dirty="0"/>
              <a:t>Se concentrer sur les activités à risqué mortel : travaux en hauteur, travaux sur systèmes énergisés, levage, travaux à chaud et travaux en espace confiné</a:t>
            </a:r>
          </a:p>
          <a:p>
            <a:endParaRPr lang="fr-FR" sz="1600" dirty="0"/>
          </a:p>
          <a:p>
            <a:r>
              <a:rPr lang="fr-FR" sz="1600" b="1" dirty="0"/>
              <a:t>Qui réalise les tournées sécurité conjointes? </a:t>
            </a:r>
            <a:r>
              <a:rPr lang="fr-FR" sz="1600" dirty="0"/>
              <a:t>Tous les niveaux de management</a:t>
            </a:r>
          </a:p>
          <a:p>
            <a:r>
              <a:rPr lang="fr-FR" sz="1600" b="1" dirty="0"/>
              <a:t>A quelle fréquence? </a:t>
            </a:r>
            <a:r>
              <a:rPr lang="fr-FR" sz="1600" dirty="0"/>
              <a:t>Une fréquence régulière (journalier, hebdomadaire, mensuel) est essentiel pour en faire un rituel. Cela ne doit cela étant pas être un point bloquant. Le bon sens et le pragmatisme permettront de définir la meilleure fréquence à laquelle se retrouver sur le terrain.</a:t>
            </a:r>
          </a:p>
          <a:p>
            <a:pPr marL="0" indent="0">
              <a:buNone/>
            </a:pPr>
            <a:endParaRPr lang="fr-FR" sz="1600" dirty="0"/>
          </a:p>
        </p:txBody>
      </p:sp>
      <p:sp>
        <p:nvSpPr>
          <p:cNvPr id="4" name="Espace réservé du pied de page 3">
            <a:extLst>
              <a:ext uri="{FF2B5EF4-FFF2-40B4-BE49-F238E27FC236}">
                <a16:creationId xmlns:a16="http://schemas.microsoft.com/office/drawing/2014/main" id="{765B6637-E070-4725-BE2E-25095751F932}"/>
              </a:ext>
            </a:extLst>
          </p:cNvPr>
          <p:cNvSpPr>
            <a:spLocks noGrp="1"/>
          </p:cNvSpPr>
          <p:nvPr>
            <p:ph type="ftr" sz="quarter" idx="3"/>
          </p:nvPr>
        </p:nvSpPr>
        <p:spPr/>
        <p:txBody>
          <a:bodyPr/>
          <a:lstStyle/>
          <a:p>
            <a:r>
              <a:rPr lang="fr-FR"/>
              <a:t>JMS 20202 - Safety Moment – 30 Avril 2020</a:t>
            </a:r>
            <a:endParaRPr lang="fr-FR" dirty="0">
              <a:cs typeface="+mn-cs"/>
            </a:endParaRPr>
          </a:p>
        </p:txBody>
      </p:sp>
      <p:sp>
        <p:nvSpPr>
          <p:cNvPr id="8" name="Titre 7">
            <a:extLst>
              <a:ext uri="{FF2B5EF4-FFF2-40B4-BE49-F238E27FC236}">
                <a16:creationId xmlns:a16="http://schemas.microsoft.com/office/drawing/2014/main" id="{60DAB5B7-6B82-47C1-A237-3BE2F7E18607}"/>
              </a:ext>
            </a:extLst>
          </p:cNvPr>
          <p:cNvSpPr>
            <a:spLocks noGrp="1"/>
          </p:cNvSpPr>
          <p:nvPr>
            <p:ph type="title"/>
          </p:nvPr>
        </p:nvSpPr>
        <p:spPr/>
        <p:txBody>
          <a:bodyPr/>
          <a:lstStyle/>
          <a:p>
            <a:r>
              <a:rPr lang="fr-FR" dirty="0"/>
              <a:t>Tournées sécurité conjointes</a:t>
            </a:r>
          </a:p>
        </p:txBody>
      </p:sp>
      <p:graphicFrame>
        <p:nvGraphicFramePr>
          <p:cNvPr id="11" name="Diagramme 10">
            <a:extLst>
              <a:ext uri="{FF2B5EF4-FFF2-40B4-BE49-F238E27FC236}">
                <a16:creationId xmlns:a16="http://schemas.microsoft.com/office/drawing/2014/main" id="{926C3859-9606-4971-B90F-361E2304AAD2}"/>
              </a:ext>
            </a:extLst>
          </p:cNvPr>
          <p:cNvGraphicFramePr/>
          <p:nvPr>
            <p:extLst>
              <p:ext uri="{D42A27DB-BD31-4B8C-83A1-F6EECF244321}">
                <p14:modId xmlns:p14="http://schemas.microsoft.com/office/powerpoint/2010/main" val="1223813624"/>
              </p:ext>
            </p:extLst>
          </p:nvPr>
        </p:nvGraphicFramePr>
        <p:xfrm>
          <a:off x="1478280" y="4782659"/>
          <a:ext cx="9692640" cy="131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a:extLst>
              <a:ext uri="{FF2B5EF4-FFF2-40B4-BE49-F238E27FC236}">
                <a16:creationId xmlns:a16="http://schemas.microsoft.com/office/drawing/2014/main" id="{28EA3234-2A03-824E-A64D-4A585BCB7B28}"/>
              </a:ext>
            </a:extLst>
          </p:cNvPr>
          <p:cNvSpPr>
            <a:spLocks noGrp="1"/>
          </p:cNvSpPr>
          <p:nvPr>
            <p:ph type="body" sz="quarter" idx="11"/>
          </p:nvPr>
        </p:nvSpPr>
        <p:spPr/>
        <p:txBody>
          <a:bodyPr/>
          <a:lstStyle/>
          <a:p>
            <a:r>
              <a:rPr lang="fr-FR" dirty="0"/>
              <a:t>Le nouveau rituel sécurité du Groupe</a:t>
            </a:r>
          </a:p>
        </p:txBody>
      </p:sp>
    </p:spTree>
    <p:extLst>
      <p:ext uri="{BB962C8B-B14F-4D97-AF65-F5344CB8AC3E}">
        <p14:creationId xmlns:p14="http://schemas.microsoft.com/office/powerpoint/2010/main" val="3099895063"/>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22E92A8-A9E5-495F-BE75-8B42B0E518C4}"/>
              </a:ext>
            </a:extLst>
          </p:cNvPr>
          <p:cNvSpPr>
            <a:spLocks noGrp="1"/>
          </p:cNvSpPr>
          <p:nvPr>
            <p:ph type="ftr" sz="quarter" idx="3"/>
          </p:nvPr>
        </p:nvSpPr>
        <p:spPr/>
        <p:txBody>
          <a:bodyPr/>
          <a:lstStyle/>
          <a:p>
            <a:r>
              <a:rPr lang="en-US"/>
              <a:t>JMS 20202 - Safety Moment – 30 Avril 2020</a:t>
            </a:r>
            <a:endParaRPr lang="fr-FR" dirty="0"/>
          </a:p>
        </p:txBody>
      </p:sp>
      <p:sp>
        <p:nvSpPr>
          <p:cNvPr id="6" name="Titre 5">
            <a:extLst>
              <a:ext uri="{FF2B5EF4-FFF2-40B4-BE49-F238E27FC236}">
                <a16:creationId xmlns:a16="http://schemas.microsoft.com/office/drawing/2014/main" id="{085198E1-4E73-4250-B655-9D0A5DAE2527}"/>
              </a:ext>
            </a:extLst>
          </p:cNvPr>
          <p:cNvSpPr>
            <a:spLocks noGrp="1"/>
          </p:cNvSpPr>
          <p:nvPr>
            <p:ph type="title"/>
          </p:nvPr>
        </p:nvSpPr>
        <p:spPr/>
        <p:txBody>
          <a:bodyPr/>
          <a:lstStyle/>
          <a:p>
            <a:r>
              <a:rPr lang="fr-FR" dirty="0"/>
              <a:t>Film</a:t>
            </a:r>
          </a:p>
        </p:txBody>
      </p:sp>
      <p:pic>
        <p:nvPicPr>
          <p:cNvPr id="8" name="Image 7">
            <a:hlinkClick r:id="rId2"/>
            <a:extLst>
              <a:ext uri="{FF2B5EF4-FFF2-40B4-BE49-F238E27FC236}">
                <a16:creationId xmlns:a16="http://schemas.microsoft.com/office/drawing/2014/main" id="{281CABDC-6FF6-42C5-897B-55FAABD600B7}"/>
              </a:ext>
            </a:extLst>
          </p:cNvPr>
          <p:cNvPicPr>
            <a:picLocks noChangeAspect="1"/>
          </p:cNvPicPr>
          <p:nvPr/>
        </p:nvPicPr>
        <p:blipFill rotWithShape="1">
          <a:blip r:embed="rId3"/>
          <a:srcRect t="7623"/>
          <a:stretch/>
        </p:blipFill>
        <p:spPr>
          <a:xfrm>
            <a:off x="785812" y="868680"/>
            <a:ext cx="10620375" cy="5182552"/>
          </a:xfrm>
          <a:prstGeom prst="rect">
            <a:avLst/>
          </a:prstGeom>
        </p:spPr>
      </p:pic>
    </p:spTree>
    <p:extLst>
      <p:ext uri="{BB962C8B-B14F-4D97-AF65-F5344CB8AC3E}">
        <p14:creationId xmlns:p14="http://schemas.microsoft.com/office/powerpoint/2010/main" val="1276452962"/>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0CD65B0-9610-4019-997A-A73090247D72}"/>
              </a:ext>
            </a:extLst>
          </p:cNvPr>
          <p:cNvSpPr>
            <a:spLocks noGrp="1"/>
          </p:cNvSpPr>
          <p:nvPr>
            <p:ph type="title"/>
          </p:nvPr>
        </p:nvSpPr>
        <p:spPr/>
        <p:txBody>
          <a:bodyPr/>
          <a:lstStyle/>
          <a:p>
            <a:r>
              <a:rPr lang="fr-FR" dirty="0"/>
              <a:t>JMS</a:t>
            </a:r>
          </a:p>
        </p:txBody>
      </p:sp>
      <p:sp>
        <p:nvSpPr>
          <p:cNvPr id="3" name="Espace réservé du pied de page 2">
            <a:extLst>
              <a:ext uri="{FF2B5EF4-FFF2-40B4-BE49-F238E27FC236}">
                <a16:creationId xmlns:a16="http://schemas.microsoft.com/office/drawing/2014/main" id="{D273BF14-6C0D-4C09-9673-418C8C747CA2}"/>
              </a:ext>
            </a:extLst>
          </p:cNvPr>
          <p:cNvSpPr>
            <a:spLocks noGrp="1"/>
          </p:cNvSpPr>
          <p:nvPr>
            <p:ph type="ftr" sz="quarter" idx="3"/>
          </p:nvPr>
        </p:nvSpPr>
        <p:spPr/>
        <p:txBody>
          <a:bodyPr/>
          <a:lstStyle/>
          <a:p>
            <a:r>
              <a:rPr lang="en-US"/>
              <a:t>JMS 20202 - Safety Moment – 30 Avril 2020</a:t>
            </a:r>
            <a:endParaRPr lang="fr-FR" dirty="0"/>
          </a:p>
        </p:txBody>
      </p:sp>
      <p:pic>
        <p:nvPicPr>
          <p:cNvPr id="5" name="Image 4">
            <a:extLst>
              <a:ext uri="{FF2B5EF4-FFF2-40B4-BE49-F238E27FC236}">
                <a16:creationId xmlns:a16="http://schemas.microsoft.com/office/drawing/2014/main" id="{3EB4E317-94FA-495F-BBCC-180EF5DB802E}"/>
              </a:ext>
            </a:extLst>
          </p:cNvPr>
          <p:cNvPicPr>
            <a:picLocks noChangeAspect="1"/>
          </p:cNvPicPr>
          <p:nvPr/>
        </p:nvPicPr>
        <p:blipFill>
          <a:blip r:embed="rId2"/>
          <a:stretch>
            <a:fillRect/>
          </a:stretch>
        </p:blipFill>
        <p:spPr>
          <a:xfrm>
            <a:off x="6936105" y="878538"/>
            <a:ext cx="3714750" cy="5286375"/>
          </a:xfrm>
          <a:prstGeom prst="rect">
            <a:avLst/>
          </a:prstGeom>
        </p:spPr>
      </p:pic>
      <p:pic>
        <p:nvPicPr>
          <p:cNvPr id="12" name="Image 11">
            <a:extLst>
              <a:ext uri="{FF2B5EF4-FFF2-40B4-BE49-F238E27FC236}">
                <a16:creationId xmlns:a16="http://schemas.microsoft.com/office/drawing/2014/main" id="{61322E48-483D-4F69-8B70-6560BEB787B0}"/>
              </a:ext>
            </a:extLst>
          </p:cNvPr>
          <p:cNvPicPr>
            <a:picLocks noChangeAspect="1"/>
          </p:cNvPicPr>
          <p:nvPr/>
        </p:nvPicPr>
        <p:blipFill>
          <a:blip r:embed="rId3"/>
          <a:stretch>
            <a:fillRect/>
          </a:stretch>
        </p:blipFill>
        <p:spPr>
          <a:xfrm>
            <a:off x="1781660" y="2118360"/>
            <a:ext cx="2906862" cy="3870796"/>
          </a:xfrm>
          <a:prstGeom prst="rect">
            <a:avLst/>
          </a:prstGeom>
        </p:spPr>
      </p:pic>
      <p:sp>
        <p:nvSpPr>
          <p:cNvPr id="13" name="ZoneTexte 12">
            <a:hlinkClick r:id="rId4"/>
            <a:extLst>
              <a:ext uri="{FF2B5EF4-FFF2-40B4-BE49-F238E27FC236}">
                <a16:creationId xmlns:a16="http://schemas.microsoft.com/office/drawing/2014/main" id="{46F25131-61E1-40BC-A706-0CD4B303CB51}"/>
              </a:ext>
            </a:extLst>
          </p:cNvPr>
          <p:cNvSpPr txBox="1"/>
          <p:nvPr/>
        </p:nvSpPr>
        <p:spPr>
          <a:xfrm>
            <a:off x="2038802" y="1255550"/>
            <a:ext cx="2491964" cy="523220"/>
          </a:xfrm>
          <a:prstGeom prst="rect">
            <a:avLst/>
          </a:prstGeom>
          <a:noFill/>
        </p:spPr>
        <p:txBody>
          <a:bodyPr wrap="none" rtlCol="0">
            <a:spAutoFit/>
          </a:bodyPr>
          <a:lstStyle/>
          <a:p>
            <a:r>
              <a:rPr lang="fr-FR" sz="2800" b="1" dirty="0">
                <a:solidFill>
                  <a:schemeClr val="accent3"/>
                </a:solidFill>
              </a:rPr>
              <a:t>Toolbox HSE </a:t>
            </a:r>
          </a:p>
        </p:txBody>
      </p:sp>
    </p:spTree>
    <p:extLst>
      <p:ext uri="{BB962C8B-B14F-4D97-AF65-F5344CB8AC3E}">
        <p14:creationId xmlns:p14="http://schemas.microsoft.com/office/powerpoint/2010/main" val="2615611932"/>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2111967"/>
            <a:ext cx="11602719" cy="1755183"/>
          </a:xfrm>
        </p:spPr>
        <p:txBody>
          <a:bodyPr/>
          <a:lstStyle/>
          <a:p>
            <a:br>
              <a:rPr lang="fr-FR" sz="2000" noProof="0"/>
            </a:br>
            <a:br>
              <a:rPr lang="fr-FR" sz="1000" noProof="0"/>
            </a:br>
            <a:br>
              <a:rPr lang="fr-FR" sz="2000" noProof="0"/>
            </a:br>
            <a:r>
              <a:rPr lang="fr-FR" sz="4000" noProof="0"/>
              <a:t>“Nos vies avant tout : Tournées sécurité conjointes”</a:t>
            </a:r>
            <a:br>
              <a:rPr lang="fr-FR" sz="4000"/>
            </a:br>
            <a:br>
              <a:rPr lang="fr-FR" sz="4000"/>
            </a:br>
            <a:r>
              <a:rPr lang="fr-FR" sz="4000"/>
              <a:t>30 Avril 20</a:t>
            </a:r>
            <a:r>
              <a:rPr lang="fr-FR" sz="4000" noProof="0"/>
              <a:t>20</a:t>
            </a:r>
            <a:endParaRPr lang="fr-FR" sz="4000" b="0" noProof="0" dirty="0"/>
          </a:p>
        </p:txBody>
      </p:sp>
      <p:pic>
        <p:nvPicPr>
          <p:cNvPr id="5" name="Image 4" descr="Une image contenant signe, poteau&#10;&#10;Description générée automatiquement">
            <a:extLst>
              <a:ext uri="{FF2B5EF4-FFF2-40B4-BE49-F238E27FC236}">
                <a16:creationId xmlns:a16="http://schemas.microsoft.com/office/drawing/2014/main" id="{C6B46E10-87B0-4ADA-B875-3D791C75835C}"/>
              </a:ext>
            </a:extLst>
          </p:cNvPr>
          <p:cNvPicPr>
            <a:picLocks noChangeAspect="1"/>
          </p:cNvPicPr>
          <p:nvPr/>
        </p:nvPicPr>
        <p:blipFill>
          <a:blip r:embed="rId4"/>
          <a:stretch>
            <a:fillRect/>
          </a:stretch>
        </p:blipFill>
        <p:spPr>
          <a:xfrm>
            <a:off x="5057769" y="4927724"/>
            <a:ext cx="1409706" cy="1408984"/>
          </a:xfrm>
          <a:prstGeom prst="rect">
            <a:avLst/>
          </a:prstGeom>
        </p:spPr>
      </p:pic>
    </p:spTree>
    <p:extLst>
      <p:ext uri="{BB962C8B-B14F-4D97-AF65-F5344CB8AC3E}">
        <p14:creationId xmlns:p14="http://schemas.microsoft.com/office/powerpoint/2010/main" val="4022895077"/>
      </p:ext>
    </p:extLst>
  </p:cSld>
  <p:clrMapOvr>
    <a:masterClrMapping/>
  </p:clrMapOvr>
</p:sld>
</file>

<file path=ppt/theme/theme1.xml><?xml version="1.0" encoding="utf-8"?>
<a:theme xmlns:a="http://schemas.openxmlformats.org/drawingml/2006/main" name="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87392EDFF2664087A9DA297C4CC3AB" ma:contentTypeVersion="5" ma:contentTypeDescription="Crée un document." ma:contentTypeScope="" ma:versionID="1c11afb08b40214e0856421b01c83a6a">
  <xsd:schema xmlns:xsd="http://www.w3.org/2001/XMLSchema" xmlns:xs="http://www.w3.org/2001/XMLSchema" xmlns:p="http://schemas.microsoft.com/office/2006/metadata/properties" xmlns:ns2="f7c0e7e6-5a3b-4272-a329-fa4049fb5e47" targetNamespace="http://schemas.microsoft.com/office/2006/metadata/properties" ma:root="true" ma:fieldsID="721c437ad5ca526019a43c1dc612e648" ns2:_="">
    <xsd:import namespace="f7c0e7e6-5a3b-4272-a329-fa4049fb5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0e7e6-5a3b-4272-a329-fa4049fb5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49E53B-3E9F-45CB-B007-C5A4F7AAFFB0}">
  <ds:schemaRefs>
    <ds:schemaRef ds:uri="http://schemas.microsoft.com/office/2006/documentManagement/types"/>
    <ds:schemaRef ds:uri="http://schemas.microsoft.com/office/2006/metadata/properties"/>
    <ds:schemaRef ds:uri="f7c0e7e6-5a3b-4272-a329-fa4049fb5e47"/>
    <ds:schemaRef ds:uri="http://schemas.microsoft.com/office/infopath/2007/PartnerControls"/>
    <ds:schemaRef ds:uri="http://purl.org/dc/elements/1.1/"/>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54A90BD6-821C-48CD-86B9-9EC124700D00}">
  <ds:schemaRefs>
    <ds:schemaRef ds:uri="http://schemas.microsoft.com/sharepoint/v3/contenttype/forms"/>
  </ds:schemaRefs>
</ds:datastoreItem>
</file>

<file path=customXml/itemProps3.xml><?xml version="1.0" encoding="utf-8"?>
<ds:datastoreItem xmlns:ds="http://schemas.openxmlformats.org/officeDocument/2006/customXml" ds:itemID="{C14ED2E3-1689-4C60-8D27-A8E3C6FB24FF}">
  <ds:schemaRefs>
    <ds:schemaRef ds:uri="http://schemas.microsoft.com/office/2006/metadata/contentType"/>
    <ds:schemaRef ds:uri="http://schemas.microsoft.com/office/2006/metadata/properties/metaAttributes"/>
    <ds:schemaRef ds:uri="http://www.w3.org/2000/xmlns/"/>
    <ds:schemaRef ds:uri="http://www.w3.org/2001/XMLSchema"/>
    <ds:schemaRef ds:uri="f7c0e7e6-5a3b-4272-a329-fa4049fb5e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TOTAL-EN-blue template-VISUAL</Template>
  <TotalTime>154</TotalTime>
  <Words>400</Words>
  <Application>Microsoft Office PowerPoint</Application>
  <PresentationFormat>Grand écran</PresentationFormat>
  <Paragraphs>71</Paragraphs>
  <Slides>7</Slides>
  <Notes>3</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7</vt:i4>
      </vt:variant>
    </vt:vector>
  </HeadingPairs>
  <TitlesOfParts>
    <vt:vector size="14" baseType="lpstr">
      <vt:lpstr>Arial</vt:lpstr>
      <vt:lpstr>Calibri</vt:lpstr>
      <vt:lpstr>Lucida Grande</vt:lpstr>
      <vt:lpstr>TOTAL-EN-blue template-VISUAL</vt:lpstr>
      <vt:lpstr>1_TOTAL-EN-blue template-VISUAL</vt:lpstr>
      <vt:lpstr>2_TOTAL-EN-blue template-VISUAL</vt:lpstr>
      <vt:lpstr>3_TOTAL-EN-blue template-VISUAL</vt:lpstr>
      <vt:lpstr>   “Nos vies avant tout : Tournées sécurité conjointes”  30 Avril 2020</vt:lpstr>
      <vt:lpstr>Un objectif majeur : zéro accident mortel</vt:lpstr>
      <vt:lpstr>Présence terrain et coopération avec nos partenaires</vt:lpstr>
      <vt:lpstr>Tournées sécurité conjointes</vt:lpstr>
      <vt:lpstr>Film</vt:lpstr>
      <vt:lpstr>JMS</vt:lpstr>
      <vt:lpstr>   “Nos vies avant tout : Tournées sécurité conjointes”  30 Avril 2020</vt:lpstr>
    </vt:vector>
  </TitlesOfParts>
  <Company>TOTAL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J0039122</dc:creator>
  <cp:lastModifiedBy>Antonin MANTZ</cp:lastModifiedBy>
  <cp:revision>19</cp:revision>
  <dcterms:created xsi:type="dcterms:W3CDTF">2016-11-16T14:13:22Z</dcterms:created>
  <dcterms:modified xsi:type="dcterms:W3CDTF">2020-04-25T14:47:27Z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0x0101004587392EDFF2664087A9DA297C4CC3AB</vt:lpwstr>
  </property>
  <property fmtid="{D5CDD505-2E9C-101B-9397-08002B2CF9AE}" pid="3" name="MSIP_Label_2b30ed1b-e95f-40b5-af89-828263f287a7_Enabled">
    <vt:lpwstr>True</vt:lpwstr>
  </property>
  <property fmtid="{D5CDD505-2E9C-101B-9397-08002B2CF9AE}" pid="4" name="MSIP_Label_2b30ed1b-e95f-40b5-af89-828263f287a7_SiteId">
    <vt:lpwstr>329e91b0-e21f-48fb-a071-456717ecc28e</vt:lpwstr>
  </property>
  <property fmtid="{D5CDD505-2E9C-101B-9397-08002B2CF9AE}" pid="5" name="MSIP_Label_2b30ed1b-e95f-40b5-af89-828263f287a7_Owner">
    <vt:lpwstr>antonin.mantz@total.com</vt:lpwstr>
  </property>
  <property fmtid="{D5CDD505-2E9C-101B-9397-08002B2CF9AE}" pid="6" name="MSIP_Label_2b30ed1b-e95f-40b5-af89-828263f287a7_SetDate">
    <vt:lpwstr>2020-03-23T14:15:25.1150421Z</vt:lpwstr>
  </property>
  <property fmtid="{D5CDD505-2E9C-101B-9397-08002B2CF9AE}" pid="7" name="MSIP_Label_2b30ed1b-e95f-40b5-af89-828263f287a7_Name">
    <vt:lpwstr>Restricted</vt:lpwstr>
  </property>
  <property fmtid="{D5CDD505-2E9C-101B-9397-08002B2CF9AE}" pid="8" name="MSIP_Label_2b30ed1b-e95f-40b5-af89-828263f287a7_Application">
    <vt:lpwstr>Microsoft Azure Information Protection</vt:lpwstr>
  </property>
  <property fmtid="{D5CDD505-2E9C-101B-9397-08002B2CF9AE}" pid="9" name="MSIP_Label_2b30ed1b-e95f-40b5-af89-828263f287a7_ActionId">
    <vt:lpwstr>94a4d6a2-b9d9-4a74-8b09-aa1e26b2bccc</vt:lpwstr>
  </property>
  <property fmtid="{D5CDD505-2E9C-101B-9397-08002B2CF9AE}" pid="10" name="MSIP_Label_2b30ed1b-e95f-40b5-af89-828263f287a7_Extended_MSFT_Method">
    <vt:lpwstr>Automatic</vt:lpwstr>
  </property>
  <property fmtid="{D5CDD505-2E9C-101B-9397-08002B2CF9AE}" pid="11" name="Sensitivity">
    <vt:lpwstr>Restricted</vt:lpwstr>
  </property>
</Properties>
</file>