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75E313F-9195-4B14-8F54-2BFF93539611}">
          <p14:sldIdLst>
            <p14:sldId id="272"/>
            <p14:sldId id="285"/>
            <p14:sldId id="287"/>
            <p14:sldId id="286"/>
          </p14:sldIdLst>
        </p14:section>
        <p14:section name="Fiches exemples risques technologiques" id="{D642B23A-998B-4A77-B864-3A19ACD4981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57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F40224-F692-CCCB-2D0C-F3BA76D84528}" name="Claire MAIRET" initials="CM" userId="S::claire.mairet@totalenergies.com::b91d9db2-e41b-4c98-9525-27312980cc2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FF"/>
    <a:srgbClr val="285AFF"/>
    <a:srgbClr val="28C896"/>
    <a:srgbClr val="32C8C8"/>
    <a:srgbClr val="374649"/>
    <a:srgbClr val="FFC800"/>
    <a:srgbClr val="F20035"/>
    <a:srgbClr val="000000"/>
    <a:srgbClr val="004494"/>
    <a:srgbClr val="FE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A03B66-D4CB-4A03-ACB0-918ECA218A52}" v="14" dt="2023-03-21T09:48:31.282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>
        <p:scale>
          <a:sx n="120" d="100"/>
          <a:sy n="120" d="100"/>
        </p:scale>
        <p:origin x="2124" y="-2220"/>
      </p:cViewPr>
      <p:guideLst>
        <p:guide orient="horz" pos="2575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24/03/2023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1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95"/>
            <a:ext cx="2979738" cy="6184985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5" y="3089195"/>
            <a:ext cx="2987675" cy="6184985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 sz="800">
                <a:solidFill>
                  <a:srgbClr val="374649"/>
                </a:solidFill>
              </a:rPr>
              <a:t>Atelier d’échange – JMS 28 avril 2023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1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7" y="286537"/>
            <a:ext cx="5371853" cy="345289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 sz="800">
                <a:solidFill>
                  <a:srgbClr val="374649"/>
                </a:solidFill>
              </a:rPr>
              <a:t>Atelier d’échange – JMS 28 avril 2023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1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702"/>
            <a:ext cx="6164100" cy="6019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3" y="161665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31"/>
            <a:ext cx="0" cy="1008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 sz="800">
                <a:solidFill>
                  <a:srgbClr val="374649"/>
                </a:solidFill>
              </a:rPr>
              <a:t>Atelier d’échange – JMS 28 avril 2023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34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34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29999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34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406" indent="-101234" algn="l" defTabSz="257134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640" indent="-101781" algn="l" defTabSz="198208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259" indent="0" algn="l" defTabSz="257134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010" indent="0" algn="l" defTabSz="257134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515" indent="-128568" algn="l" defTabSz="257134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649" indent="-128568" algn="l" defTabSz="257134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34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270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07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541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675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811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799946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082" algn="l" defTabSz="2571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notesSlide" Target="../notesSlides/notesSlide2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image" Target="../media/image4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hyperlink" Target="https://toolbox-hse.totalenergies.com/fr/journee-mondiale-de-la-securite-2023" TargetMode="External"/><Relationship Id="rId45" Type="http://schemas.openxmlformats.org/officeDocument/2006/relationships/hyperlink" Target="https://forms.office.com/e/D7Au9cpdzF" TargetMode="Externa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4" Type="http://schemas.openxmlformats.org/officeDocument/2006/relationships/image" Target="../media/image6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image" Target="../media/image5.png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slideLayout" Target="../slideLayouts/slideLayout2.xml"/><Relationship Id="rId46" Type="http://schemas.openxmlformats.org/officeDocument/2006/relationships/image" Target="../media/image7.png"/><Relationship Id="rId20" Type="http://schemas.openxmlformats.org/officeDocument/2006/relationships/tags" Target="../tags/tag27.xml"/><Relationship Id="rId4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notesSlide" Target="../notesSlides/notesSlide4.xml"/><Relationship Id="rId26" Type="http://schemas.microsoft.com/office/2007/relationships/hdphoto" Target="../media/hdphoto1.wdp"/><Relationship Id="rId3" Type="http://schemas.openxmlformats.org/officeDocument/2006/relationships/tags" Target="../tags/tag51.xml"/><Relationship Id="rId21" Type="http://schemas.openxmlformats.org/officeDocument/2006/relationships/image" Target="../media/image10.png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4.png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image" Target="../media/image9.sv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image" Target="../media/image13.svg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image" Target="../media/image12.png"/><Relationship Id="rId28" Type="http://schemas.openxmlformats.org/officeDocument/2006/relationships/image" Target="../media/image15.png"/><Relationship Id="rId10" Type="http://schemas.openxmlformats.org/officeDocument/2006/relationships/tags" Target="../tags/tag58.xml"/><Relationship Id="rId19" Type="http://schemas.openxmlformats.org/officeDocument/2006/relationships/image" Target="../media/image8.png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image" Target="../media/image11.svg"/><Relationship Id="rId27" Type="http://schemas.openxmlformats.org/officeDocument/2006/relationships/hyperlink" Target="https://forms.office.com/e/D7Au9cpdz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77741" y="4729713"/>
            <a:ext cx="2987675" cy="4498091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fr-FR" sz="14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Comment organiser l’atelier ?</a:t>
            </a:r>
          </a:p>
          <a:p>
            <a:pPr marL="171421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Réserver un créneau de 1h ;</a:t>
            </a:r>
          </a:p>
          <a:p>
            <a:pPr marL="171421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Inviter au préalable les collaborateurs</a:t>
            </a:r>
            <a:b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b="1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(voir modèle d’invitation au verso) </a:t>
            </a:r>
            <a:r>
              <a:rPr lang="fr-FR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;</a:t>
            </a:r>
          </a:p>
          <a:p>
            <a:pPr marL="171421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Constituer des groupes de 5 à 20 personnes maximum.</a:t>
            </a:r>
            <a:b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fr-FR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0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Qui anime l’atelier ? </a:t>
            </a: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Membre d’un Codir ;</a:t>
            </a: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Manager local avec son homologue d’une entreprise partenaire (</a:t>
            </a:r>
            <a:r>
              <a:rPr lang="fr-FR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co-animation</a:t>
            </a: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;</a:t>
            </a: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Manager de service ou d’équipe.</a:t>
            </a:r>
          </a:p>
          <a:p>
            <a:pPr marL="171421" indent="-17142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100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0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Qui y participera ? </a:t>
            </a:r>
          </a:p>
          <a:p>
            <a:pPr marL="171421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 collaborateurs de TotalEnergies et des Entreprises partenaires </a:t>
            </a: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sous contrat ou fréquemment présents ;</a:t>
            </a:r>
          </a:p>
          <a:p>
            <a:pPr marL="171421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 visiteurs présents à l’occasion de la JMS </a:t>
            </a: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sont invités à participer à un atelier.</a:t>
            </a:r>
          </a:p>
          <a:p>
            <a:pPr marL="171421" lvl="1" indent="-17142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 defTabSz="257134">
              <a:buSzPct val="120000"/>
            </a:pPr>
            <a:r>
              <a:rPr lang="fr-FR" sz="105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 après ?</a:t>
            </a: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Vous pouvez transmettre les points clés de vos échanges à la direction HSE.</a:t>
            </a:r>
            <a:endParaRPr lang="fr-FR" sz="1200" b="1">
              <a:solidFill>
                <a:schemeClr val="accent4"/>
              </a:solidFill>
            </a:endParaRPr>
          </a:p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341314" y="209275"/>
            <a:ext cx="4753201" cy="1384394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 cap="none" dirty="0">
                <a:solidFill>
                  <a:srgbClr val="009CEA"/>
                </a:solidFill>
                <a:cs typeface="+mj-cs"/>
              </a:rPr>
              <a:t>Guide atelier d’échange JMS 2023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27662" y="1684333"/>
            <a:ext cx="2916431" cy="1554169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marL="0" lvl="1"/>
            <a:r>
              <a:rPr lang="fr-FR" sz="12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À l’occasion de la Journée Mondiale </a:t>
            </a:r>
            <a:br>
              <a:rPr lang="fr-FR" sz="12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12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la Sécurité 2023,</a:t>
            </a:r>
            <a:r>
              <a:rPr lang="fr-FR" sz="1200">
                <a:solidFill>
                  <a:srgbClr val="FFC8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fr-FR" sz="12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nous vous invitons </a:t>
            </a:r>
            <a:br>
              <a:rPr lang="fr-FR" sz="12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12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à organiser des ateliers d’échange avec les collaborateurs de TotalEnergies et des Entreprises partenaires sur le thème des Risques technologiques.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5600" y="7772402"/>
            <a:ext cx="2964464" cy="952225"/>
          </a:xfrm>
          <a:prstGeom prst="rect">
            <a:avLst/>
          </a:prstGeom>
          <a:solidFill>
            <a:srgbClr val="32C8C8"/>
          </a:solidFill>
          <a:ln w="19050"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fr-FR"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Ce guide est conçu pour vous aider à animer l’atelier localement </a:t>
            </a:r>
            <a:br>
              <a:rPr lang="fr-FR"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 à distance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51609" y="2073205"/>
            <a:ext cx="2979738" cy="2489108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77" lvl="1" defTabSz="299992">
              <a:spcBef>
                <a:spcPts val="169"/>
              </a:spcBef>
              <a:spcAft>
                <a:spcPts val="1200"/>
              </a:spcAft>
              <a:buClr>
                <a:srgbClr val="004494"/>
              </a:buClr>
            </a:pPr>
            <a:r>
              <a:rPr lang="fr-FR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Pendant environ une heure :</a:t>
            </a:r>
            <a:endParaRPr lang="fr-FR" sz="100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 marL="271100" lvl="1" indent="-171421" defTabSz="29999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Faire </a:t>
            </a:r>
            <a:r>
              <a:rPr lang="fr-FR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connaître</a:t>
            </a: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les risques technologiques </a:t>
            </a:r>
          </a:p>
          <a:p>
            <a:pPr marL="271100" lvl="1" indent="-171421" defTabSz="29999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Prendre </a:t>
            </a:r>
            <a:r>
              <a:rPr lang="fr-FR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conscience</a:t>
            </a: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des enjeux pour la Compagnie</a:t>
            </a:r>
          </a:p>
          <a:p>
            <a:pPr marL="271100" lvl="1" indent="-171421" defTabSz="29999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Savoir </a:t>
            </a:r>
            <a:r>
              <a:rPr lang="fr-FR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identifier</a:t>
            </a: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les situations à risques au quotidien</a:t>
            </a:r>
          </a:p>
          <a:p>
            <a:pPr marL="271100" lvl="1" indent="-171421" defTabSz="299992">
              <a:spcBef>
                <a:spcPts val="600"/>
              </a:spcBef>
              <a:spcAft>
                <a:spcPts val="600"/>
              </a:spcAft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Comprendre les </a:t>
            </a:r>
            <a:r>
              <a:rPr lang="fr-FR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rôles</a:t>
            </a:r>
            <a:r>
              <a:rPr lang="fr-FR" sz="10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dans la maîtrise des risques technologiques</a:t>
            </a:r>
          </a:p>
          <a:p>
            <a:pPr marL="358715" lvl="1" indent="-171421" defTabSz="299992">
              <a:spcBef>
                <a:spcPts val="169"/>
              </a:spcBef>
              <a:spcAft>
                <a:spcPts val="169"/>
              </a:spcAft>
              <a:buClr>
                <a:srgbClr val="009BFF"/>
              </a:buClr>
              <a:buFont typeface="Wingdings" panose="05000000000000000000" pitchFamily="2" charset="2"/>
              <a:buChar char="v"/>
            </a:pPr>
            <a:endParaRPr lang="fr-FR" sz="100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51610" y="1750251"/>
            <a:ext cx="2979738" cy="315496"/>
          </a:xfrm>
          <a:prstGeom prst="rect">
            <a:avLst/>
          </a:prstGeom>
          <a:solidFill>
            <a:srgbClr val="32C8C8"/>
          </a:solidFill>
          <a:ln w="19050">
            <a:noFill/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L’objectif de l’atelier :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722968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Atelier d’échange – JMS 28 avril 2023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B94EA87-A654-DD2C-44CD-81CC9514A2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2428" y="3305178"/>
            <a:ext cx="3006775" cy="423862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49056" y="791569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pPr marL="285700" indent="-285700">
              <a:buFont typeface="Arial" panose="020B0604020202020204" pitchFamily="34" charset="0"/>
              <a:buChar char="►"/>
            </a:pPr>
            <a:r>
              <a:rPr lang="fr-FR" sz="180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PRÉPARER</a:t>
            </a:r>
            <a:endParaRPr lang="fr-FR" sz="1600">
              <a:solidFill>
                <a:srgbClr val="009B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D3D3E81-A1B1-4E44-9C48-E73A85959DD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58698" y="1173552"/>
            <a:ext cx="3044621" cy="268288"/>
          </a:xfrm>
          <a:prstGeom prst="rect">
            <a:avLst/>
          </a:prstGeom>
          <a:solidFill>
            <a:srgbClr val="32C8C8"/>
          </a:solidFill>
        </p:spPr>
        <p:txBody>
          <a:bodyPr wrap="square" anchor="ctr" anchorCtr="0">
            <a:noAutofit/>
          </a:bodyPr>
          <a:lstStyle/>
          <a:p>
            <a:pPr algn="ctr"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Message type d’invitation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039CA7-92A2-4B37-9831-C5EF150FB1B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75995" y="1471392"/>
            <a:ext cx="3117268" cy="148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Bef>
                <a:spcPts val="675"/>
              </a:spcBef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 A l’occasion de la JMS 2023, nous vous invitons à participer à un atelier d’échange sur le thème des </a:t>
            </a:r>
            <a:r>
              <a:rPr lang="fr-FR" sz="95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Risques technologiques.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Pendant une heure, en prenant exemple sur des évènements connus, nous échangerons sur les différents aspects de la maîtrise des risques technologiques.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Pensez à vous inscrire. »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763547" y="1056538"/>
            <a:ext cx="2829318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660596" y="1172270"/>
            <a:ext cx="2910327" cy="268287"/>
          </a:xfrm>
          <a:prstGeom prst="rect">
            <a:avLst/>
          </a:prstGeom>
          <a:solidFill>
            <a:srgbClr val="32C8C8"/>
          </a:solidFill>
        </p:spPr>
        <p:txBody>
          <a:bodyPr wrap="square" anchor="ctr" anchorCtr="0">
            <a:noAutofit/>
          </a:bodyPr>
          <a:lstStyle/>
          <a:p>
            <a:pPr algn="ctr"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Supports disponibles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694305" y="1502841"/>
            <a:ext cx="3107409" cy="17338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fr-FR" sz="95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Eléments de communication disponibles</a:t>
            </a:r>
          </a:p>
          <a:p>
            <a:pPr marL="0" lvl="2">
              <a:spcBef>
                <a:spcPts val="675"/>
              </a:spcBef>
            </a:pP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Retrouvez les supports JMS 2023 dans la Toolbox HSE.</a:t>
            </a:r>
          </a:p>
          <a:p>
            <a:pPr marL="0" lvl="2">
              <a:spcBef>
                <a:spcPts val="675"/>
              </a:spcBef>
            </a:pPr>
            <a:r>
              <a:rPr lang="fr-FR" sz="950">
                <a:latin typeface="Roboto" panose="02000000000000000000" pitchFamily="2" charset="0"/>
                <a:ea typeface="Roboto" panose="02000000000000000000" pitchFamily="2" charset="0"/>
                <a:cs typeface="+mn-lt"/>
                <a:hlinkClick r:id="rId40"/>
              </a:rPr>
              <a:t>https://toolbox-hse.totalenergies.com/fr/journee-mondiale-de-la-securite-2023</a:t>
            </a:r>
            <a:b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lt"/>
              </a:rPr>
            </a:br>
            <a:endParaRPr lang="fr-FR" sz="95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Mémo</a:t>
            </a: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Affiche</a:t>
            </a: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Kit Manager</a:t>
            </a:r>
          </a:p>
          <a:p>
            <a:pPr marL="171421" lvl="2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Guide atelier d’échange et fiches exemples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51894" y="3088162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pPr marL="285700" indent="-285700">
              <a:buFont typeface="Arial" panose="020B0604020202020204" pitchFamily="34" charset="0"/>
              <a:buChar char="►"/>
            </a:pPr>
            <a:r>
              <a:rPr lang="fr-FR" sz="1800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ANIMER</a:t>
            </a:r>
            <a:endParaRPr lang="fr-FR" sz="1600" dirty="0">
              <a:solidFill>
                <a:srgbClr val="009B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605192" y="3836496"/>
            <a:ext cx="3039450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655"/>
            <a:r>
              <a:rPr lang="fr-FR" sz="105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C’est parti, on vous écoute ;-)</a:t>
            </a:r>
          </a:p>
          <a:p>
            <a:pPr marL="358715" lvl="1" indent="-80949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Présentez-vous, remerciez les participants 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leur présence ;</a:t>
            </a:r>
          </a:p>
          <a:p>
            <a:pPr marL="358715" lvl="1" indent="-80949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Présentez le principe et l’objectif de 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l’atelier ;</a:t>
            </a:r>
            <a:endParaRPr lang="fr-FR" sz="950" b="1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15" lvl="1" indent="-80949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Rappeler les fondamentaux de la gestion des risques technologiques et présentez une illustration en annexe de ce guide.</a:t>
            </a:r>
          </a:p>
          <a:p>
            <a:pPr marL="277765" lvl="1">
              <a:buClr>
                <a:srgbClr val="FFC800"/>
              </a:buClr>
            </a:pPr>
            <a:br>
              <a:rPr lang="fr-FR" sz="900">
                <a:solidFill>
                  <a:srgbClr val="285AFF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1050" b="1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Faites participer le groupe…</a:t>
            </a:r>
          </a:p>
          <a:p>
            <a:pPr marL="276178" lvl="1">
              <a:buClr>
                <a:srgbClr val="FFC800"/>
              </a:buClr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Partagez les avis, les commentaires,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 questionnements sur l’évènement présenté, l’identification des risques technologiques et le rôle de chacun dans la gestion de ces risques.</a:t>
            </a:r>
          </a:p>
          <a:p>
            <a:pPr marL="358715" lvl="1" indent="-82536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1050" b="1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77765" lvl="1"/>
            <a:r>
              <a:rPr lang="fr-FR" sz="1050" b="1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Synthétisez les échanges…</a:t>
            </a:r>
          </a:p>
          <a:p>
            <a:pPr marL="277765" lvl="1">
              <a:buClr>
                <a:srgbClr val="009BFF"/>
              </a:buClr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Reprenez et regroupez les idées fortes émises par les participants.</a:t>
            </a:r>
          </a:p>
          <a:p>
            <a:pPr marL="358715" lvl="1" indent="-80949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0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655" lvl="1">
              <a:spcBef>
                <a:spcPts val="1200"/>
              </a:spcBef>
              <a:spcAft>
                <a:spcPts val="0"/>
              </a:spcAft>
            </a:pPr>
            <a:r>
              <a:rPr lang="fr-FR" sz="1050" b="1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 concluez !</a:t>
            </a:r>
          </a:p>
          <a:p>
            <a:pPr marL="449186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Rappelez l’importance de connaître les risques technologiques ;</a:t>
            </a:r>
          </a:p>
          <a:p>
            <a:pPr marL="449186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Résumez les échanges en reprenant 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 points notables ;</a:t>
            </a:r>
          </a:p>
          <a:p>
            <a:pPr marL="449186" lvl="1" indent="-171421">
              <a:buClr>
                <a:srgbClr val="009BFF"/>
              </a:buClr>
              <a:buFont typeface="Arial" panose="020B0604020202020204" pitchFamily="34" charset="0"/>
              <a:buChar char="•"/>
            </a:pP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Remerciez tous les participants avant </a:t>
            </a:r>
            <a:b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clore l’atelier. </a:t>
            </a:r>
            <a:endParaRPr lang="fr-FR" sz="950" b="1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15" lvl="1" indent="-80949">
              <a:buFont typeface="Arial" panose="020B0604020202020204" pitchFamily="34" charset="0"/>
              <a:buChar char="•"/>
            </a:pPr>
            <a:endParaRPr lang="fr-FR" sz="90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655" lvl="1"/>
            <a:endParaRPr lang="fr-FR" sz="1050" b="1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>
              <a:solidFill>
                <a:schemeClr val="accent4"/>
              </a:solidFill>
            </a:endParaRPr>
          </a:p>
          <a:p>
            <a:pPr lvl="1"/>
            <a:endParaRPr lang="fr-FR" b="1">
              <a:solidFill>
                <a:schemeClr val="accent4"/>
              </a:solidFill>
            </a:endParaRPr>
          </a:p>
          <a:p>
            <a:pPr lvl="1"/>
            <a:endParaRPr lang="fr-FR"/>
          </a:p>
          <a:p>
            <a:pPr lvl="1"/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1B7FD8-5776-4D84-99A1-4894E7E0CC4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949576" y="3894497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5-10 min.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331B56-9E38-4263-A14F-5C02172BF98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949576" y="5390780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20 min.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9753E0-9541-40C0-9879-A9694B8373A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949576" y="6411428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5 min.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F7E834-AEBF-443C-BF15-B049B2B6683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949576" y="7258685"/>
            <a:ext cx="634931" cy="194945"/>
          </a:xfrm>
          <a:prstGeom prst="rect">
            <a:avLst/>
          </a:prstGeom>
          <a:solidFill>
            <a:srgbClr val="009B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/>
              <a:t>10 min.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6509B5BB-F254-49B3-B0C3-40AB85B9BD1B}"/>
              </a:ext>
            </a:extLst>
          </p:cNvPr>
          <p:cNvGrpSpPr/>
          <p:nvPr/>
        </p:nvGrpSpPr>
        <p:grpSpPr>
          <a:xfrm>
            <a:off x="3660599" y="3467695"/>
            <a:ext cx="2923911" cy="268288"/>
            <a:chOff x="3603603" y="3737662"/>
            <a:chExt cx="2923911" cy="274993"/>
          </a:xfrm>
          <a:solidFill>
            <a:srgbClr val="32C8C8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363004E-D9F5-4451-969E-1A58456FA79F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603603" y="3737662"/>
              <a:ext cx="2354330" cy="274993"/>
            </a:xfrm>
            <a:prstGeom prst="rect">
              <a:avLst/>
            </a:prstGeom>
            <a:grpFill/>
          </p:spPr>
          <p:txBody>
            <a:bodyPr wrap="square" anchor="ctr" anchorCtr="0">
              <a:noAutofit/>
            </a:bodyPr>
            <a:lstStyle/>
            <a:p>
              <a:pPr algn="ctr" defTabSz="257134">
                <a:spcBef>
                  <a:spcPts val="169"/>
                </a:spcBef>
                <a:spcAft>
                  <a:spcPts val="169"/>
                </a:spcAft>
                <a:buClr>
                  <a:srgbClr val="004494"/>
                </a:buClr>
                <a:buSzPct val="120000"/>
              </a:pPr>
              <a:r>
                <a:rPr lang="fr-FR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Déroulé de l’atelier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84135DD-E6C5-410B-875A-F39E40855BA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892583" y="3737662"/>
              <a:ext cx="634931" cy="274993"/>
            </a:xfrm>
            <a:prstGeom prst="rect">
              <a:avLst/>
            </a:prstGeom>
            <a:solidFill>
              <a:srgbClr val="009B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900">
                  <a:solidFill>
                    <a:schemeClr val="bg1"/>
                  </a:solidFill>
                </a:rPr>
                <a:t>Timing</a:t>
              </a:r>
            </a:p>
          </p:txBody>
        </p:sp>
      </p:grp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3683350" y="4088206"/>
            <a:ext cx="0" cy="1274044"/>
          </a:xfrm>
          <a:prstGeom prst="straightConnector1">
            <a:avLst/>
          </a:prstGeom>
          <a:ln w="12700">
            <a:solidFill>
              <a:srgbClr val="009BF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74912" y="3883850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1</a:t>
            </a:r>
            <a:endParaRPr lang="fr-FR" sz="1013" b="1"/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3683353" y="5579138"/>
            <a:ext cx="1959" cy="819588"/>
          </a:xfrm>
          <a:prstGeom prst="straightConnector1">
            <a:avLst/>
          </a:prstGeom>
          <a:ln w="12700">
            <a:solidFill>
              <a:srgbClr val="009BF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flipH="1">
            <a:off x="3680853" y="6615614"/>
            <a:ext cx="4456" cy="674426"/>
          </a:xfrm>
          <a:prstGeom prst="straightConnector1">
            <a:avLst/>
          </a:prstGeom>
          <a:ln w="12700">
            <a:solidFill>
              <a:srgbClr val="009BFF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576870" y="6411257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3</a:t>
            </a:r>
            <a:endParaRPr lang="fr-FR" sz="1013" b="1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72411" y="7328692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4</a:t>
            </a:r>
            <a:endParaRPr lang="fr-FR" sz="1013" b="1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74912" y="5374781"/>
            <a:ext cx="216887" cy="216887"/>
          </a:xfrm>
          <a:prstGeom prst="ellipse">
            <a:avLst/>
          </a:prstGeom>
          <a:solidFill>
            <a:srgbClr val="009B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00" b="1"/>
              <a:t>2</a:t>
            </a:r>
            <a:endParaRPr lang="fr-FR" sz="1013" b="1"/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379577" y="3748454"/>
            <a:ext cx="3016766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Votre rôle est d’animer un moment où chacun à la possibilité de comprendre et de s’exprimer au sujet des risques technologiques en facilitant les échanges, en adoptant une posture neutre, </a:t>
            </a:r>
            <a:br>
              <a:rPr lang="fr-FR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sans jugement de valeur. </a:t>
            </a:r>
            <a:endParaRPr lang="fr-FR" sz="1100" dirty="0">
              <a:solidFill>
                <a:schemeClr val="accent1"/>
              </a:solidFill>
            </a:endParaRPr>
          </a:p>
          <a:p>
            <a:pPr>
              <a:spcBef>
                <a:spcPts val="1200"/>
              </a:spcBef>
            </a:pPr>
            <a:r>
              <a:rPr lang="fr-FR" sz="1050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Suivez ces quelques conseils d’animation</a:t>
            </a:r>
          </a:p>
          <a:p>
            <a:pPr marL="171421" lvl="1" indent="-85711" algn="just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fr-FR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Développez une écoute attentive, </a:t>
            </a:r>
            <a:r>
              <a:rPr lang="fr-FR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faites en sorte que tous puissent participer et s’exprimer, sans craindre le regard des autres.</a:t>
            </a:r>
          </a:p>
          <a:p>
            <a:pPr marL="171421" lvl="1" indent="-85711" algn="just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fr-FR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L’atelier d’échange doit permettre à chacun de collecter de l’information, d’exprimer son point de vue.</a:t>
            </a:r>
          </a:p>
          <a:p>
            <a:pPr marL="171421" lvl="1" indent="-85711">
              <a:buClr>
                <a:srgbClr val="28C896"/>
              </a:buClr>
              <a:buFont typeface="Arial" panose="020B0604020202020204" pitchFamily="34" charset="0"/>
              <a:buChar char="•"/>
            </a:pPr>
            <a:r>
              <a:rPr lang="fr-FR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Faciliter les échanges  et susciter la prise </a:t>
            </a:r>
            <a:br>
              <a:rPr lang="fr-FR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 parole.</a:t>
            </a:r>
            <a:endParaRPr lang="fr-FR" sz="95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21" lvl="1" indent="-171421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74916" y="3469511"/>
            <a:ext cx="3045600" cy="268288"/>
          </a:xfrm>
          <a:prstGeom prst="rect">
            <a:avLst/>
          </a:prstGeom>
          <a:solidFill>
            <a:srgbClr val="32C8C8"/>
          </a:solidFill>
        </p:spPr>
        <p:txBody>
          <a:bodyPr wrap="square" anchor="ctr" anchorCtr="0">
            <a:noAutofit/>
          </a:bodyPr>
          <a:lstStyle/>
          <a:p>
            <a:pPr algn="ctr"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Votre rôle d’animateur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64271" y="6505593"/>
            <a:ext cx="3050505" cy="2449639"/>
            <a:chOff x="287156" y="6586153"/>
            <a:chExt cx="3207868" cy="1796020"/>
          </a:xfrm>
          <a:solidFill>
            <a:srgbClr val="32C8C8"/>
          </a:solidFill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41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600855"/>
              <a:ext cx="525278" cy="332319"/>
            </a:xfrm>
            <a:prstGeom prst="rect">
              <a:avLst/>
            </a:prstGeom>
            <a:grpFill/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3"/>
              </p:custDataLst>
            </p:nvPr>
          </p:nvPicPr>
          <p:blipFill>
            <a:blip r:embed="rId4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  <a:grpFill/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4"/>
              </p:custDataLst>
            </p:nvPr>
          </p:nvPicPr>
          <p:blipFill rotWithShape="1">
            <a:blip r:embed="rId4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  <a:grpFill/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5"/>
              </p:custDataLst>
            </p:nvPr>
          </p:nvPicPr>
          <p:blipFill>
            <a:blip r:embed="rId4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50" y="7559767"/>
              <a:ext cx="362131" cy="407398"/>
            </a:xfrm>
            <a:prstGeom prst="rect">
              <a:avLst/>
            </a:prstGeom>
            <a:grpFill/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87156" y="7279073"/>
              <a:ext cx="935180" cy="2310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13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fr-FR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Donner le mauvais ton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110687" y="7988688"/>
              <a:ext cx="1272911" cy="3934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13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fr-FR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Empêcher le groupe à formuler ses propres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108642" y="7306503"/>
              <a:ext cx="1374166" cy="3122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13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fr-F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 concentrer sur les problèmes plus que sur les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040369" y="7275953"/>
              <a:ext cx="1219048" cy="3122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13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fr-FR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Mener la discussion trop rapidement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155661" y="7978502"/>
              <a:ext cx="926701" cy="2310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8213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fr-FR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Faire trop de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69483" y="7987704"/>
              <a:ext cx="852287" cy="1497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48213" lvl="2">
                <a:lnSpc>
                  <a:spcPct val="80000"/>
                </a:lnSpc>
                <a:spcAft>
                  <a:spcPts val="338"/>
                </a:spcAft>
              </a:pPr>
              <a:r>
                <a:rPr lang="fr-FR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Perdre le fil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  <a:grpFill/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4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  <a:grpFill/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5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grpFill/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632432" y="766597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grp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92314" y="6586153"/>
              <a:ext cx="3202710" cy="24752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pièges à éviter </a:t>
              </a:r>
            </a:p>
          </p:txBody>
        </p:sp>
      </p:grpSp>
      <p:sp>
        <p:nvSpPr>
          <p:cNvPr id="62" name="ZoneTexte 61">
            <a:extLst>
              <a:ext uri="{FF2B5EF4-FFF2-40B4-BE49-F238E27FC236}">
                <a16:creationId xmlns:a16="http://schemas.microsoft.com/office/drawing/2014/main" id="{E729679C-DEDF-403E-8EE1-2297B481A225}"/>
              </a:ext>
            </a:extLst>
          </p:cNvPr>
          <p:cNvSpPr txBox="1"/>
          <p:nvPr/>
        </p:nvSpPr>
        <p:spPr>
          <a:xfrm>
            <a:off x="233157" y="8856574"/>
            <a:ext cx="191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chemeClr val="accent4"/>
                </a:solidFill>
                <a:cs typeface="Arial"/>
              </a:defRPr>
            </a:lvl1pPr>
          </a:lstStyle>
          <a:p>
            <a:pPr marL="285700" indent="-285700">
              <a:buFont typeface="Arial" panose="020B0604020202020204" pitchFamily="34" charset="0"/>
              <a:buChar char="►"/>
            </a:pPr>
            <a:r>
              <a:rPr lang="fr-FR" dirty="0">
                <a:solidFill>
                  <a:srgbClr val="009B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RESTITUER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414E007-E848-4D12-89A1-23972C66E592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96536" y="9167469"/>
            <a:ext cx="4958500" cy="25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lnSpc>
                <a:spcPct val="120000"/>
              </a:lnSpc>
              <a:spcBef>
                <a:spcPts val="675"/>
              </a:spcBef>
            </a:pPr>
            <a:r>
              <a:rPr lang="fr-FR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Complétez le formulaire en ligne pour partager vos échanges avec la direction HSE.</a:t>
            </a:r>
          </a:p>
        </p:txBody>
      </p:sp>
      <p:pic>
        <p:nvPicPr>
          <p:cNvPr id="67" name="Image 66">
            <a:hlinkClick r:id="rId45"/>
            <a:extLst>
              <a:ext uri="{FF2B5EF4-FFF2-40B4-BE49-F238E27FC236}">
                <a16:creationId xmlns:a16="http://schemas.microsoft.com/office/drawing/2014/main" id="{A34E31C1-9D41-4F70-B946-631D550F1614}"/>
              </a:ext>
            </a:extLst>
          </p:cNvPr>
          <p:cNvPicPr>
            <a:picLocks noChangeAspect="1"/>
          </p:cNvPicPr>
          <p:nvPr/>
        </p:nvPicPr>
        <p:blipFill>
          <a:blip r:embed="rId46"/>
          <a:srcRect/>
          <a:stretch/>
        </p:blipFill>
        <p:spPr>
          <a:xfrm>
            <a:off x="5170430" y="8789449"/>
            <a:ext cx="796192" cy="789744"/>
          </a:xfrm>
          <a:prstGeom prst="rect">
            <a:avLst/>
          </a:prstGeom>
        </p:spPr>
      </p:pic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Atelier d’échange – JMS 28 avril 2023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CA257B13-DF58-9C46-5BF2-16A3D7E32391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341312" y="235402"/>
            <a:ext cx="6242368" cy="404679"/>
          </a:xfrm>
          <a:prstGeom prst="rect">
            <a:avLst/>
          </a:prstGeom>
        </p:spPr>
        <p:txBody>
          <a:bodyPr/>
          <a:lstStyle>
            <a:lvl1pPr marL="0" algn="ctr" defTabSz="257178" rtl="0" eaLnBrk="1" latinLnBrk="0" hangingPunct="1">
              <a:spcBef>
                <a:spcPct val="0"/>
              </a:spcBef>
              <a:buNone/>
              <a:defRPr lang="fr-FR" sz="2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pPr algn="l"/>
            <a:r>
              <a:rPr lang="fr-FR" sz="1800" cap="none">
                <a:solidFill>
                  <a:srgbClr val="009CEA"/>
                </a:solidFill>
                <a:cs typeface="+mj-cs"/>
              </a:rPr>
              <a:t>Guide atelier d’échange JMS 2023 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4" y="275539"/>
            <a:ext cx="5371853" cy="345288"/>
          </a:xfrm>
        </p:spPr>
        <p:txBody>
          <a:bodyPr/>
          <a:lstStyle/>
          <a:p>
            <a:r>
              <a:rPr lang="fr-FR" cap="none">
                <a:solidFill>
                  <a:srgbClr val="009CEA"/>
                </a:solidFill>
                <a:cs typeface="+mj-cs"/>
              </a:rPr>
              <a:t>Conduire l’atelier d’échange JMS 2023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120346-79C6-4F0E-9CBD-1B5EEF879CC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00813" y="721345"/>
            <a:ext cx="6256371" cy="328822"/>
          </a:xfrm>
          <a:prstGeom prst="rect">
            <a:avLst/>
          </a:prstGeom>
          <a:solidFill>
            <a:srgbClr val="32C8C8"/>
          </a:solidFill>
          <a:ln w="9525">
            <a:noFill/>
          </a:ln>
        </p:spPr>
        <p:txBody>
          <a:bodyPr wrap="square" anchor="ctr" anchorCtr="0">
            <a:noAutofit/>
          </a:bodyPr>
          <a:lstStyle/>
          <a:p>
            <a:pPr algn="ctr"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Les Risques technologiques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BCB805-1054-48EC-9805-231633B1707D}"/>
              </a:ext>
            </a:extLst>
          </p:cNvPr>
          <p:cNvSpPr txBox="1"/>
          <p:nvPr/>
        </p:nvSpPr>
        <p:spPr>
          <a:xfrm>
            <a:off x="300814" y="1121785"/>
            <a:ext cx="6099987" cy="1769331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Revoir les fondamentaux de la gestion des risques technologiques présentés dans le kit manager :</a:t>
            </a:r>
          </a:p>
          <a:p>
            <a:pPr marL="171421" indent="-17142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 modèle décrivant les produits &amp; énergie, et des cibles potentiels,</a:t>
            </a:r>
          </a:p>
          <a:p>
            <a:pPr marL="171421" indent="-17142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 multiplicité des situations où les risques technologiques sont présents,</a:t>
            </a:r>
          </a:p>
          <a:p>
            <a:pPr marL="171421" indent="-17142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 processus de gestion des risques technologiques.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Rappeler le fait que nous sommes tous concernés par les risques technologiques et que nous avons un rôle à jouer dans le processus de gestion des risques technologiques.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C9C532-DD54-4DE0-B612-A6CA8CC526DF}"/>
              </a:ext>
            </a:extLst>
          </p:cNvPr>
          <p:cNvSpPr/>
          <p:nvPr/>
        </p:nvSpPr>
        <p:spPr>
          <a:xfrm>
            <a:off x="144428" y="2407184"/>
            <a:ext cx="6256372" cy="22262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393EA4-BB01-42C7-A8BC-3099F2082E6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0813" y="3108047"/>
            <a:ext cx="6256372" cy="360544"/>
          </a:xfrm>
          <a:prstGeom prst="rect">
            <a:avLst/>
          </a:prstGeom>
          <a:solidFill>
            <a:srgbClr val="28C896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algn="ctr"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Exemple présenté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8D98B9-ED45-4EC6-AA63-593E5B106B14}"/>
              </a:ext>
            </a:extLst>
          </p:cNvPr>
          <p:cNvSpPr txBox="1"/>
          <p:nvPr/>
        </p:nvSpPr>
        <p:spPr>
          <a:xfrm>
            <a:off x="300815" y="3505282"/>
            <a:ext cx="6242861" cy="1721495"/>
          </a:xfrm>
          <a:prstGeom prst="rect">
            <a:avLst/>
          </a:prstGeom>
          <a:solidFill>
            <a:schemeClr val="bg1"/>
          </a:solidFill>
          <a:ln w="12700">
            <a:solidFill>
              <a:srgbClr val="28C896"/>
            </a:solidFill>
          </a:ln>
          <a:effectLst/>
        </p:spPr>
        <p:txBody>
          <a:bodyPr wrap="square" rtlCol="0">
            <a:noAutofit/>
          </a:bodyPr>
          <a:lstStyle/>
          <a:p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Sélectionner et présenter une fiche exemple en annexe de ce guide ou que vous aurez rédigée sur la base d’un REX local en lien avec des risques technologiques.</a:t>
            </a:r>
          </a:p>
          <a:p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fr-FR" sz="10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Nota : les exemples proposés ont été simplifiés pour une bonne compréhension par </a:t>
            </a:r>
            <a:r>
              <a:rPr lang="fr-FR" sz="1000" b="1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tous </a:t>
            </a:r>
            <a:r>
              <a:rPr lang="fr-FR" sz="10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 situations, des risques et des rôles</a:t>
            </a:r>
            <a:r>
              <a:rPr lang="fr-FR" sz="1000" b="1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br>
              <a:rPr lang="fr-FR" sz="10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FR" sz="10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Les exemples d’un robinet de purge resté ouvert, d’un joint défectueux, d’une explosion dans une station essence ou d’une surchauffe électrique, peuvent être utilisés sans grande contrainte pour leur compréhension.</a:t>
            </a:r>
          </a:p>
          <a:p>
            <a:r>
              <a:rPr lang="fr-FR" sz="10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Il s’agit de la réalité des activités de la Compagnie et il est important de partager ces notions quelle que soit sa fonction</a:t>
            </a: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b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fr-FR" sz="1200" i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1AC6C9-834D-41A0-A649-71703582878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94104" y="5310093"/>
            <a:ext cx="6256370" cy="342930"/>
          </a:xfrm>
          <a:prstGeom prst="rect">
            <a:avLst/>
          </a:prstGeom>
          <a:solidFill>
            <a:srgbClr val="009BFF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algn="ctr"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Questionnement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B76E854-971C-4F34-8F74-804B6DB8DC46}"/>
              </a:ext>
            </a:extLst>
          </p:cNvPr>
          <p:cNvSpPr txBox="1"/>
          <p:nvPr/>
        </p:nvSpPr>
        <p:spPr>
          <a:xfrm>
            <a:off x="275052" y="5735297"/>
            <a:ext cx="6256370" cy="938719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rtlCol="0">
            <a:spAutoFit/>
          </a:bodyPr>
          <a:lstStyle/>
          <a:p>
            <a:pPr marL="0" lvl="1" indent="-179675"/>
            <a:r>
              <a:rPr lang="fr-FR" sz="11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Que pensez-vous de l’exemple présenté (dangers, risques, barrières, rôle, …) ?</a:t>
            </a:r>
          </a:p>
          <a:p>
            <a:pPr marL="0" lvl="1" indent="-179675"/>
            <a:r>
              <a:rPr lang="fr-FR" sz="11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Evoque-t-il des situations connues ou vécues sur un site ?</a:t>
            </a:r>
          </a:p>
          <a:p>
            <a:pPr marL="0" lvl="1" indent="-179675"/>
            <a:r>
              <a:rPr lang="fr-FR" sz="11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Connaissez-vous les risques technologiques les plus importants de votre activité/site ?</a:t>
            </a:r>
          </a:p>
          <a:p>
            <a:pPr marL="0" lvl="1" indent="-179675"/>
            <a:r>
              <a:rPr lang="fr-FR" sz="11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Quels sont les différents rôles qui permettent la maîtrise de ces risques ?</a:t>
            </a:r>
          </a:p>
          <a:p>
            <a:pPr marL="0" lvl="1" indent="-179675"/>
            <a:r>
              <a:rPr lang="fr-FR" sz="110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Comment agir pour s’améliorer… 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A44D91-2AF0-4CB3-81CB-18EC3B930B98}"/>
              </a:ext>
            </a:extLst>
          </p:cNvPr>
          <p:cNvSpPr/>
          <p:nvPr/>
        </p:nvSpPr>
        <p:spPr>
          <a:xfrm>
            <a:off x="294095" y="5684836"/>
            <a:ext cx="6249580" cy="1108807"/>
          </a:xfrm>
          <a:prstGeom prst="rect">
            <a:avLst/>
          </a:prstGeom>
          <a:noFill/>
          <a:ln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2D7672-DA0D-41E1-A090-9F62B9F4556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0809" y="6933909"/>
            <a:ext cx="6242866" cy="295596"/>
          </a:xfrm>
          <a:prstGeom prst="rect">
            <a:avLst/>
          </a:prstGeom>
          <a:solidFill>
            <a:srgbClr val="285AFF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algn="ctr"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Matériel disponible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A68066B-404D-443E-99B9-FE3626E65AD4}"/>
              </a:ext>
            </a:extLst>
          </p:cNvPr>
          <p:cNvSpPr txBox="1"/>
          <p:nvPr/>
        </p:nvSpPr>
        <p:spPr>
          <a:xfrm>
            <a:off x="300809" y="7323028"/>
            <a:ext cx="6195242" cy="884858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rtlCol="0">
            <a:spAutoFit/>
          </a:bodyPr>
          <a:lstStyle/>
          <a:p>
            <a:pPr marL="171421" indent="-17142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Affiche JMS 2023 et kakemono ;</a:t>
            </a:r>
          </a:p>
          <a:p>
            <a:pPr marL="171421" indent="-17142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Kit manager JMS 2023 ;</a:t>
            </a:r>
          </a:p>
          <a:p>
            <a:pPr marL="171421" indent="-17142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Fiches d’exemple en annexe de ce guide d’animation atelier d’échange ;</a:t>
            </a:r>
          </a:p>
          <a:p>
            <a:pPr marL="171421" indent="-17142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Lien vers le questionnaire de feed-back via Forms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E40BD2-806D-4C9C-9535-4493E4D7B557}"/>
              </a:ext>
            </a:extLst>
          </p:cNvPr>
          <p:cNvSpPr/>
          <p:nvPr/>
        </p:nvSpPr>
        <p:spPr>
          <a:xfrm>
            <a:off x="300812" y="7250102"/>
            <a:ext cx="6233341" cy="1070067"/>
          </a:xfrm>
          <a:prstGeom prst="rect">
            <a:avLst/>
          </a:prstGeom>
          <a:noFill/>
          <a:ln>
            <a:solidFill>
              <a:srgbClr val="285A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Atelier d’échange – JMS 28 avril 2023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ED3CC1-9EE2-4EAF-9780-8A792E21DDD4}"/>
              </a:ext>
            </a:extLst>
          </p:cNvPr>
          <p:cNvSpPr/>
          <p:nvPr/>
        </p:nvSpPr>
        <p:spPr>
          <a:xfrm>
            <a:off x="300810" y="1054738"/>
            <a:ext cx="6242867" cy="1878741"/>
          </a:xfrm>
          <a:prstGeom prst="rect">
            <a:avLst/>
          </a:prstGeom>
          <a:noFill/>
          <a:ln>
            <a:solidFill>
              <a:srgbClr val="32C8C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172239"/>
            <a:ext cx="5986016" cy="534405"/>
          </a:xfrm>
        </p:spPr>
        <p:txBody>
          <a:bodyPr/>
          <a:lstStyle/>
          <a:p>
            <a:r>
              <a:rPr lang="fr-FR" cap="none">
                <a:solidFill>
                  <a:srgbClr val="009CEA"/>
                </a:solidFill>
                <a:cs typeface="+mj-cs"/>
              </a:rPr>
              <a:t>Atelier d’échange JMS 2023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48101" y="875264"/>
            <a:ext cx="297973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defTabSz="257134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fr-FR" sz="14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Synthèse des échanges</a:t>
            </a:r>
          </a:p>
        </p:txBody>
      </p:sp>
      <p:graphicFrame>
        <p:nvGraphicFramePr>
          <p:cNvPr id="52" name="Tableau 51">
            <a:extLst>
              <a:ext uri="{FF2B5EF4-FFF2-40B4-BE49-F238E27FC236}">
                <a16:creationId xmlns:a16="http://schemas.microsoft.com/office/drawing/2014/main" id="{2C9C739A-E995-47A4-A443-C6B9A02ED2A0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22186181"/>
              </p:ext>
            </p:extLst>
          </p:nvPr>
        </p:nvGraphicFramePr>
        <p:xfrm>
          <a:off x="331352" y="2387590"/>
          <a:ext cx="6195300" cy="578967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85076">
                  <a:extLst>
                    <a:ext uri="{9D8B030D-6E8A-4147-A177-3AD203B41FA5}">
                      <a16:colId xmlns:a16="http://schemas.microsoft.com/office/drawing/2014/main" val="3696261041"/>
                    </a:ext>
                  </a:extLst>
                </a:gridCol>
                <a:gridCol w="4310224">
                  <a:extLst>
                    <a:ext uri="{9D8B030D-6E8A-4147-A177-3AD203B41FA5}">
                      <a16:colId xmlns:a16="http://schemas.microsoft.com/office/drawing/2014/main" val="3975907668"/>
                    </a:ext>
                  </a:extLst>
                </a:gridCol>
              </a:tblGrid>
              <a:tr h="2797254">
                <a:tc>
                  <a:txBody>
                    <a:bodyPr/>
                    <a:lstStyle/>
                    <a:p>
                      <a:endParaRPr lang="fr-FR" sz="1000" b="1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sz="1000" b="1">
                          <a:solidFill>
                            <a:schemeClr val="bg1"/>
                          </a:solidFill>
                        </a:rPr>
                        <a:t>Notes de réunion</a:t>
                      </a: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C8C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0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000" b="1">
                          <a:solidFill>
                            <a:schemeClr val="accent4"/>
                          </a:solidFill>
                        </a:rPr>
                        <a:t> </a:t>
                      </a:r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29852"/>
                  </a:ext>
                </a:extLst>
              </a:tr>
              <a:tr h="648845">
                <a:tc>
                  <a:txBody>
                    <a:bodyPr/>
                    <a:lstStyle/>
                    <a:p>
                      <a:pPr marL="0" marR="0" lvl="0" indent="0" algn="l" defTabSz="2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D’après vous, comment </a:t>
                      </a:r>
                      <a:br>
                        <a:rPr lang="fr-FR" sz="1100" b="1">
                          <a:solidFill>
                            <a:schemeClr val="bg1"/>
                          </a:solidFill>
                        </a:rPr>
                      </a:br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s’est déroulée la réunion ?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96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6194"/>
                  </a:ext>
                </a:extLst>
              </a:tr>
              <a:tr h="2343579">
                <a:tc>
                  <a:txBody>
                    <a:bodyPr/>
                    <a:lstStyle/>
                    <a:p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SYNTHESE</a:t>
                      </a:r>
                    </a:p>
                    <a:p>
                      <a:endParaRPr lang="fr-FR" sz="1100" b="1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Listez ici </a:t>
                      </a:r>
                      <a:br>
                        <a:rPr lang="fr-FR" sz="1100" b="1">
                          <a:solidFill>
                            <a:schemeClr val="bg1"/>
                          </a:solidFill>
                        </a:rPr>
                      </a:br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les 2 ou 3 idées fortes </a:t>
                      </a:r>
                      <a:br>
                        <a:rPr lang="fr-FR" sz="1100" b="1">
                          <a:solidFill>
                            <a:schemeClr val="bg1"/>
                          </a:solidFill>
                        </a:rPr>
                      </a:br>
                      <a:r>
                        <a:rPr lang="fr-FR" sz="1100" b="1">
                          <a:solidFill>
                            <a:schemeClr val="bg1"/>
                          </a:solidFill>
                        </a:rPr>
                        <a:t>qui ont été évoquées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1">
                          <a:solidFill>
                            <a:schemeClr val="accent4"/>
                          </a:solidFill>
                        </a:rPr>
                        <a:t> 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Clr>
                          <a:srgbClr val="009BF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1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100" b="1">
                        <a:solidFill>
                          <a:schemeClr val="accent4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b="1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81987"/>
                  </a:ext>
                </a:extLst>
              </a:tr>
            </a:tbl>
          </a:graphicData>
        </a:graphic>
      </p:graphicFrame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BE9B78A-C2A2-415F-89E4-82036B85D4E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766243" y="5446194"/>
            <a:ext cx="141587" cy="141587"/>
          </a:xfrm>
          <a:prstGeom prst="roundRect">
            <a:avLst/>
          </a:prstGeom>
          <a:noFill/>
          <a:ln w="19050"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009BFF"/>
              </a:solidFill>
            </a:endParaRP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B47DA945-B7B2-4F08-A35F-1A579DBF07A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008020" y="5446194"/>
            <a:ext cx="141587" cy="141587"/>
          </a:xfrm>
          <a:prstGeom prst="roundRect">
            <a:avLst/>
          </a:prstGeom>
          <a:noFill/>
          <a:ln w="19050"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009BFF"/>
              </a:solidFill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1800D232-7645-42ED-9646-A078325434C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49795" y="5446191"/>
            <a:ext cx="141587" cy="141587"/>
          </a:xfrm>
          <a:prstGeom prst="roundRect">
            <a:avLst/>
          </a:prstGeom>
          <a:noFill/>
          <a:ln w="19050">
            <a:solidFill>
              <a:srgbClr val="009B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rgbClr val="009BFF"/>
              </a:solidFill>
            </a:endParaRPr>
          </a:p>
        </p:txBody>
      </p:sp>
      <p:pic>
        <p:nvPicPr>
          <p:cNvPr id="20" name="Graphique 19" descr="Visage souriant à remplissage uni">
            <a:extLst>
              <a:ext uri="{FF2B5EF4-FFF2-40B4-BE49-F238E27FC236}">
                <a16:creationId xmlns:a16="http://schemas.microsoft.com/office/drawing/2014/main" id="{A3182457-38CD-481B-BA67-41F4C06015E0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46801" y="5354989"/>
            <a:ext cx="309600" cy="309600"/>
          </a:xfrm>
          <a:prstGeom prst="rect">
            <a:avLst/>
          </a:prstGeom>
        </p:spPr>
      </p:pic>
      <p:pic>
        <p:nvPicPr>
          <p:cNvPr id="22" name="Graphique 21" descr="Visage neutre à remplissage uni">
            <a:extLst>
              <a:ext uri="{FF2B5EF4-FFF2-40B4-BE49-F238E27FC236}">
                <a16:creationId xmlns:a16="http://schemas.microsoft.com/office/drawing/2014/main" id="{FE311642-1AD3-4A9E-A49E-38B68BC6FDA4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185562" y="5354989"/>
            <a:ext cx="309600" cy="309600"/>
          </a:xfrm>
          <a:prstGeom prst="rect">
            <a:avLst/>
          </a:prstGeom>
        </p:spPr>
      </p:pic>
      <p:pic>
        <p:nvPicPr>
          <p:cNvPr id="24" name="Graphique 23" descr="Visage triste à remplissage uni">
            <a:extLst>
              <a:ext uri="{FF2B5EF4-FFF2-40B4-BE49-F238E27FC236}">
                <a16:creationId xmlns:a16="http://schemas.microsoft.com/office/drawing/2014/main" id="{DD021BEB-D4AF-43FF-885A-0B8BD4D330EE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424324" y="5354989"/>
            <a:ext cx="309600" cy="3096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50C576A-B854-4EB0-A161-FB0D885976A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42926" y="1496690"/>
            <a:ext cx="1236661" cy="385382"/>
          </a:xfrm>
          <a:prstGeom prst="rect">
            <a:avLst/>
          </a:prstGeom>
          <a:solidFill>
            <a:srgbClr val="32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Site / Entité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F207CE2-2CA7-4956-AC2B-299D45D6844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42926" y="1884717"/>
            <a:ext cx="1236661" cy="385382"/>
          </a:xfrm>
          <a:prstGeom prst="rect">
            <a:avLst/>
          </a:prstGeom>
          <a:solidFill>
            <a:srgbClr val="28C8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>
                <a:solidFill>
                  <a:schemeClr val="bg1"/>
                </a:solidFill>
              </a:rPr>
              <a:t>Nom animateur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C4C4A7-AA47-4FED-8C80-A8E6983370D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715145" y="1496690"/>
            <a:ext cx="1233607" cy="385382"/>
          </a:xfrm>
          <a:prstGeom prst="rect">
            <a:avLst/>
          </a:prstGeom>
          <a:solidFill>
            <a:srgbClr val="32C8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430954-A63D-4CB8-8D6E-7664C8C5547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722029" y="1879426"/>
            <a:ext cx="1226722" cy="385382"/>
          </a:xfrm>
          <a:prstGeom prst="rect">
            <a:avLst/>
          </a:prstGeom>
          <a:solidFill>
            <a:srgbClr val="28C89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>
                <a:solidFill>
                  <a:schemeClr val="bg1"/>
                </a:solidFill>
              </a:rPr>
              <a:t>Nb participants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DC9979D-AA6B-4A92-AB88-6933CBDD3819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>
            <a:off x="319526" y="1872550"/>
            <a:ext cx="1258174" cy="0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D4C9C3D2-CB94-4360-817D-0AC0F1C3CFC0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>
          <a:xfrm>
            <a:off x="3712092" y="1879432"/>
            <a:ext cx="1239545" cy="2645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flipV="1">
            <a:off x="348101" y="864866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285A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2C8C8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A0FE4D3-43D6-5446-99D2-4BE864457D4C}"/>
              </a:ext>
            </a:extLst>
          </p:cNvPr>
          <p:cNvSpPr txBox="1"/>
          <p:nvPr/>
        </p:nvSpPr>
        <p:spPr>
          <a:xfrm>
            <a:off x="1937496" y="8409312"/>
            <a:ext cx="4522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fr-FR" sz="1800">
                <a:solidFill>
                  <a:srgbClr val="009CEA"/>
                </a:solidFill>
                <a:latin typeface="+mj-lt"/>
                <a:ea typeface="+mj-ea"/>
                <a:cs typeface="+mj-cs"/>
              </a:rPr>
              <a:t>Partagez votre synthèse en complétant </a:t>
            </a:r>
            <a:br>
              <a:rPr lang="fr-FR" sz="1800">
                <a:solidFill>
                  <a:srgbClr val="009CEA"/>
                </a:solidFill>
                <a:latin typeface="+mj-lt"/>
                <a:ea typeface="+mj-ea"/>
                <a:cs typeface="+mj-cs"/>
              </a:rPr>
            </a:br>
            <a:r>
              <a:rPr lang="fr-FR" sz="1800">
                <a:solidFill>
                  <a:srgbClr val="009CEA"/>
                </a:solidFill>
                <a:latin typeface="+mj-lt"/>
                <a:ea typeface="+mj-ea"/>
                <a:cs typeface="+mj-cs"/>
              </a:rPr>
              <a:t>le formulaire en ligne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352303-EF87-49A4-B0D1-9B2C110BF8B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774" y="8394790"/>
            <a:ext cx="1143933" cy="6608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EFA041D-23A5-4856-BF33-8EB9B73ABC81}"/>
              </a:ext>
            </a:extLst>
          </p:cNvPr>
          <p:cNvSpPr/>
          <p:nvPr/>
        </p:nvSpPr>
        <p:spPr>
          <a:xfrm>
            <a:off x="329467" y="5843264"/>
            <a:ext cx="6193275" cy="2334004"/>
          </a:xfrm>
          <a:prstGeom prst="rect">
            <a:avLst/>
          </a:prstGeom>
          <a:noFill/>
          <a:ln w="44450">
            <a:solidFill>
              <a:srgbClr val="285A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7" name="Image 6">
            <a:hlinkClick r:id="rId27"/>
            <a:extLst>
              <a:ext uri="{FF2B5EF4-FFF2-40B4-BE49-F238E27FC236}">
                <a16:creationId xmlns:a16="http://schemas.microsoft.com/office/drawing/2014/main" id="{A5F2413A-8AAA-4B43-84C3-99287569AE24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1155705" y="8394601"/>
            <a:ext cx="683960" cy="678739"/>
          </a:xfrm>
          <a:prstGeom prst="rect">
            <a:avLst/>
          </a:prstGeom>
        </p:spPr>
      </p:pic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fr-FR">
                <a:solidFill>
                  <a:srgbClr val="374649"/>
                </a:solidFill>
              </a:rPr>
              <a:t>Atelier d’échange – JMS 28 avril 2023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4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A11E27A4-D7D0-6650-F1EB-280BF14D5EE5}"/>
              </a:ext>
            </a:extLst>
          </p:cNvPr>
          <p:cNvCxnSpPr/>
          <p:nvPr/>
        </p:nvCxnSpPr>
        <p:spPr>
          <a:xfrm>
            <a:off x="1593670" y="1867989"/>
            <a:ext cx="1854926" cy="0"/>
          </a:xfrm>
          <a:prstGeom prst="line">
            <a:avLst/>
          </a:prstGeom>
          <a:ln w="6350">
            <a:solidFill>
              <a:srgbClr val="32C8C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4ACBB2A-4A44-514C-06EB-1B349F6ED74A}"/>
              </a:ext>
            </a:extLst>
          </p:cNvPr>
          <p:cNvCxnSpPr/>
          <p:nvPr/>
        </p:nvCxnSpPr>
        <p:spPr>
          <a:xfrm>
            <a:off x="5003074" y="1863634"/>
            <a:ext cx="1548000" cy="0"/>
          </a:xfrm>
          <a:prstGeom prst="line">
            <a:avLst/>
          </a:prstGeom>
          <a:ln w="6350">
            <a:solidFill>
              <a:srgbClr val="32C8C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D296B42-A4D7-A4EF-54E6-808A0FCABECA}"/>
              </a:ext>
            </a:extLst>
          </p:cNvPr>
          <p:cNvCxnSpPr/>
          <p:nvPr/>
        </p:nvCxnSpPr>
        <p:spPr>
          <a:xfrm>
            <a:off x="1589316" y="2244911"/>
            <a:ext cx="1854926" cy="0"/>
          </a:xfrm>
          <a:prstGeom prst="line">
            <a:avLst/>
          </a:prstGeom>
          <a:ln w="6350">
            <a:solidFill>
              <a:srgbClr val="28C8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65F3289-54E9-5F58-0F36-C17F6BA090F5}"/>
              </a:ext>
            </a:extLst>
          </p:cNvPr>
          <p:cNvCxnSpPr/>
          <p:nvPr/>
        </p:nvCxnSpPr>
        <p:spPr>
          <a:xfrm>
            <a:off x="5011782" y="2253614"/>
            <a:ext cx="1548000" cy="0"/>
          </a:xfrm>
          <a:prstGeom prst="line">
            <a:avLst/>
          </a:prstGeom>
          <a:ln w="6350">
            <a:solidFill>
              <a:srgbClr val="28C8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034926-5BE6-4106-94AF-050F8BF56E0D}">
  <ds:schemaRefs>
    <ds:schemaRef ds:uri="0aae023e-a4af-467f-90cb-55fd2682a96a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5110b012-10a1-40b4-b3f3-56f94d40c9a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39B60AF-306D-4B85-B4EA-E2B8C1E7C8BC}"/>
</file>

<file path=customXml/itemProps3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995</Words>
  <Application>Microsoft Office PowerPoint</Application>
  <PresentationFormat>Format A4 (210 x 297 mm)</PresentationFormat>
  <Paragraphs>152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Guide atelier d’échange JMS 2023 </vt:lpstr>
      <vt:lpstr>Présentation PowerPoint</vt:lpstr>
      <vt:lpstr>Conduire l’atelier d’échange JMS 2023</vt:lpstr>
      <vt:lpstr>Atelier d’échange JMS 2023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3</cp:revision>
  <cp:lastPrinted>2021-02-17T08:07:55Z</cp:lastPrinted>
  <dcterms:created xsi:type="dcterms:W3CDTF">2019-03-06T16:25:49Z</dcterms:created>
  <dcterms:modified xsi:type="dcterms:W3CDTF">2023-03-24T12:02:17Z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