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8"/>
  </p:notesMasterIdLst>
  <p:handoutMasterIdLst>
    <p:handoutMasterId r:id="rId29"/>
  </p:handout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</p:sldIdLst>
  <p:sldSz cx="12192000" cy="6858000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pos="6576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872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408"/>
    <a:srgbClr val="EAD01B"/>
    <a:srgbClr val="E7D04C"/>
    <a:srgbClr val="E20031"/>
    <a:srgbClr val="CC9B00"/>
    <a:srgbClr val="5D554F"/>
    <a:srgbClr val="004494"/>
    <a:srgbClr val="4A96CD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3904" autoAdjust="0"/>
  </p:normalViewPr>
  <p:slideViewPr>
    <p:cSldViewPr snapToGrid="0" snapToObjects="1" showGuides="1">
      <p:cViewPr varScale="1">
        <p:scale>
          <a:sx n="63" d="100"/>
          <a:sy n="63" d="100"/>
        </p:scale>
        <p:origin x="96" y="816"/>
      </p:cViewPr>
      <p:guideLst>
        <p:guide pos="6576"/>
        <p:guide orient="horz" pos="2160"/>
        <p:guide orient="horz" pos="1872"/>
        <p:guide orient="horz" pos="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BCAA67-E7CD-4BD5-B1EE-D496DF9AC6C5}" type="datetimeFigureOut">
              <a:rPr lang="fr-FR"/>
              <a:pPr>
                <a:defRPr/>
              </a:pPr>
              <a:t>05/10/2021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CBA7BF-73AC-42E0-AB38-2D467E7C6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220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9F787A-34C4-4EDB-A8DB-E63400104D22}" type="datetimeFigureOut">
              <a:rPr lang="fr-FR"/>
              <a:pPr>
                <a:defRPr/>
              </a:pPr>
              <a:t>05/10/2021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589000-A9E8-430B-9FF4-BF04EBB6C9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104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tion N°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93731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s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F16ED0-16E2-49B1-A2A9-48CA385F7D6C}" type="datetime1">
              <a:rPr lang="en-US" noProof="0" smtClean="0"/>
              <a:t>10/5/2021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Date - Footer of your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08864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A4DBCC-4C61-4607-A643-B87F7C33AB10}" type="datetime1">
              <a:rPr lang="en-US" noProof="0" smtClean="0"/>
              <a:t>10/5/2021</a:t>
            </a:fld>
            <a:endParaRPr lang="en-US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Date - Footer of your presentation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76221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F6AD28-1DF9-4595-A8EE-7C8D52D7172F}" type="datetime1">
              <a:rPr lang="en-US" noProof="0" smtClean="0"/>
              <a:t>10/5/2021</a:t>
            </a:fld>
            <a:endParaRPr lang="en-US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Date - Footer of your presentation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58430-E1A1-4202-8F41-EE6554C7A7EF}"/>
              </a:ext>
            </a:extLst>
          </p:cNvPr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96944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41FF52-7089-4D5A-A6B3-2EBA85C75CB6}" type="datetime1">
              <a:rPr lang="en-US" noProof="0" smtClean="0"/>
              <a:t>10/5/2021</a:t>
            </a:fld>
            <a:endParaRPr lang="en-US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Date - Footer of your presentation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884672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76385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tion N°2 Cov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Photo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86795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the title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560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 N°1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FC0A0F-83F5-490C-ACBB-C970001296AF}" type="datetime1">
              <a:rPr lang="en-US" noProof="0" smtClean="0"/>
              <a:t>10/5/2021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Date - Footer of your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000940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 N°2 Chapt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FB794B-97B6-4224-99A3-4E9DD22FD9B0}" type="datetime1">
              <a:rPr lang="en-US" noProof="0" smtClean="0"/>
              <a:t>10/5/2021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 - Footer of your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16627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37521-2124-43AD-BCFE-327E4C215D22}" type="datetime1">
              <a:rPr lang="en-US" noProof="0" smtClean="0"/>
              <a:t>10/5/2021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Date - Footer of your presentation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07266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F4412A-911D-4221-931A-9F30562EF696}" type="datetime1">
              <a:rPr lang="en-US" noProof="0" smtClean="0"/>
              <a:t>10/5/2021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 - Footer of your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19097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Table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FCDEE-46C0-44EB-9F82-0E6FB5B12C2D}" type="datetime1">
              <a:rPr lang="en-US" noProof="0" smtClean="0"/>
              <a:t>10/5/2021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Date - Footer of your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11364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Chart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BB1233-005F-4158-B468-E3AAA0BFE367}" type="datetime1">
              <a:rPr lang="en-US" noProof="0" smtClean="0"/>
              <a:t>10/5/2021</a:t>
            </a:fld>
            <a:endParaRPr lang="en-US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Date - Footer of your presentation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23056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70F6DC0-4531-4B89-80D5-49F153A8694C}" type="datetime1">
              <a:rPr lang="en-US" noProof="0" smtClean="0"/>
              <a:t>10/5/2021</a:t>
            </a:fld>
            <a:endParaRPr lang="en-US" noProof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Date - Footer of your presentation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9F7AE7B-5C95-4D7B-B9BB-BCE03D6F465F}"/>
              </a:ext>
            </a:extLst>
          </p:cNvPr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2" userDrawn="1">
          <p15:clr>
            <a:srgbClr val="F26B43"/>
          </p15:clr>
        </p15:guide>
        <p15:guide id="3" pos="68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cat.corp.local/sites/REFLEX/Lists/Reflex_Document/Attachments/530/GM-GR-SEC-029_en_1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5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toolbox-hse.total.com/en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5B431-81B2-4222-AEDB-48B6D2763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LIFE SAVING CHECKS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7F93BC-059E-4DA1-8A90-F0C5B4175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Training kit</a:t>
            </a:r>
          </a:p>
          <a:p>
            <a:r>
              <a:rPr lang="fr-FR" sz="1600" dirty="0" err="1"/>
              <a:t>Rev</a:t>
            </a:r>
            <a:r>
              <a:rPr lang="fr-FR" sz="1600" dirty="0"/>
              <a:t>. 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466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44F692E-4768-4CF7-A6E2-3EB466C106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Example of a checklist: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C7CBC31-4C47-4FC2-8EED-9808D7F1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Tools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9305CAB2-21D0-4003-AABD-71A57500C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563" y="1942894"/>
            <a:ext cx="2909829" cy="414000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1106E0AE-517A-4929-9B13-DA6F8560B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383" y="1942894"/>
            <a:ext cx="2913991" cy="4140000"/>
          </a:xfrm>
          <a:prstGeom prst="rect">
            <a:avLst/>
          </a:prstGeom>
        </p:spPr>
      </p:pic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38DAFD99-6E24-465E-A726-EB6BD37FF812}"/>
              </a:ext>
            </a:extLst>
          </p:cNvPr>
          <p:cNvSpPr/>
          <p:nvPr/>
        </p:nvSpPr>
        <p:spPr>
          <a:xfrm>
            <a:off x="984604" y="1998005"/>
            <a:ext cx="1323703" cy="1190450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 b="1" dirty="0">
              <a:solidFill>
                <a:schemeClr val="tx1"/>
              </a:solidFill>
            </a:endParaRPr>
          </a:p>
          <a:p>
            <a:endParaRPr lang="en-US" sz="1050" b="1" dirty="0">
              <a:solidFill>
                <a:schemeClr val="tx1"/>
              </a:solidFill>
            </a:endParaRPr>
          </a:p>
          <a:p>
            <a:r>
              <a:rPr lang="en-US" sz="1050" b="1" dirty="0">
                <a:solidFill>
                  <a:schemeClr val="tx1"/>
                </a:solidFill>
              </a:rPr>
              <a:t>Diagram representing the life-threatening activity and the points to check</a:t>
            </a:r>
            <a:endParaRPr lang="fr-FR" sz="1050" b="1" dirty="0">
              <a:solidFill>
                <a:schemeClr val="tx1"/>
              </a:solidFill>
            </a:endParaRPr>
          </a:p>
          <a:p>
            <a:endParaRPr lang="fr-FR" sz="1050" b="1" dirty="0">
              <a:solidFill>
                <a:schemeClr val="tx1"/>
              </a:solidFill>
            </a:endParaRPr>
          </a:p>
          <a:p>
            <a:endParaRPr lang="fr-FR" sz="105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9">
            <a:extLst>
              <a:ext uri="{FF2B5EF4-FFF2-40B4-BE49-F238E27FC236}">
                <a16:creationId xmlns:a16="http://schemas.microsoft.com/office/drawing/2014/main" id="{6029EC00-1C3A-45A7-B9A2-C624295DE433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308308" y="4079965"/>
            <a:ext cx="788460" cy="6866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E0145D99-CAD9-4058-8B91-A0A25D54993B}"/>
              </a:ext>
            </a:extLst>
          </p:cNvPr>
          <p:cNvSpPr/>
          <p:nvPr/>
        </p:nvSpPr>
        <p:spPr>
          <a:xfrm>
            <a:off x="980248" y="3660566"/>
            <a:ext cx="1328060" cy="976132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Numbered points to check, corresponding to the questions in the checklist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11">
            <a:extLst>
              <a:ext uri="{FF2B5EF4-FFF2-40B4-BE49-F238E27FC236}">
                <a16:creationId xmlns:a16="http://schemas.microsoft.com/office/drawing/2014/main" id="{D8F1EB42-A13A-45EA-B8C9-88AA3883D603}"/>
              </a:ext>
            </a:extLst>
          </p:cNvPr>
          <p:cNvSpPr/>
          <p:nvPr/>
        </p:nvSpPr>
        <p:spPr>
          <a:xfrm>
            <a:off x="980248" y="4779144"/>
            <a:ext cx="1328060" cy="1180076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Reminder of the number of fatal accidents linked to the respective activity</a:t>
            </a:r>
            <a:endParaRPr lang="fr-FR" sz="105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12">
            <a:extLst>
              <a:ext uri="{FF2B5EF4-FFF2-40B4-BE49-F238E27FC236}">
                <a16:creationId xmlns:a16="http://schemas.microsoft.com/office/drawing/2014/main" id="{C14050AA-1711-4E58-9F22-13C68C7A7BE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308308" y="5369182"/>
            <a:ext cx="461554" cy="10235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14">
            <a:extLst>
              <a:ext uri="{FF2B5EF4-FFF2-40B4-BE49-F238E27FC236}">
                <a16:creationId xmlns:a16="http://schemas.microsoft.com/office/drawing/2014/main" id="{EBE069E3-8569-4A96-9985-45EB19019459}"/>
              </a:ext>
            </a:extLst>
          </p:cNvPr>
          <p:cNvSpPr/>
          <p:nvPr/>
        </p:nvSpPr>
        <p:spPr>
          <a:xfrm>
            <a:off x="6479154" y="1957623"/>
            <a:ext cx="1323703" cy="899649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Checklist of points to check on the life-threatening activity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9E2E245E-9260-40D6-98AD-2DDD655A2A0D}"/>
              </a:ext>
            </a:extLst>
          </p:cNvPr>
          <p:cNvSpPr txBox="1"/>
          <p:nvPr/>
        </p:nvSpPr>
        <p:spPr>
          <a:xfrm>
            <a:off x="8081692" y="2739235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3A32D1D3-F77C-4963-AAD8-2060FCAADD7D}"/>
              </a:ext>
            </a:extLst>
          </p:cNvPr>
          <p:cNvSpPr txBox="1"/>
          <p:nvPr/>
        </p:nvSpPr>
        <p:spPr>
          <a:xfrm>
            <a:off x="8086044" y="2895729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4CD3970E-66E9-4C48-BD9E-27264F10BC74}"/>
              </a:ext>
            </a:extLst>
          </p:cNvPr>
          <p:cNvSpPr txBox="1"/>
          <p:nvPr/>
        </p:nvSpPr>
        <p:spPr>
          <a:xfrm>
            <a:off x="8082446" y="3114946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7C3F01FC-7BA7-4324-9187-EA5BDFBBD31A}"/>
              </a:ext>
            </a:extLst>
          </p:cNvPr>
          <p:cNvSpPr txBox="1"/>
          <p:nvPr/>
        </p:nvSpPr>
        <p:spPr>
          <a:xfrm>
            <a:off x="8086040" y="3362909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8648E5B8-7699-40D5-9A52-2935161E428A}"/>
              </a:ext>
            </a:extLst>
          </p:cNvPr>
          <p:cNvSpPr txBox="1"/>
          <p:nvPr/>
        </p:nvSpPr>
        <p:spPr>
          <a:xfrm>
            <a:off x="8082441" y="3576113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740FC2A4-92AD-4A3E-9006-854029BFA945}"/>
              </a:ext>
            </a:extLst>
          </p:cNvPr>
          <p:cNvSpPr txBox="1"/>
          <p:nvPr/>
        </p:nvSpPr>
        <p:spPr>
          <a:xfrm>
            <a:off x="8236934" y="4154439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cxnSp>
        <p:nvCxnSpPr>
          <p:cNvPr id="32" name="Straight Arrow Connector 21">
            <a:extLst>
              <a:ext uri="{FF2B5EF4-FFF2-40B4-BE49-F238E27FC236}">
                <a16:creationId xmlns:a16="http://schemas.microsoft.com/office/drawing/2014/main" id="{90A31E72-D389-4526-A35B-775E0DD82322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7802856" y="5399356"/>
            <a:ext cx="326563" cy="14382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22">
            <a:extLst>
              <a:ext uri="{FF2B5EF4-FFF2-40B4-BE49-F238E27FC236}">
                <a16:creationId xmlns:a16="http://schemas.microsoft.com/office/drawing/2014/main" id="{83F940EC-5799-4C91-AC7D-30DD1E2805C4}"/>
              </a:ext>
            </a:extLst>
          </p:cNvPr>
          <p:cNvSpPr/>
          <p:nvPr/>
        </p:nvSpPr>
        <p:spPr>
          <a:xfrm>
            <a:off x="6479153" y="5015661"/>
            <a:ext cx="1323703" cy="1055041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Calculation of the compliance rate on the total of the points checked and applicable</a:t>
            </a:r>
            <a:endParaRPr lang="fr-FR" sz="105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23">
            <a:extLst>
              <a:ext uri="{FF2B5EF4-FFF2-40B4-BE49-F238E27FC236}">
                <a16:creationId xmlns:a16="http://schemas.microsoft.com/office/drawing/2014/main" id="{E3849196-BDF5-4556-8C7B-3B6C33DD6AE6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7802856" y="2522168"/>
            <a:ext cx="326564" cy="89964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24">
            <a:extLst>
              <a:ext uri="{FF2B5EF4-FFF2-40B4-BE49-F238E27FC236}">
                <a16:creationId xmlns:a16="http://schemas.microsoft.com/office/drawing/2014/main" id="{BE8B9C66-EC7A-44E2-95D9-DCD41FBAD759}"/>
              </a:ext>
            </a:extLst>
          </p:cNvPr>
          <p:cNvSpPr/>
          <p:nvPr/>
        </p:nvSpPr>
        <p:spPr>
          <a:xfrm>
            <a:off x="6479153" y="2925034"/>
            <a:ext cx="1323703" cy="99356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Name of the observed company, not of the personnel involved</a:t>
            </a:r>
            <a:endParaRPr lang="fr-FR" sz="1050" b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25">
            <a:extLst>
              <a:ext uri="{FF2B5EF4-FFF2-40B4-BE49-F238E27FC236}">
                <a16:creationId xmlns:a16="http://schemas.microsoft.com/office/drawing/2014/main" id="{D153CF0B-FB1F-4AD7-87C4-4F4BFE77A148}"/>
              </a:ext>
            </a:extLst>
          </p:cNvPr>
          <p:cNvCxnSpPr>
            <a:cxnSpLocks/>
            <a:stCxn id="37" idx="3"/>
            <a:endCxn id="31" idx="1"/>
          </p:cNvCxnSpPr>
          <p:nvPr/>
        </p:nvCxnSpPr>
        <p:spPr>
          <a:xfrm flipV="1">
            <a:off x="7802856" y="4292939"/>
            <a:ext cx="434078" cy="174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D6DAA48C-21BC-4823-B594-52E7F8E8522A}"/>
              </a:ext>
            </a:extLst>
          </p:cNvPr>
          <p:cNvSpPr/>
          <p:nvPr/>
        </p:nvSpPr>
        <p:spPr>
          <a:xfrm>
            <a:off x="6479153" y="3998509"/>
            <a:ext cx="1323703" cy="937242"/>
          </a:xfrm>
          <a:prstGeom prst="roundRect">
            <a:avLst/>
          </a:prstGeom>
          <a:solidFill>
            <a:srgbClr val="FF0000">
              <a:alpha val="58000"/>
            </a:srgb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Non-compliant point</a:t>
            </a:r>
          </a:p>
          <a:p>
            <a:r>
              <a:rPr lang="fr-FR" sz="1050" b="1" dirty="0">
                <a:solidFill>
                  <a:schemeClr val="tx1"/>
                </a:solidFill>
              </a:rPr>
              <a:t>= </a:t>
            </a:r>
            <a:r>
              <a:rPr lang="fr-FR" sz="1050" b="1" u="sng" dirty="0">
                <a:solidFill>
                  <a:schemeClr val="tx1"/>
                </a:solidFill>
              </a:rPr>
              <a:t>stop</a:t>
            </a:r>
          </a:p>
          <a:p>
            <a:r>
              <a:rPr lang="fr-FR" sz="1050" b="1" u="sng" dirty="0" err="1">
                <a:solidFill>
                  <a:schemeClr val="tx1"/>
                </a:solidFill>
              </a:rPr>
              <a:t>activity</a:t>
            </a:r>
            <a:endParaRPr lang="fr-FR" sz="1050" b="1" u="sng" dirty="0">
              <a:solidFill>
                <a:schemeClr val="tx1"/>
              </a:solidFill>
            </a:endParaRPr>
          </a:p>
        </p:txBody>
      </p:sp>
      <p:pic>
        <p:nvPicPr>
          <p:cNvPr id="38" name="Picture 36">
            <a:extLst>
              <a:ext uri="{FF2B5EF4-FFF2-40B4-BE49-F238E27FC236}">
                <a16:creationId xmlns:a16="http://schemas.microsoft.com/office/drawing/2014/main" id="{45CFBC9E-2969-4CDD-8C9B-3D6F99F77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8464">
            <a:off x="7279350" y="4379526"/>
            <a:ext cx="290311" cy="466096"/>
          </a:xfrm>
          <a:prstGeom prst="rect">
            <a:avLst/>
          </a:prstGeom>
        </p:spPr>
      </p:pic>
      <p:sp>
        <p:nvSpPr>
          <p:cNvPr id="39" name="TextBox 31">
            <a:extLst>
              <a:ext uri="{FF2B5EF4-FFF2-40B4-BE49-F238E27FC236}">
                <a16:creationId xmlns:a16="http://schemas.microsoft.com/office/drawing/2014/main" id="{EF645247-A6C8-43DA-A375-6B7E9EE261DC}"/>
              </a:ext>
            </a:extLst>
          </p:cNvPr>
          <p:cNvSpPr txBox="1"/>
          <p:nvPr/>
        </p:nvSpPr>
        <p:spPr>
          <a:xfrm>
            <a:off x="8091719" y="3871633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40" name="Espace réservé du pied de page 4">
            <a:extLst>
              <a:ext uri="{FF2B5EF4-FFF2-40B4-BE49-F238E27FC236}">
                <a16:creationId xmlns:a16="http://schemas.microsoft.com/office/drawing/2014/main" id="{4FD00A17-5134-4292-AEDB-2622F8F30C1C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41" name="Espace réservé du numéro de diapositive 5">
            <a:extLst>
              <a:ext uri="{FF2B5EF4-FFF2-40B4-BE49-F238E27FC236}">
                <a16:creationId xmlns:a16="http://schemas.microsoft.com/office/drawing/2014/main" id="{DBBB8DC3-8FDC-4FDB-9B76-F89240CC43BD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4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3705959-8971-4C50-AACC-7426C6D92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The origin </a:t>
            </a:r>
            <a:r>
              <a:rPr lang="en-US" dirty="0"/>
              <a:t>of the points to check in the checklists are:</a:t>
            </a:r>
          </a:p>
          <a:p>
            <a:pPr lvl="1"/>
            <a:r>
              <a:rPr lang="fr-FR" dirty="0"/>
              <a:t>The « </a:t>
            </a:r>
            <a:r>
              <a:rPr lang="fr-FR" dirty="0">
                <a:solidFill>
                  <a:schemeClr val="tx1"/>
                </a:solidFill>
              </a:rPr>
              <a:t>must » and « must not » of the Golden Rules.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Points from other sources (e.g. IOGP Life Saving Rules...).</a:t>
            </a:r>
            <a:endParaRPr lang="fr-FR" dirty="0">
              <a:solidFill>
                <a:schemeClr val="tx1"/>
              </a:solidFill>
            </a:endParaRPr>
          </a:p>
          <a:p>
            <a:pPr marL="0" lvl="1" indent="0" defTabSz="457200">
              <a:buSzPct val="120000"/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By definition </a:t>
            </a:r>
            <a:r>
              <a:rPr lang="en-US" sz="1800" dirty="0">
                <a:solidFill>
                  <a:schemeClr val="tx1"/>
                </a:solidFill>
              </a:rPr>
              <a:t>the points to check are:</a:t>
            </a: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The checklists will be accompanied </a:t>
            </a:r>
            <a:r>
              <a:rPr lang="en-US" sz="1800" b="1" dirty="0"/>
              <a:t>by a guide and a digital tool </a:t>
            </a:r>
            <a:r>
              <a:rPr lang="en-US" sz="1800" dirty="0"/>
              <a:t>in order to facilitate the field checks and their statistical processing.</a:t>
            </a:r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b="1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E2F33CD-E0C4-4F2C-8E89-441FA498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Tools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2C58B86F-BB3F-458D-8FE7-599D40CEDBAC}"/>
              </a:ext>
            </a:extLst>
          </p:cNvPr>
          <p:cNvGrpSpPr/>
          <p:nvPr/>
        </p:nvGrpSpPr>
        <p:grpSpPr>
          <a:xfrm>
            <a:off x="1018704" y="3501360"/>
            <a:ext cx="5835516" cy="1800000"/>
            <a:chOff x="864724" y="4208037"/>
            <a:chExt cx="5835516" cy="1800000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7A4DBE4B-596F-4B63-9F6F-39289B631B46}"/>
                </a:ext>
              </a:extLst>
            </p:cNvPr>
            <p:cNvGrpSpPr/>
            <p:nvPr/>
          </p:nvGrpSpPr>
          <p:grpSpPr>
            <a:xfrm>
              <a:off x="864724" y="4208037"/>
              <a:ext cx="1800000" cy="1800000"/>
              <a:chOff x="786343" y="3990322"/>
              <a:chExt cx="1800000" cy="1800000"/>
            </a:xfrm>
          </p:grpSpPr>
          <p:pic>
            <p:nvPicPr>
              <p:cNvPr id="14" name="Picture 16">
                <a:extLst>
                  <a:ext uri="{FF2B5EF4-FFF2-40B4-BE49-F238E27FC236}">
                    <a16:creationId xmlns:a16="http://schemas.microsoft.com/office/drawing/2014/main" id="{7195DE5C-1045-4D4C-BADA-848F1ADC1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80695" y="4574600"/>
                <a:ext cx="788112" cy="881130"/>
              </a:xfrm>
              <a:prstGeom prst="rect">
                <a:avLst/>
              </a:prstGeom>
            </p:spPr>
          </p:pic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13E379E5-5E1C-4978-ABBF-C96E119280EB}"/>
                  </a:ext>
                </a:extLst>
              </p:cNvPr>
              <p:cNvSpPr txBox="1"/>
              <p:nvPr/>
            </p:nvSpPr>
            <p:spPr>
              <a:xfrm>
                <a:off x="869207" y="4112534"/>
                <a:ext cx="16285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Observable</a:t>
                </a:r>
              </a:p>
            </p:txBody>
          </p:sp>
          <p:sp>
            <p:nvSpPr>
              <p:cNvPr id="16" name="Rectangle: Rounded Corners 18">
                <a:extLst>
                  <a:ext uri="{FF2B5EF4-FFF2-40B4-BE49-F238E27FC236}">
                    <a16:creationId xmlns:a16="http://schemas.microsoft.com/office/drawing/2014/main" id="{D5E9BF9B-B59A-4950-BD25-61824B9EBB04}"/>
                  </a:ext>
                </a:extLst>
              </p:cNvPr>
              <p:cNvSpPr/>
              <p:nvPr/>
            </p:nvSpPr>
            <p:spPr>
              <a:xfrm>
                <a:off x="786343" y="3990322"/>
                <a:ext cx="1800000" cy="1800000"/>
              </a:xfrm>
              <a:prstGeom prst="roundRect">
                <a:avLst/>
              </a:prstGeom>
              <a:noFill/>
              <a:ln w="34925"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F4B0065E-46EC-459F-B4FC-182A19A3C530}"/>
                </a:ext>
              </a:extLst>
            </p:cNvPr>
            <p:cNvGrpSpPr/>
            <p:nvPr/>
          </p:nvGrpSpPr>
          <p:grpSpPr>
            <a:xfrm>
              <a:off x="2882482" y="4208037"/>
              <a:ext cx="1800000" cy="1800000"/>
              <a:chOff x="3252438" y="3952422"/>
              <a:chExt cx="1800000" cy="1800000"/>
            </a:xfrm>
          </p:grpSpPr>
          <p:pic>
            <p:nvPicPr>
              <p:cNvPr id="11" name="Picture 13">
                <a:extLst>
                  <a:ext uri="{FF2B5EF4-FFF2-40B4-BE49-F238E27FC236}">
                    <a16:creationId xmlns:a16="http://schemas.microsoft.com/office/drawing/2014/main" id="{413411A5-A3D0-4946-83F9-E1EACC9BD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46234" y="4580527"/>
                <a:ext cx="606644" cy="671821"/>
              </a:xfrm>
              <a:prstGeom prst="rect">
                <a:avLst/>
              </a:prstGeom>
            </p:spPr>
          </p:pic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9110E301-8D6A-42AD-83A3-B27E6B045B32}"/>
                  </a:ext>
                </a:extLst>
              </p:cNvPr>
              <p:cNvSpPr txBox="1"/>
              <p:nvPr/>
            </p:nvSpPr>
            <p:spPr>
              <a:xfrm>
                <a:off x="3309322" y="4092843"/>
                <a:ext cx="1680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err="1"/>
                  <a:t>Proven</a:t>
                </a:r>
                <a:endParaRPr lang="fr-FR" sz="1600" b="1" dirty="0"/>
              </a:p>
            </p:txBody>
          </p:sp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80BE54C7-6C8C-4BE5-964A-19E835D15847}"/>
                  </a:ext>
                </a:extLst>
              </p:cNvPr>
              <p:cNvSpPr/>
              <p:nvPr/>
            </p:nvSpPr>
            <p:spPr>
              <a:xfrm>
                <a:off x="3252438" y="3952422"/>
                <a:ext cx="1800000" cy="1800000"/>
              </a:xfrm>
              <a:prstGeom prst="roundRect">
                <a:avLst/>
              </a:prstGeom>
              <a:noFill/>
              <a:ln w="34925"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EC46A1CA-55CC-4AE8-80DA-DC39B9CA7067}"/>
                </a:ext>
              </a:extLst>
            </p:cNvPr>
            <p:cNvGrpSpPr/>
            <p:nvPr/>
          </p:nvGrpSpPr>
          <p:grpSpPr>
            <a:xfrm>
              <a:off x="4900240" y="4208037"/>
              <a:ext cx="1800000" cy="1800000"/>
              <a:chOff x="5741581" y="3980344"/>
              <a:chExt cx="1800000" cy="1800000"/>
            </a:xfrm>
          </p:grpSpPr>
          <p:pic>
            <p:nvPicPr>
              <p:cNvPr id="8" name="Picture 10">
                <a:extLst>
                  <a:ext uri="{FF2B5EF4-FFF2-40B4-BE49-F238E27FC236}">
                    <a16:creationId xmlns:a16="http://schemas.microsoft.com/office/drawing/2014/main" id="{3E7FF871-B2A7-4FF6-946C-7FC4A183B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24769" y="4786487"/>
                <a:ext cx="788111" cy="585815"/>
              </a:xfrm>
              <a:prstGeom prst="rect">
                <a:avLst/>
              </a:prstGeom>
            </p:spPr>
          </p:pic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FCC1F4CD-1D4D-4BD7-882F-D87C8F2A51BB}"/>
                  </a:ext>
                </a:extLst>
              </p:cNvPr>
              <p:cNvSpPr txBox="1"/>
              <p:nvPr/>
            </p:nvSpPr>
            <p:spPr>
              <a:xfrm>
                <a:off x="5829479" y="4108931"/>
                <a:ext cx="16388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Life </a:t>
                </a:r>
                <a:r>
                  <a:rPr lang="fr-FR" sz="1600" b="1" dirty="0" err="1"/>
                  <a:t>saving</a:t>
                </a:r>
                <a:r>
                  <a:rPr lang="fr-FR" sz="1600" b="1" dirty="0"/>
                  <a:t> conditions</a:t>
                </a:r>
              </a:p>
            </p:txBody>
          </p:sp>
          <p:sp>
            <p:nvSpPr>
              <p:cNvPr id="10" name="Rectangle: Rounded Corners 12">
                <a:extLst>
                  <a:ext uri="{FF2B5EF4-FFF2-40B4-BE49-F238E27FC236}">
                    <a16:creationId xmlns:a16="http://schemas.microsoft.com/office/drawing/2014/main" id="{10ACF42C-FEEF-4584-B718-24CF5537E486}"/>
                  </a:ext>
                </a:extLst>
              </p:cNvPr>
              <p:cNvSpPr/>
              <p:nvPr/>
            </p:nvSpPr>
            <p:spPr>
              <a:xfrm>
                <a:off x="5741581" y="3980344"/>
                <a:ext cx="1800000" cy="1800000"/>
              </a:xfrm>
              <a:prstGeom prst="roundRect">
                <a:avLst/>
              </a:prstGeom>
              <a:noFill/>
              <a:ln w="34925"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7" name="Picture 19">
            <a:extLst>
              <a:ext uri="{FF2B5EF4-FFF2-40B4-BE49-F238E27FC236}">
                <a16:creationId xmlns:a16="http://schemas.microsoft.com/office/drawing/2014/main" id="{9421BD5D-32E5-4133-9215-5C87A490B50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2818" y="1250844"/>
            <a:ext cx="2487864" cy="1757893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8F0DE35-4938-4639-9FDD-0516F6F1CC90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BFE223EB-EAF1-4CC6-BED5-9E3EAD9F5A73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F8BD40C-38EF-4ACC-BADF-55A4D7BF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/>
              <a:t>Conducting</a:t>
            </a:r>
            <a:r>
              <a:rPr lang="fr-FR" sz="3200" dirty="0"/>
              <a:t> « Life </a:t>
            </a:r>
            <a:r>
              <a:rPr lang="fr-FR" sz="3200" dirty="0" err="1"/>
              <a:t>Saving</a:t>
            </a:r>
            <a:r>
              <a:rPr lang="fr-FR" sz="3200" dirty="0"/>
              <a:t> Checks » in the </a:t>
            </a:r>
            <a:r>
              <a:rPr lang="fr-FR" sz="3200" dirty="0" err="1"/>
              <a:t>field</a:t>
            </a:r>
            <a:br>
              <a:rPr lang="fr-FR" sz="3200" b="1" kern="1200" cap="all" dirty="0">
                <a:solidFill>
                  <a:schemeClr val="accent4"/>
                </a:solidFill>
                <a:latin typeface="+mj-lt"/>
                <a:ea typeface="+mj-ea"/>
                <a:cs typeface="Arial"/>
              </a:rPr>
            </a:br>
            <a:endParaRPr lang="fr-F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5372827-242D-4FED-B1DA-7E5A91AB9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379" y="1495660"/>
            <a:ext cx="2427241" cy="444042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20CF9C-AD40-41F1-A272-25E0588A6916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977C0-DE55-4D9A-B65C-18F15E3F8241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634A9ED-9075-428D-A675-FDC07822B8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b="1" dirty="0" err="1"/>
              <a:t>Prepare</a:t>
            </a:r>
            <a:r>
              <a:rPr lang="fr-FR" b="1" dirty="0"/>
              <a:t> the </a:t>
            </a:r>
            <a:r>
              <a:rPr lang="fr-FR" b="1" dirty="0" err="1"/>
              <a:t>field</a:t>
            </a:r>
            <a:r>
              <a:rPr lang="fr-FR" b="1" dirty="0"/>
              <a:t> check</a:t>
            </a:r>
            <a:br>
              <a:rPr lang="fr-FR" b="1" dirty="0"/>
            </a:br>
            <a:br>
              <a:rPr lang="fr-FR" sz="1800" b="1" dirty="0"/>
            </a:br>
            <a:r>
              <a:rPr lang="en-US" sz="1800" dirty="0"/>
              <a:t>Organize the field check by asking the operational manager (or any designated person) about the </a:t>
            </a:r>
            <a:r>
              <a:rPr lang="en-US" sz="1800" b="1" dirty="0"/>
              <a:t>schedule of </a:t>
            </a:r>
            <a:r>
              <a:rPr lang="fr-FR" sz="1800" b="1" dirty="0"/>
              <a:t>life-</a:t>
            </a:r>
            <a:r>
              <a:rPr lang="fr-FR" sz="1800" b="1" dirty="0" err="1"/>
              <a:t>threatening</a:t>
            </a:r>
            <a:r>
              <a:rPr lang="fr-FR" sz="1800" b="1" dirty="0"/>
              <a:t> </a:t>
            </a:r>
            <a:r>
              <a:rPr lang="fr-FR" sz="1800" b="1" dirty="0" err="1"/>
              <a:t>activities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/>
              <a:t>Go out in the </a:t>
            </a:r>
            <a:r>
              <a:rPr lang="fr-FR" b="1" dirty="0" err="1"/>
              <a:t>field</a:t>
            </a:r>
            <a:br>
              <a:rPr lang="fr-FR" b="1" dirty="0"/>
            </a:br>
            <a:br>
              <a:rPr lang="fr-FR" b="1" dirty="0"/>
            </a:br>
            <a:r>
              <a:rPr lang="en-US" sz="1800" dirty="0"/>
              <a:t>With the agreement of the person responsible, go to the </a:t>
            </a:r>
            <a:r>
              <a:rPr lang="en-US" sz="1800" b="1" dirty="0"/>
              <a:t>work site </a:t>
            </a:r>
            <a:r>
              <a:rPr lang="en-US" sz="1800" dirty="0"/>
              <a:t>on the agreed date/time, while being equipped with the appropriate PPE and with the checklist(s) corresponding to the activity.</a:t>
            </a:r>
            <a:endParaRPr lang="fr-FR" sz="1800" dirty="0"/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 err="1"/>
              <a:t>Introduce</a:t>
            </a:r>
            <a:r>
              <a:rPr lang="fr-FR" b="1" dirty="0"/>
              <a:t> </a:t>
            </a:r>
            <a:r>
              <a:rPr lang="fr-FR" b="1" dirty="0" err="1"/>
              <a:t>yourself</a:t>
            </a:r>
            <a:br>
              <a:rPr lang="fr-FR" b="1" dirty="0"/>
            </a:br>
            <a:br>
              <a:rPr lang="fr-FR" b="1" dirty="0"/>
            </a:br>
            <a:r>
              <a:rPr lang="en-US" sz="1800" dirty="0"/>
              <a:t>Arrived at the work site, introduce yourself and </a:t>
            </a:r>
            <a:r>
              <a:rPr lang="en-US" sz="1800" b="1" dirty="0"/>
              <a:t>explain to the workers </a:t>
            </a:r>
            <a:r>
              <a:rPr lang="en-US" sz="1800" dirty="0"/>
              <a:t>the objective of field check.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11AD6D-1A21-405E-B979-B8C0F6EC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Conducting</a:t>
            </a:r>
            <a:r>
              <a:rPr lang="fr-FR" dirty="0"/>
              <a:t> a </a:t>
            </a:r>
            <a:r>
              <a:rPr lang="fr-FR" dirty="0" err="1"/>
              <a:t>field</a:t>
            </a:r>
            <a:r>
              <a:rPr lang="fr-FR" dirty="0"/>
              <a:t> check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7015AFA-2C36-4BFE-B087-DFA74E9A72AF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860BD97-F2BC-44A5-B746-7682D266A17F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9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8E7027E-8B4B-4996-ACDA-06349956E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b="1" dirty="0"/>
              <a:t>How to </a:t>
            </a:r>
            <a:r>
              <a:rPr lang="fr-FR" b="1" dirty="0" err="1"/>
              <a:t>conduct</a:t>
            </a:r>
            <a:r>
              <a:rPr lang="fr-FR" b="1" dirty="0"/>
              <a:t> </a:t>
            </a:r>
            <a:r>
              <a:rPr lang="fr-FR" b="1" dirty="0" err="1"/>
              <a:t>oneself</a:t>
            </a:r>
            <a:br>
              <a:rPr lang="fr-FR" b="1" dirty="0"/>
            </a:br>
            <a:br>
              <a:rPr lang="fr-FR" b="1" dirty="0"/>
            </a:br>
            <a:r>
              <a:rPr lang="en-US" sz="1800" dirty="0"/>
              <a:t>Observe the activity on the </a:t>
            </a:r>
            <a:r>
              <a:rPr lang="en-US" sz="1800" b="1" dirty="0"/>
              <a:t>basis of the points to be checked </a:t>
            </a:r>
            <a:r>
              <a:rPr lang="en-US" sz="1800" dirty="0"/>
              <a:t>cited in the checklist, by asking additional questions to the workers, if necessary.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Keep in mind that this is a compliance check based on observable/proven elements and </a:t>
            </a:r>
            <a:r>
              <a:rPr lang="en-US" sz="1800" b="1" dirty="0"/>
              <a:t>not a safety tour</a:t>
            </a:r>
            <a:r>
              <a:rPr lang="en-US" sz="1800" dirty="0"/>
              <a:t> – therefore limit discussions with workers on subjects related to points to check in the checklist.</a:t>
            </a:r>
            <a:endParaRPr lang="fr-FR" sz="1800" dirty="0"/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 err="1"/>
              <a:t>Perform</a:t>
            </a:r>
            <a:r>
              <a:rPr lang="fr-FR" b="1" dirty="0"/>
              <a:t> the </a:t>
            </a:r>
            <a:r>
              <a:rPr lang="fr-FR" b="1" dirty="0" err="1"/>
              <a:t>field</a:t>
            </a:r>
            <a:r>
              <a:rPr lang="fr-FR" b="1" dirty="0"/>
              <a:t> check</a:t>
            </a:r>
            <a:br>
              <a:rPr lang="fr-FR" b="1" dirty="0"/>
            </a:br>
            <a:br>
              <a:rPr lang="fr-FR" sz="1800" b="1" dirty="0"/>
            </a:br>
            <a:r>
              <a:rPr lang="en-US" sz="1800" dirty="0"/>
              <a:t>Based on the checklist corresponding to the checked activity and using the diagram, check "YES", "NO" or "N/A" per point to check and calculate the compliance rate.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66B014-1184-41DD-8827-676316F1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Conducting</a:t>
            </a:r>
            <a:r>
              <a:rPr lang="fr-FR" dirty="0"/>
              <a:t> a </a:t>
            </a:r>
            <a:r>
              <a:rPr lang="fr-FR" dirty="0" err="1"/>
              <a:t>field</a:t>
            </a:r>
            <a:r>
              <a:rPr lang="fr-FR" dirty="0"/>
              <a:t> check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D4E6D27-57FC-4C58-9EAA-FEC246C181B2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39974F3-DF50-46F2-A16D-E6ADB2C250EE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657DB26-4D2F-4ED8-AA3D-BE8F418B6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8952027" cy="5118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b="1" dirty="0" err="1"/>
              <a:t>Intervening</a:t>
            </a:r>
            <a:br>
              <a:rPr lang="fr-FR" dirty="0"/>
            </a:br>
            <a:br>
              <a:rPr lang="fr-FR" dirty="0"/>
            </a:br>
            <a:r>
              <a:rPr lang="en-US" sz="1800" dirty="0"/>
              <a:t>When </a:t>
            </a:r>
            <a:r>
              <a:rPr lang="en-US" sz="1800" b="1" dirty="0"/>
              <a:t>observing a non-compliant point </a:t>
            </a:r>
            <a:r>
              <a:rPr lang="en-US" sz="1800" dirty="0"/>
              <a:t>(ref. checklist) or when detecting any other risk situation, error, oversight or situation likely to develop into an accident, the controller has the authority to </a:t>
            </a:r>
            <a:r>
              <a:rPr lang="en-US" sz="1800" b="1" dirty="0"/>
              <a:t>stop the activity </a:t>
            </a:r>
            <a:r>
              <a:rPr lang="en-US" sz="1800" dirty="0"/>
              <a:t>and this according to the principles of the use of the Stop Card (ref. </a:t>
            </a:r>
            <a:r>
              <a:rPr lang="en-US" sz="1800" dirty="0">
                <a:hlinkClick r:id="rId2"/>
              </a:rPr>
              <a:t>GM-GR-SEC-029</a:t>
            </a:r>
            <a:r>
              <a:rPr lang="en-US" sz="1800" dirty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Feedback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If justified by the result of the field check or other elements/behavior observed, it is particularly important to immediately give </a:t>
            </a:r>
            <a:r>
              <a:rPr lang="en-US" sz="1800" b="1" dirty="0"/>
              <a:t>positive feedback </a:t>
            </a:r>
            <a:r>
              <a:rPr lang="en-US" sz="1800" dirty="0"/>
              <a:t>to the worker(s).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endParaRPr lang="fr-F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/>
              <a:t>Report</a:t>
            </a:r>
            <a:br>
              <a:rPr lang="fr-FR" b="1" dirty="0"/>
            </a:br>
            <a:br>
              <a:rPr lang="fr-FR" sz="1800" b="1" dirty="0"/>
            </a:br>
            <a:r>
              <a:rPr lang="en-US" sz="1800" dirty="0"/>
              <a:t>In general, the </a:t>
            </a:r>
            <a:r>
              <a:rPr lang="en-US" sz="1800" b="1" dirty="0"/>
              <a:t>compliance rate for the checked activity </a:t>
            </a:r>
            <a:r>
              <a:rPr lang="en-US" sz="1800" dirty="0"/>
              <a:t>is recorded in the common system of the entity/affiliate.</a:t>
            </a:r>
            <a:br>
              <a:rPr lang="fr-FR" dirty="0"/>
            </a:b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65E5D01-C14F-4DEA-B76D-D60F1D43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Conducting</a:t>
            </a:r>
            <a:r>
              <a:rPr lang="fr-FR" dirty="0"/>
              <a:t> a </a:t>
            </a:r>
            <a:r>
              <a:rPr lang="fr-FR" dirty="0" err="1"/>
              <a:t>field</a:t>
            </a:r>
            <a:r>
              <a:rPr lang="fr-FR" dirty="0"/>
              <a:t> check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8AC3872-3BDF-40A3-B3BA-F596CA805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9209">
            <a:off x="10588820" y="1973482"/>
            <a:ext cx="763687" cy="1194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658BF3-F1C3-44AB-B12E-D8E83689C4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60238" y="3845219"/>
            <a:ext cx="1620849" cy="985336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3FBDB29-BB19-4128-92CE-7FDCDFECBAC1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CD7D182-D286-4796-A3EE-15C395E92B8F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0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154329F-7023-4C76-A8AD-65DF71B25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5710535" cy="4860000"/>
          </a:xfrm>
        </p:spPr>
        <p:txBody>
          <a:bodyPr/>
          <a:lstStyle/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observing</a:t>
            </a:r>
            <a:r>
              <a:rPr lang="fr-FR" dirty="0"/>
              <a:t> a non-compliant point:</a:t>
            </a:r>
          </a:p>
          <a:p>
            <a:endParaRPr lang="fr-FR" dirty="0"/>
          </a:p>
          <a:p>
            <a:pPr marL="609603" lvl="1" indent="-342900">
              <a:buFont typeface="+mj-lt"/>
              <a:buAutoNum type="arabicPeriod"/>
            </a:pPr>
            <a:r>
              <a:rPr lang="fr-FR" sz="1600" dirty="0"/>
              <a:t>The </a:t>
            </a:r>
            <a:r>
              <a:rPr lang="fr-FR" sz="1600" b="1" dirty="0" err="1"/>
              <a:t>controller</a:t>
            </a:r>
            <a:r>
              <a:rPr lang="fr-FR" sz="1600" b="1" dirty="0"/>
              <a:t> </a:t>
            </a:r>
            <a:r>
              <a:rPr lang="fr-FR" sz="1600" b="1" dirty="0" err="1"/>
              <a:t>intervenes</a:t>
            </a:r>
            <a:r>
              <a:rPr lang="fr-FR" sz="1600" b="1" dirty="0"/>
              <a:t> </a:t>
            </a:r>
            <a:r>
              <a:rPr lang="fr-FR" sz="1600" dirty="0"/>
              <a:t>: th</a:t>
            </a:r>
            <a:r>
              <a:rPr lang="en-US" sz="1600" dirty="0"/>
              <a:t>at can mean anything from asking a simple question to make sure there's no danger to </a:t>
            </a:r>
            <a:r>
              <a:rPr lang="en-US" sz="1600" b="1" dirty="0"/>
              <a:t>stopping the work in progress</a:t>
            </a:r>
            <a:r>
              <a:rPr lang="en-US" sz="1600" dirty="0"/>
              <a:t>. The interruption gives a chance to start a conversation with the workers and their supervisor to solve the problem observed.</a:t>
            </a:r>
          </a:p>
          <a:p>
            <a:pPr marL="609603" lvl="1" indent="-342900">
              <a:buFont typeface="+mj-lt"/>
              <a:buAutoNum type="arabicPeriod"/>
            </a:pPr>
            <a:r>
              <a:rPr lang="en-US" sz="1600" dirty="0"/>
              <a:t>If necessary, </a:t>
            </a:r>
            <a:r>
              <a:rPr lang="en-US" sz="1600" b="1" dirty="0"/>
              <a:t>changes</a:t>
            </a:r>
            <a:r>
              <a:rPr lang="en-US" sz="1600" dirty="0"/>
              <a:t> to the way of working are made before work is resumed.</a:t>
            </a:r>
          </a:p>
          <a:p>
            <a:pPr marL="609603" lvl="1" indent="-342900">
              <a:buFont typeface="+mj-lt"/>
              <a:buAutoNum type="arabicPeriod"/>
            </a:pPr>
            <a:r>
              <a:rPr lang="en-US" sz="1600" dirty="0"/>
              <a:t>If the problem can't be solved immediately, </a:t>
            </a:r>
            <a:r>
              <a:rPr lang="en-US" sz="1600" b="1" dirty="0"/>
              <a:t>work is suspended </a:t>
            </a:r>
            <a:r>
              <a:rPr lang="en-US" sz="1600" dirty="0"/>
              <a:t>until the appropriate </a:t>
            </a:r>
            <a:r>
              <a:rPr lang="fr-FR" sz="1600" dirty="0" err="1"/>
              <a:t>measures</a:t>
            </a:r>
            <a:r>
              <a:rPr lang="fr-FR" sz="1600" dirty="0"/>
              <a:t> can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taken</a:t>
            </a:r>
            <a:r>
              <a:rPr lang="fr-FR" sz="1600" dirty="0"/>
              <a:t>.</a:t>
            </a:r>
          </a:p>
          <a:p>
            <a:pPr marL="609603" lvl="1" indent="-342900">
              <a:buFont typeface="+mj-lt"/>
              <a:buAutoNum type="arabicPeriod"/>
            </a:pPr>
            <a:r>
              <a:rPr lang="en-US" sz="1600" dirty="0"/>
              <a:t>Use of the Stop Card is then </a:t>
            </a:r>
            <a:r>
              <a:rPr lang="en-US" sz="1600" b="1" dirty="0"/>
              <a:t>reported</a:t>
            </a:r>
            <a:r>
              <a:rPr lang="en-US" sz="1600" dirty="0"/>
              <a:t> locally, per the reporting procedure put in place. This identifies areas for </a:t>
            </a:r>
            <a:r>
              <a:rPr lang="fr-FR" sz="1600" dirty="0" err="1"/>
              <a:t>improvement</a:t>
            </a:r>
            <a:r>
              <a:rPr lang="fr-FR" sz="1600" dirty="0"/>
              <a:t> and </a:t>
            </a:r>
            <a:r>
              <a:rPr lang="fr-FR" sz="1600" dirty="0" err="1"/>
              <a:t>makes</a:t>
            </a:r>
            <a:r>
              <a:rPr lang="fr-FR" sz="1600" dirty="0"/>
              <a:t> </a:t>
            </a:r>
            <a:r>
              <a:rPr lang="fr-FR" sz="1600" dirty="0" err="1"/>
              <a:t>it</a:t>
            </a:r>
            <a:r>
              <a:rPr lang="fr-FR" sz="1600" dirty="0"/>
              <a:t> </a:t>
            </a:r>
            <a:r>
              <a:rPr lang="fr-FR" sz="1600" dirty="0" err="1"/>
              <a:t>easier</a:t>
            </a:r>
            <a:r>
              <a:rPr lang="fr-FR" sz="1600" dirty="0"/>
              <a:t> to </a:t>
            </a:r>
            <a:r>
              <a:rPr lang="fr-FR" sz="1600" dirty="0" err="1"/>
              <a:t>share</a:t>
            </a:r>
            <a:r>
              <a:rPr lang="fr-FR" sz="1600" dirty="0"/>
              <a:t> </a:t>
            </a:r>
            <a:r>
              <a:rPr lang="fr-FR" sz="1600" dirty="0" err="1"/>
              <a:t>experiences</a:t>
            </a:r>
            <a:r>
              <a:rPr lang="fr-FR" sz="1600" dirty="0"/>
              <a:t>.</a:t>
            </a:r>
          </a:p>
          <a:p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697F7EF-E1C4-4A46-8834-75C938E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Guidance – observation of a non-compliant point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A60818-5A22-43F3-8200-CC1CB33E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761" y="1372351"/>
            <a:ext cx="3823259" cy="543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C0061E-5E7A-477C-8C6F-9AEC363C47A8}"/>
              </a:ext>
            </a:extLst>
          </p:cNvPr>
          <p:cNvSpPr/>
          <p:nvPr/>
        </p:nvSpPr>
        <p:spPr>
          <a:xfrm>
            <a:off x="7749489" y="2430976"/>
            <a:ext cx="630608" cy="43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E52D3-F461-485E-8D21-BB4D8904F350}"/>
              </a:ext>
            </a:extLst>
          </p:cNvPr>
          <p:cNvSpPr/>
          <p:nvPr/>
        </p:nvSpPr>
        <p:spPr>
          <a:xfrm>
            <a:off x="7749488" y="2707434"/>
            <a:ext cx="630608" cy="43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6E05B-EC11-4E08-9A91-B8010C3C96A6}"/>
              </a:ext>
            </a:extLst>
          </p:cNvPr>
          <p:cNvSpPr/>
          <p:nvPr/>
        </p:nvSpPr>
        <p:spPr>
          <a:xfrm>
            <a:off x="7754404" y="3042790"/>
            <a:ext cx="630608" cy="43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E3C507-E0C0-4F80-827F-425AF57EB511}"/>
              </a:ext>
            </a:extLst>
          </p:cNvPr>
          <p:cNvSpPr/>
          <p:nvPr/>
        </p:nvSpPr>
        <p:spPr>
          <a:xfrm>
            <a:off x="7966646" y="3385487"/>
            <a:ext cx="630608" cy="43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  <p:pic>
        <p:nvPicPr>
          <p:cNvPr id="9" name="Picture 24">
            <a:extLst>
              <a:ext uri="{FF2B5EF4-FFF2-40B4-BE49-F238E27FC236}">
                <a16:creationId xmlns:a16="http://schemas.microsoft.com/office/drawing/2014/main" id="{BE5F38DE-108E-4F26-930E-71976C79F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656" y="3125699"/>
            <a:ext cx="622841" cy="973983"/>
          </a:xfrm>
          <a:prstGeom prst="rect">
            <a:avLst/>
          </a:prstGeom>
        </p:spPr>
      </p:pic>
      <p:sp>
        <p:nvSpPr>
          <p:cNvPr id="10" name="Arrow: Right 26">
            <a:extLst>
              <a:ext uri="{FF2B5EF4-FFF2-40B4-BE49-F238E27FC236}">
                <a16:creationId xmlns:a16="http://schemas.microsoft.com/office/drawing/2014/main" id="{09E29196-E2E1-4601-AE7B-DD00B0AD59F5}"/>
              </a:ext>
            </a:extLst>
          </p:cNvPr>
          <p:cNvSpPr/>
          <p:nvPr/>
        </p:nvSpPr>
        <p:spPr>
          <a:xfrm>
            <a:off x="7070429" y="3505667"/>
            <a:ext cx="302405" cy="192505"/>
          </a:xfrm>
          <a:prstGeom prst="rightArrow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1" name="Picture 29">
            <a:extLst>
              <a:ext uri="{FF2B5EF4-FFF2-40B4-BE49-F238E27FC236}">
                <a16:creationId xmlns:a16="http://schemas.microsoft.com/office/drawing/2014/main" id="{3DD90C13-82A6-4A80-81ED-58A19B9AE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5550" y="3323581"/>
            <a:ext cx="575290" cy="5070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F5E6E9-828C-44C2-9A09-C202C178B872}"/>
              </a:ext>
            </a:extLst>
          </p:cNvPr>
          <p:cNvSpPr/>
          <p:nvPr/>
        </p:nvSpPr>
        <p:spPr>
          <a:xfrm>
            <a:off x="7463464" y="3446503"/>
            <a:ext cx="3942086" cy="3323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0C74CAF9-082B-4C38-9F8F-3DDACBF0AFF8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2697E78C-E07A-4E99-ACCA-CBE3D07EA461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0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86C5704-76BD-497D-AC7E-CC9624CA54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5473721" cy="4860000"/>
          </a:xfrm>
        </p:spPr>
        <p:txBody>
          <a:bodyPr/>
          <a:lstStyle/>
          <a:p>
            <a:r>
              <a:rPr lang="en-US" dirty="0"/>
              <a:t>For work on de-energized systems, there are </a:t>
            </a:r>
            <a:r>
              <a:rPr lang="en-US" b="1" dirty="0"/>
              <a:t>2 checklists </a:t>
            </a:r>
            <a:r>
              <a:rPr lang="en-US" dirty="0"/>
              <a:t>covering:</a:t>
            </a:r>
          </a:p>
          <a:p>
            <a:pPr marL="0" indent="0">
              <a:buNone/>
            </a:pPr>
            <a:endParaRPr lang="fr-FR" dirty="0"/>
          </a:p>
          <a:p>
            <a:pPr marL="609603" lvl="1" indent="-342900">
              <a:buFont typeface="+mj-lt"/>
              <a:buAutoNum type="arabicPeriod"/>
            </a:pPr>
            <a:r>
              <a:rPr lang="en-US" dirty="0"/>
              <a:t>Work on </a:t>
            </a:r>
            <a:r>
              <a:rPr lang="en-US" b="1" dirty="0"/>
              <a:t>process</a:t>
            </a:r>
            <a:r>
              <a:rPr lang="en-US" dirty="0"/>
              <a:t> de-energized systems.</a:t>
            </a:r>
            <a:endParaRPr lang="fr-FR" dirty="0"/>
          </a:p>
          <a:p>
            <a:pPr marL="609603" lvl="1" indent="-342900">
              <a:buFont typeface="+mj-lt"/>
              <a:buAutoNum type="arabicPeriod"/>
            </a:pPr>
            <a:r>
              <a:rPr lang="en-US" dirty="0"/>
              <a:t>Work on </a:t>
            </a:r>
            <a:r>
              <a:rPr lang="en-US" b="1" dirty="0"/>
              <a:t>electrical</a:t>
            </a:r>
            <a:r>
              <a:rPr lang="en-US" dirty="0"/>
              <a:t> de-energized systems.</a:t>
            </a:r>
          </a:p>
          <a:p>
            <a:pPr marL="609603" lvl="1" indent="-342900">
              <a:buFont typeface="+mj-lt"/>
              <a:buAutoNum type="arabicPeriod"/>
            </a:pPr>
            <a:endParaRPr lang="fr-FR" sz="1800" dirty="0"/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Depending on the system on which the works take place, it will be necessary to apply one of the 2 checklists, or both of them.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91409C8-6D32-457B-8C2E-1C3FABE7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Guidance – DE-</a:t>
            </a:r>
            <a:r>
              <a:rPr lang="fr-FR" dirty="0" err="1"/>
              <a:t>energized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checklists</a:t>
            </a:r>
          </a:p>
        </p:txBody>
      </p:sp>
      <p:sp>
        <p:nvSpPr>
          <p:cNvPr id="4" name="Left Bracket 13">
            <a:extLst>
              <a:ext uri="{FF2B5EF4-FFF2-40B4-BE49-F238E27FC236}">
                <a16:creationId xmlns:a16="http://schemas.microsoft.com/office/drawing/2014/main" id="{54F37B85-AF7C-433A-BECD-57F9CC6888D2}"/>
              </a:ext>
            </a:extLst>
          </p:cNvPr>
          <p:cNvSpPr/>
          <p:nvPr/>
        </p:nvSpPr>
        <p:spPr>
          <a:xfrm rot="16200000">
            <a:off x="10424069" y="4135525"/>
            <a:ext cx="108000" cy="2520000"/>
          </a:xfrm>
          <a:prstGeom prst="lef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CE534C5C-E333-4C68-906C-159881AE98E0}"/>
              </a:ext>
            </a:extLst>
          </p:cNvPr>
          <p:cNvSpPr txBox="1"/>
          <p:nvPr/>
        </p:nvSpPr>
        <p:spPr>
          <a:xfrm>
            <a:off x="9824246" y="5545221"/>
            <a:ext cx="19007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Checklist for </a:t>
            </a:r>
            <a:r>
              <a:rPr lang="fr-FR" sz="1100" b="1" dirty="0" err="1"/>
              <a:t>work</a:t>
            </a:r>
            <a:r>
              <a:rPr lang="fr-FR" sz="1100" b="1" dirty="0"/>
              <a:t> on </a:t>
            </a:r>
            <a:r>
              <a:rPr lang="fr-FR" sz="1100" b="1" dirty="0" err="1">
                <a:solidFill>
                  <a:srgbClr val="FF0000"/>
                </a:solidFill>
              </a:rPr>
              <a:t>electrical</a:t>
            </a:r>
            <a:r>
              <a:rPr lang="fr-FR" sz="1100" b="1" dirty="0">
                <a:solidFill>
                  <a:srgbClr val="FF0000"/>
                </a:solidFill>
              </a:rPr>
              <a:t> </a:t>
            </a:r>
            <a:r>
              <a:rPr lang="fr-FR" sz="1100" b="1" dirty="0"/>
              <a:t>de-</a:t>
            </a:r>
            <a:r>
              <a:rPr lang="fr-FR" sz="1100" b="1" dirty="0" err="1"/>
              <a:t>energized</a:t>
            </a:r>
            <a:r>
              <a:rPr lang="fr-FR" sz="1100" b="1" dirty="0"/>
              <a:t> </a:t>
            </a:r>
            <a:r>
              <a:rPr lang="fr-FR" sz="1100" b="1" dirty="0" err="1"/>
              <a:t>systems</a:t>
            </a:r>
            <a:endParaRPr lang="fr-FR" sz="1100" b="1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C45A14E-5478-4539-8F23-E0239B9B2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494" y="1629001"/>
            <a:ext cx="2537536" cy="3600000"/>
          </a:xfrm>
          <a:prstGeom prst="rect">
            <a:avLst/>
          </a:prstGeom>
        </p:spPr>
      </p:pic>
      <p:sp>
        <p:nvSpPr>
          <p:cNvPr id="7" name="Left Bracket 5">
            <a:extLst>
              <a:ext uri="{FF2B5EF4-FFF2-40B4-BE49-F238E27FC236}">
                <a16:creationId xmlns:a16="http://schemas.microsoft.com/office/drawing/2014/main" id="{C83441C9-E132-4B2C-AABD-927EF6DC7697}"/>
              </a:ext>
            </a:extLst>
          </p:cNvPr>
          <p:cNvSpPr/>
          <p:nvPr/>
        </p:nvSpPr>
        <p:spPr>
          <a:xfrm rot="16200000">
            <a:off x="7533834" y="4116475"/>
            <a:ext cx="108000" cy="2520000"/>
          </a:xfrm>
          <a:prstGeom prst="lef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A50452A-7F7C-415B-B451-2DCFEF7A99E5}"/>
              </a:ext>
            </a:extLst>
          </p:cNvPr>
          <p:cNvSpPr txBox="1"/>
          <p:nvPr/>
        </p:nvSpPr>
        <p:spPr>
          <a:xfrm>
            <a:off x="6930303" y="5545220"/>
            <a:ext cx="1878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Checklist for </a:t>
            </a:r>
            <a:r>
              <a:rPr lang="fr-FR" sz="1100" b="1" dirty="0" err="1"/>
              <a:t>work</a:t>
            </a:r>
            <a:r>
              <a:rPr lang="fr-FR" sz="1100" b="1" dirty="0"/>
              <a:t> on </a:t>
            </a:r>
            <a:r>
              <a:rPr lang="fr-FR" sz="1100" b="1" dirty="0">
                <a:solidFill>
                  <a:srgbClr val="FF0000"/>
                </a:solidFill>
              </a:rPr>
              <a:t>process </a:t>
            </a:r>
            <a:r>
              <a:rPr lang="fr-FR" sz="1100" b="1" dirty="0"/>
              <a:t>de-</a:t>
            </a:r>
            <a:r>
              <a:rPr lang="fr-FR" sz="1100" b="1" dirty="0" err="1"/>
              <a:t>energized</a:t>
            </a:r>
            <a:r>
              <a:rPr lang="fr-FR" sz="1100" b="1" dirty="0"/>
              <a:t> </a:t>
            </a:r>
            <a:r>
              <a:rPr lang="fr-FR" sz="1100" b="1" dirty="0" err="1"/>
              <a:t>systems</a:t>
            </a:r>
            <a:endParaRPr lang="fr-FR" sz="1100" b="1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9EEC550C-73A7-4926-8FA6-85531895C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392" y="1629000"/>
            <a:ext cx="2537536" cy="3600000"/>
          </a:xfrm>
          <a:prstGeom prst="rect">
            <a:avLst/>
          </a:prstGeom>
        </p:spPr>
      </p:pic>
      <p:grpSp>
        <p:nvGrpSpPr>
          <p:cNvPr id="10" name="Groupe 22">
            <a:extLst>
              <a:ext uri="{FF2B5EF4-FFF2-40B4-BE49-F238E27FC236}">
                <a16:creationId xmlns:a16="http://schemas.microsoft.com/office/drawing/2014/main" id="{0392D366-FC85-46D3-92A8-27BD771F64F9}"/>
              </a:ext>
            </a:extLst>
          </p:cNvPr>
          <p:cNvGrpSpPr/>
          <p:nvPr/>
        </p:nvGrpSpPr>
        <p:grpSpPr>
          <a:xfrm>
            <a:off x="9282828" y="5545220"/>
            <a:ext cx="487060" cy="492910"/>
            <a:chOff x="196663" y="3602897"/>
            <a:chExt cx="460040" cy="492910"/>
          </a:xfrm>
        </p:grpSpPr>
        <p:sp>
          <p:nvSpPr>
            <p:cNvPr id="11" name="Ellipse 23">
              <a:extLst>
                <a:ext uri="{FF2B5EF4-FFF2-40B4-BE49-F238E27FC236}">
                  <a16:creationId xmlns:a16="http://schemas.microsoft.com/office/drawing/2014/main" id="{82EB5C5B-CE45-4B90-86DA-9B0FC1AB5DE8}"/>
                </a:ext>
              </a:extLst>
            </p:cNvPr>
            <p:cNvSpPr/>
            <p:nvPr/>
          </p:nvSpPr>
          <p:spPr>
            <a:xfrm>
              <a:off x="196663" y="3602897"/>
              <a:ext cx="460040" cy="492910"/>
            </a:xfrm>
            <a:prstGeom prst="ellipse">
              <a:avLst/>
            </a:prstGeom>
            <a:solidFill>
              <a:srgbClr val="E5E0EF"/>
            </a:solidFill>
            <a:ln>
              <a:noFill/>
            </a:ln>
            <a:effectLst>
              <a:outerShdw blurRad="25400" dist="38100" dir="1860000" sx="99000" sy="99000" algn="tl" rotWithShape="0">
                <a:prstClr val="black">
                  <a:alpha val="2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24">
              <a:extLst>
                <a:ext uri="{FF2B5EF4-FFF2-40B4-BE49-F238E27FC236}">
                  <a16:creationId xmlns:a16="http://schemas.microsoft.com/office/drawing/2014/main" id="{32293F73-AED8-4944-B5F2-99E1CCB2D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670" y="3667560"/>
              <a:ext cx="234661" cy="351990"/>
            </a:xfrm>
            <a:prstGeom prst="rect">
              <a:avLst/>
            </a:prstGeom>
          </p:spPr>
        </p:pic>
      </p:grpSp>
      <p:grpSp>
        <p:nvGrpSpPr>
          <p:cNvPr id="13" name="Groupe 19">
            <a:extLst>
              <a:ext uri="{FF2B5EF4-FFF2-40B4-BE49-F238E27FC236}">
                <a16:creationId xmlns:a16="http://schemas.microsoft.com/office/drawing/2014/main" id="{C6274078-2CBA-4556-89ED-9372F0D4065A}"/>
              </a:ext>
            </a:extLst>
          </p:cNvPr>
          <p:cNvGrpSpPr>
            <a:grpSpLocks noChangeAspect="1"/>
          </p:cNvGrpSpPr>
          <p:nvPr/>
        </p:nvGrpSpPr>
        <p:grpSpPr>
          <a:xfrm>
            <a:off x="6327834" y="5545220"/>
            <a:ext cx="487060" cy="487060"/>
            <a:chOff x="164216" y="1503554"/>
            <a:chExt cx="487060" cy="487060"/>
          </a:xfrm>
        </p:grpSpPr>
        <p:sp>
          <p:nvSpPr>
            <p:cNvPr id="14" name="Ellipse 20">
              <a:extLst>
                <a:ext uri="{FF2B5EF4-FFF2-40B4-BE49-F238E27FC236}">
                  <a16:creationId xmlns:a16="http://schemas.microsoft.com/office/drawing/2014/main" id="{C8BF0EB1-407B-4726-BCE3-4B98339C4289}"/>
                </a:ext>
              </a:extLst>
            </p:cNvPr>
            <p:cNvSpPr/>
            <p:nvPr/>
          </p:nvSpPr>
          <p:spPr>
            <a:xfrm>
              <a:off x="164216" y="1503554"/>
              <a:ext cx="487060" cy="487060"/>
            </a:xfrm>
            <a:prstGeom prst="ellipse">
              <a:avLst/>
            </a:prstGeom>
            <a:solidFill>
              <a:srgbClr val="E5E0EF"/>
            </a:solidFill>
            <a:ln>
              <a:noFill/>
            </a:ln>
            <a:effectLst>
              <a:outerShdw blurRad="25400" dist="38100" dir="1860000" sx="99000" sy="99000" algn="tl" rotWithShape="0">
                <a:prstClr val="black">
                  <a:alpha val="2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21" descr="noun_hydro.ai">
              <a:extLst>
                <a:ext uri="{FF2B5EF4-FFF2-40B4-BE49-F238E27FC236}">
                  <a16:creationId xmlns:a16="http://schemas.microsoft.com/office/drawing/2014/main" id="{EE35A0BC-1412-49EB-97B4-6DECD06DD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78" y="1541654"/>
              <a:ext cx="354024" cy="386956"/>
            </a:xfrm>
            <a:prstGeom prst="rect">
              <a:avLst/>
            </a:prstGeom>
          </p:spPr>
        </p:pic>
      </p:grp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F351CBE2-ADAB-4784-AC44-DCE7096A3BA4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03D9659A-DDF0-4C90-AD81-9DFD141C6416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EB53F98-55C7-4139-890C-872361DDE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6262615" cy="4860000"/>
          </a:xfrm>
        </p:spPr>
        <p:txBody>
          <a:bodyPr/>
          <a:lstStyle/>
          <a:p>
            <a:r>
              <a:rPr lang="en-US" dirty="0"/>
              <a:t>One </a:t>
            </a:r>
            <a:r>
              <a:rPr lang="en-US" b="1" dirty="0"/>
              <a:t>point to check </a:t>
            </a:r>
            <a:r>
              <a:rPr lang="en-US" dirty="0"/>
              <a:t>in the checklists concerning: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Hot work</a:t>
            </a:r>
          </a:p>
          <a:p>
            <a:pPr lvl="1"/>
            <a:r>
              <a:rPr lang="en-US" dirty="0"/>
              <a:t>Confined spaces</a:t>
            </a:r>
          </a:p>
          <a:p>
            <a:pPr marL="161927" lvl="1" indent="0">
              <a:buNone/>
            </a:pPr>
            <a:endParaRPr lang="fr-FR" dirty="0"/>
          </a:p>
          <a:p>
            <a:pPr marL="324000" lvl="1" indent="0">
              <a:buNone/>
            </a:pPr>
            <a:r>
              <a:rPr lang="fr-FR" b="1" dirty="0"/>
              <a:t>re</a:t>
            </a:r>
            <a:r>
              <a:rPr lang="en-US" b="1" dirty="0" err="1">
                <a:solidFill>
                  <a:schemeClr val="tx1"/>
                </a:solidFill>
              </a:rPr>
              <a:t>fers</a:t>
            </a:r>
            <a:r>
              <a:rPr lang="en-US" dirty="0">
                <a:solidFill>
                  <a:schemeClr val="tx1"/>
                </a:solidFill>
              </a:rPr>
              <a:t> to the checklists concerning </a:t>
            </a:r>
            <a:r>
              <a:rPr lang="en-US" b="1" dirty="0">
                <a:solidFill>
                  <a:schemeClr val="tx1"/>
                </a:solidFill>
              </a:rPr>
              <a:t>works on de-energized systems</a:t>
            </a:r>
            <a:r>
              <a:rPr lang="en-US" dirty="0">
                <a:solidFill>
                  <a:schemeClr val="tx1"/>
                </a:solidFill>
              </a:rPr>
              <a:t>, i.e. “Work on process de-energized systems" and/or " Work on electrical de-energized systems ".</a:t>
            </a:r>
          </a:p>
          <a:p>
            <a:pPr marL="324000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checking these activities, it is important to check the points in the “Work on process de-energized systems" and/or " Work on electrical de-energized systems “ checklists, </a:t>
            </a:r>
            <a:r>
              <a:rPr lang="en-US" b="1" dirty="0">
                <a:solidFill>
                  <a:schemeClr val="tx1"/>
                </a:solidFill>
              </a:rPr>
              <a:t>in addition </a:t>
            </a:r>
            <a:r>
              <a:rPr lang="en-US" dirty="0">
                <a:solidFill>
                  <a:schemeClr val="tx1"/>
                </a:solidFill>
              </a:rPr>
              <a:t>to the activity-specific checklist.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2E7E048-21E1-4775-9A32-F05BD0F0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Guidance – </a:t>
            </a:r>
            <a:r>
              <a:rPr lang="fr-FR" dirty="0" err="1"/>
              <a:t>referral</a:t>
            </a:r>
            <a:r>
              <a:rPr lang="fr-FR" dirty="0"/>
              <a:t> to </a:t>
            </a:r>
            <a:r>
              <a:rPr lang="fr-FR" dirty="0" err="1"/>
              <a:t>other</a:t>
            </a:r>
            <a:r>
              <a:rPr lang="fr-FR" dirty="0"/>
              <a:t> checklists</a:t>
            </a:r>
          </a:p>
        </p:txBody>
      </p:sp>
      <p:sp>
        <p:nvSpPr>
          <p:cNvPr id="4" name="Arrow: Right 19">
            <a:extLst>
              <a:ext uri="{FF2B5EF4-FFF2-40B4-BE49-F238E27FC236}">
                <a16:creationId xmlns:a16="http://schemas.microsoft.com/office/drawing/2014/main" id="{26F077F8-4113-4056-A9B2-C94ED9F67C28}"/>
              </a:ext>
            </a:extLst>
          </p:cNvPr>
          <p:cNvSpPr/>
          <p:nvPr/>
        </p:nvSpPr>
        <p:spPr>
          <a:xfrm>
            <a:off x="7467329" y="3261467"/>
            <a:ext cx="302405" cy="192505"/>
          </a:xfrm>
          <a:prstGeom prst="rightArrow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Arrow: Right 21">
            <a:extLst>
              <a:ext uri="{FF2B5EF4-FFF2-40B4-BE49-F238E27FC236}">
                <a16:creationId xmlns:a16="http://schemas.microsoft.com/office/drawing/2014/main" id="{6C7B321B-70B4-4709-841B-5DAEAA4AC447}"/>
              </a:ext>
            </a:extLst>
          </p:cNvPr>
          <p:cNvSpPr/>
          <p:nvPr/>
        </p:nvSpPr>
        <p:spPr>
          <a:xfrm>
            <a:off x="7467328" y="5585573"/>
            <a:ext cx="302405" cy="192505"/>
          </a:xfrm>
          <a:prstGeom prst="rightArrow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284CE19-BC61-4538-95A9-850C95F42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250" y="1538295"/>
            <a:ext cx="3960000" cy="205243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506E218-3F5A-4B47-8B78-9D9B88D4B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69" y="3936112"/>
            <a:ext cx="3960000" cy="1955855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31ED4F8-A6EA-4F80-862E-E1CA910ED8CF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9ABCD0E-70B7-491F-B90F-DAC97670C2D4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8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11FE670-A7F5-42E6-B9AF-403439416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Example: inspection works inside a storage tank with an agitator.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The checklists that are applicable :</a:t>
            </a:r>
          </a:p>
          <a:p>
            <a:pPr marL="0" indent="0">
              <a:buNone/>
            </a:pPr>
            <a:endParaRPr lang="fr-FR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/>
              <a:t>Checklist “Work on </a:t>
            </a:r>
            <a:r>
              <a:rPr lang="en-US" b="1" i="1" dirty="0"/>
              <a:t>process</a:t>
            </a:r>
            <a:r>
              <a:rPr lang="en-US" i="1" dirty="0"/>
              <a:t> de-energized systems”: isolation of the storage tank from the process</a:t>
            </a:r>
            <a:endParaRPr lang="fr-FR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/>
              <a:t>Checklist “Work on </a:t>
            </a:r>
            <a:r>
              <a:rPr lang="en-US" b="1" i="1" dirty="0"/>
              <a:t>electrical</a:t>
            </a:r>
            <a:r>
              <a:rPr lang="en-US" i="1" dirty="0"/>
              <a:t> de-energized systems”: electrical isolation of the mixer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/>
              <a:t>Checklist “Confined spaces”: entry in the storage tank for inspection</a:t>
            </a:r>
          </a:p>
          <a:p>
            <a:pPr marL="609603" lvl="1" indent="-342900">
              <a:buFont typeface="+mj-lt"/>
              <a:buAutoNum type="arabicPeriod"/>
            </a:pPr>
            <a:endParaRPr lang="en-US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92E8BD9-105B-4260-B830-1CD3E096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Guidance – REFERRAL TO </a:t>
            </a:r>
            <a:r>
              <a:rPr lang="fr-FR" dirty="0" err="1"/>
              <a:t>other</a:t>
            </a:r>
            <a:r>
              <a:rPr lang="fr-FR" dirty="0"/>
              <a:t> checklists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E8E9F695-2175-4579-9624-1399A7BF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640" y="4308168"/>
            <a:ext cx="1266189" cy="1800000"/>
          </a:xfrm>
          <a:prstGeom prst="rect">
            <a:avLst/>
          </a:prstGeom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65EFE230-754E-4E3A-8CDB-61036D247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12" y="4308168"/>
            <a:ext cx="1269528" cy="1800000"/>
          </a:xfrm>
          <a:prstGeom prst="rect">
            <a:avLst/>
          </a:prstGeom>
        </p:spPr>
      </p:pic>
      <p:pic>
        <p:nvPicPr>
          <p:cNvPr id="6" name="Picture 19">
            <a:extLst>
              <a:ext uri="{FF2B5EF4-FFF2-40B4-BE49-F238E27FC236}">
                <a16:creationId xmlns:a16="http://schemas.microsoft.com/office/drawing/2014/main" id="{592C3759-C779-456F-BB8B-27E789E0F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935" y="4308168"/>
            <a:ext cx="1263610" cy="180000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A039CFF-D62D-45B1-8F37-E8711E41BC3E}"/>
              </a:ext>
            </a:extLst>
          </p:cNvPr>
          <p:cNvSpPr txBox="1"/>
          <p:nvPr/>
        </p:nvSpPr>
        <p:spPr>
          <a:xfrm>
            <a:off x="712525" y="4730039"/>
            <a:ext cx="3389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Life </a:t>
            </a:r>
            <a:r>
              <a:rPr lang="fr-FR" b="1" i="1" dirty="0" err="1"/>
              <a:t>Saving</a:t>
            </a:r>
            <a:r>
              <a:rPr lang="fr-FR" b="1" i="1" dirty="0"/>
              <a:t> Checks of </a:t>
            </a:r>
            <a:r>
              <a:rPr lang="en-US" b="1" i="1" dirty="0"/>
              <a:t>inspection works inside a storage tank with an agitator</a:t>
            </a:r>
            <a:endParaRPr lang="fr-FR" b="1" i="1" dirty="0"/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C9819535-5F28-4FAE-9ABB-4DE6E53AF95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0932" y="4927044"/>
            <a:ext cx="625473" cy="562248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AEF2C77A-06BC-4C1C-870E-C190D782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9075" y="4927044"/>
            <a:ext cx="625473" cy="562248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E670F6F2-3D80-42D5-BB06-5F46A2E233B4}"/>
              </a:ext>
            </a:extLst>
          </p:cNvPr>
          <p:cNvSpPr txBox="1"/>
          <p:nvPr/>
        </p:nvSpPr>
        <p:spPr>
          <a:xfrm>
            <a:off x="4188844" y="4946558"/>
            <a:ext cx="63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80F26BC9-0AE1-4319-BF7D-9549B115448E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61D08733-E2F4-42B8-8593-F25BFB961D65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4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391C595-A236-4497-B657-C612DB94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kern="1200" cap="all" dirty="0" err="1">
                <a:latin typeface="+mj-lt"/>
                <a:ea typeface="+mj-ea"/>
                <a:cs typeface="Arial"/>
              </a:rPr>
              <a:t>Presentation</a:t>
            </a:r>
            <a:r>
              <a:rPr lang="fr-FR" sz="3200" kern="1200" cap="all" dirty="0">
                <a:latin typeface="+mj-lt"/>
                <a:ea typeface="+mj-ea"/>
                <a:cs typeface="Arial"/>
              </a:rPr>
              <a:t> of the action </a:t>
            </a:r>
            <a:br>
              <a:rPr lang="fr-FR" sz="3200" kern="1200" cap="all" dirty="0">
                <a:latin typeface="+mj-lt"/>
                <a:ea typeface="+mj-ea"/>
                <a:cs typeface="Arial"/>
              </a:rPr>
            </a:br>
            <a:r>
              <a:rPr lang="fr-FR" sz="3200" kern="1200" cap="all" dirty="0">
                <a:latin typeface="+mj-lt"/>
                <a:ea typeface="+mj-ea"/>
                <a:cs typeface="Arial"/>
              </a:rPr>
              <a:t>« life </a:t>
            </a:r>
            <a:r>
              <a:rPr lang="fr-FR" sz="3200" kern="1200" cap="all" dirty="0" err="1">
                <a:latin typeface="+mj-lt"/>
                <a:ea typeface="+mj-ea"/>
                <a:cs typeface="Arial"/>
              </a:rPr>
              <a:t>saving</a:t>
            </a:r>
            <a:r>
              <a:rPr lang="fr-FR" sz="3200" kern="1200" cap="all" dirty="0">
                <a:latin typeface="+mj-lt"/>
                <a:ea typeface="+mj-ea"/>
                <a:cs typeface="Arial"/>
              </a:rPr>
              <a:t> checks »</a:t>
            </a:r>
            <a:br>
              <a:rPr lang="fr-FR" sz="3200" b="1" kern="1200" cap="all" dirty="0">
                <a:solidFill>
                  <a:schemeClr val="accent4"/>
                </a:solidFill>
                <a:latin typeface="+mj-lt"/>
                <a:ea typeface="+mj-ea"/>
                <a:cs typeface="Arial"/>
              </a:rPr>
            </a:br>
            <a:endParaRPr lang="fr-FR" dirty="0"/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A56BC1B2-BB6E-4172-ABE6-DEECC3B2B876}"/>
              </a:ext>
            </a:extLst>
          </p:cNvPr>
          <p:cNvGrpSpPr>
            <a:grpSpLocks noChangeAspect="1"/>
          </p:cNvGrpSpPr>
          <p:nvPr/>
        </p:nvGrpSpPr>
        <p:grpSpPr>
          <a:xfrm>
            <a:off x="1128068" y="1986471"/>
            <a:ext cx="9935864" cy="4251834"/>
            <a:chOff x="1813799" y="1787037"/>
            <a:chExt cx="8564402" cy="3664947"/>
          </a:xfrm>
        </p:grpSpPr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9779244D-E178-4BAA-8173-3788653A17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13799" y="1787037"/>
              <a:ext cx="8564402" cy="3664947"/>
              <a:chOff x="2457450" y="3334023"/>
              <a:chExt cx="4229100" cy="180975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6B19CCB-A8B3-46E1-9982-463DE62E8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57450" y="3334023"/>
                <a:ext cx="4229100" cy="180975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3AA4D1-A298-4277-9108-CFA309EE2D63}"/>
                  </a:ext>
                </a:extLst>
              </p:cNvPr>
              <p:cNvSpPr/>
              <p:nvPr/>
            </p:nvSpPr>
            <p:spPr>
              <a:xfrm>
                <a:off x="2943497" y="3610068"/>
                <a:ext cx="121920" cy="148046"/>
              </a:xfrm>
              <a:prstGeom prst="rect">
                <a:avLst/>
              </a:prstGeom>
              <a:solidFill>
                <a:srgbClr val="EEBF0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2AFC3A8-DB0A-47D7-8012-31ADF07059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61213" y="3334023"/>
                <a:ext cx="2760616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BE021E-79C5-4A52-935E-7FB3F85D4F41}"/>
                </a:ext>
              </a:extLst>
            </p:cNvPr>
            <p:cNvSpPr/>
            <p:nvPr/>
          </p:nvSpPr>
          <p:spPr>
            <a:xfrm rot="2719073">
              <a:off x="2961336" y="2409168"/>
              <a:ext cx="138223" cy="233917"/>
            </a:xfrm>
            <a:prstGeom prst="rect">
              <a:avLst/>
            </a:prstGeom>
            <a:solidFill>
              <a:srgbClr val="F3C4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632FE99D-81E4-4545-AC83-7AD941752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999" y="2312388"/>
            <a:ext cx="1265143" cy="1800000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FACF8A45-F35E-4993-A4DE-7D394FF52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429" y="3216207"/>
            <a:ext cx="1266189" cy="1800000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2305A149-E683-4C4D-9723-78A165D37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525" y="2141476"/>
            <a:ext cx="1264378" cy="180000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54843D5D-6DCB-42DE-A70E-7F53ADE75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913" y="3390904"/>
            <a:ext cx="1265143" cy="180000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98B341E-49F8-4E53-BFBC-B79332FE05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039" y="2287945"/>
            <a:ext cx="1269528" cy="1800000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E4B99EF3-89F8-46C1-95E0-9461264C7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964" y="2824864"/>
            <a:ext cx="1263610" cy="1800000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A578281A-6F0E-4692-B75D-A38EEFFF4BBA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05715C85-0DC6-4988-AB70-686456973183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3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5E1A7BF-21C7-4D9E-B44F-009C010EF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6644839" cy="4860000"/>
          </a:xfrm>
        </p:spPr>
        <p:txBody>
          <a:bodyPr/>
          <a:lstStyle/>
          <a:p>
            <a:r>
              <a:rPr lang="fr-FR" dirty="0" err="1"/>
              <a:t>Conformity</a:t>
            </a:r>
            <a:r>
              <a:rPr lang="fr-FR" dirty="0"/>
              <a:t> </a:t>
            </a:r>
            <a:r>
              <a:rPr lang="fr-FR" dirty="0" err="1"/>
              <a:t>assessment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sz="1000" dirty="0"/>
          </a:p>
          <a:p>
            <a:pPr lvl="1"/>
            <a:r>
              <a:rPr lang="en-US" dirty="0"/>
              <a:t>If a point to check concerns </a:t>
            </a:r>
            <a:r>
              <a:rPr lang="en-US" b="1" dirty="0"/>
              <a:t>several elements</a:t>
            </a:r>
            <a:r>
              <a:rPr lang="en-US" dirty="0"/>
              <a:t>, and if among these one element is not in conformity, then the point will be marked as non-compliant.</a:t>
            </a:r>
            <a:endParaRPr lang="fr-FR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r>
              <a:rPr lang="en-US" dirty="0"/>
              <a:t>The compliance of a point to be checked corresponds to the situation as </a:t>
            </a:r>
            <a:r>
              <a:rPr lang="en-US" b="1" dirty="0"/>
              <a:t>initially</a:t>
            </a:r>
            <a:r>
              <a:rPr lang="en-US" dirty="0"/>
              <a:t> observed, i.e. before correction/regularization of the situation (allowing the resumption of work).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1D7ACA-E64B-4238-9081-7E01C20A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Guidance – </a:t>
            </a:r>
            <a:r>
              <a:rPr lang="fr-FR" dirty="0" err="1"/>
              <a:t>conformity</a:t>
            </a:r>
            <a:r>
              <a:rPr lang="fr-FR" dirty="0"/>
              <a:t> </a:t>
            </a:r>
            <a:r>
              <a:rPr lang="fr-FR" dirty="0" err="1"/>
              <a:t>assessment</a:t>
            </a:r>
            <a:endParaRPr lang="fr-FR" dirty="0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A9BC52D3-1823-4A57-844B-A91CCAAAC260}"/>
              </a:ext>
            </a:extLst>
          </p:cNvPr>
          <p:cNvGrpSpPr/>
          <p:nvPr/>
        </p:nvGrpSpPr>
        <p:grpSpPr>
          <a:xfrm>
            <a:off x="1015723" y="3127261"/>
            <a:ext cx="4158877" cy="1721255"/>
            <a:chOff x="1164579" y="2971808"/>
            <a:chExt cx="4158877" cy="17212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ABB2B6-380A-43F0-9A47-A02FCA3CFC40}"/>
                </a:ext>
              </a:extLst>
            </p:cNvPr>
            <p:cNvSpPr/>
            <p:nvPr/>
          </p:nvSpPr>
          <p:spPr>
            <a:xfrm>
              <a:off x="1164579" y="2971808"/>
              <a:ext cx="4133760" cy="1721255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B691DE-2194-4A65-9B50-25C39BEF27B6}"/>
                </a:ext>
              </a:extLst>
            </p:cNvPr>
            <p:cNvSpPr txBox="1"/>
            <p:nvPr/>
          </p:nvSpPr>
          <p:spPr>
            <a:xfrm>
              <a:off x="1189697" y="3149456"/>
              <a:ext cx="41337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Example: checklist Hot </a:t>
              </a:r>
              <a:r>
                <a:rPr lang="fr-FR" sz="1400" b="1" dirty="0" err="1"/>
                <a:t>works</a:t>
              </a:r>
              <a:r>
                <a:rPr lang="fr-FR" sz="1400" b="1" dirty="0"/>
                <a:t>, point #7</a:t>
              </a:r>
            </a:p>
            <a:p>
              <a:endParaRPr lang="en-US" sz="1400" i="1" dirty="0"/>
            </a:p>
            <a:p>
              <a:r>
                <a:rPr lang="en-US" sz="1400" i="1" dirty="0"/>
                <a:t>If it is observed that among the 3 drains present in the hot work zone there is one which is not shielded, then point #7 must be evaluated as non-compliant</a:t>
              </a:r>
              <a:endParaRPr lang="fr-FR" sz="1400" i="1" dirty="0"/>
            </a:p>
          </p:txBody>
        </p: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D3E099AC-BB7B-4A80-ABC5-DD87032FCBCB}"/>
              </a:ext>
            </a:extLst>
          </p:cNvPr>
          <p:cNvGrpSpPr/>
          <p:nvPr/>
        </p:nvGrpSpPr>
        <p:grpSpPr>
          <a:xfrm>
            <a:off x="7114718" y="2117556"/>
            <a:ext cx="4905832" cy="3606703"/>
            <a:chOff x="7105193" y="2098506"/>
            <a:chExt cx="4905832" cy="36067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46371D-5708-4BBA-BD8E-DF02F82C637E}"/>
                </a:ext>
              </a:extLst>
            </p:cNvPr>
            <p:cNvSpPr/>
            <p:nvPr/>
          </p:nvSpPr>
          <p:spPr>
            <a:xfrm>
              <a:off x="7105193" y="4991710"/>
              <a:ext cx="4905832" cy="44413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58BC66F1-F78C-471E-9654-DEC650C59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6139" y="2098506"/>
              <a:ext cx="4686300" cy="1371600"/>
            </a:xfrm>
            <a:prstGeom prst="rect">
              <a:avLst/>
            </a:prstGeom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6AE7A6F3-61CB-46C3-BEE1-C49D99E5D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246139" y="3828784"/>
              <a:ext cx="4686300" cy="18764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4D2776-EF85-472C-B865-6E0F06595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9463" y="5047091"/>
              <a:ext cx="4686300" cy="333375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540D0156-A622-47C2-BA9F-F74E95E9F706}"/>
                </a:ext>
              </a:extLst>
            </p:cNvPr>
            <p:cNvSpPr txBox="1"/>
            <p:nvPr/>
          </p:nvSpPr>
          <p:spPr>
            <a:xfrm>
              <a:off x="7813824" y="4980356"/>
              <a:ext cx="822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2000" dirty="0"/>
                <a:t> </a:t>
              </a:r>
            </a:p>
          </p:txBody>
        </p:sp>
      </p:grp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A2787D07-3F2D-49C2-A330-3D1B7BD9AFA0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F5E0D263-A48B-44A1-80B9-E1E790A25D8E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50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62FBF57-4F4D-4423-9CAE-843B0C27F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Calculation of compliance rate:</a:t>
            </a:r>
          </a:p>
          <a:p>
            <a:pPr lvl="1"/>
            <a:endParaRPr lang="fr-FR" dirty="0"/>
          </a:p>
          <a:p>
            <a:pPr marL="609603" lvl="1" indent="-342900">
              <a:buFont typeface="+mj-lt"/>
              <a:buAutoNum type="arabicPeriod"/>
            </a:pPr>
            <a:r>
              <a:rPr lang="en-US" dirty="0"/>
              <a:t>Add up all the points assessed as “YES" or "NO"</a:t>
            </a:r>
          </a:p>
          <a:p>
            <a:pPr marL="609603" lvl="1" indent="-342900">
              <a:buFont typeface="+mj-lt"/>
              <a:buAutoNum type="arabicPeriod"/>
            </a:pPr>
            <a:endParaRPr lang="en-US" dirty="0"/>
          </a:p>
          <a:p>
            <a:pPr marL="609603" lvl="1" indent="-342900">
              <a:buFont typeface="+mj-lt"/>
              <a:buAutoNum type="arabicPeriod"/>
            </a:pPr>
            <a:r>
              <a:rPr lang="en-US" dirty="0"/>
              <a:t>Add up all the points assessed as “YES"</a:t>
            </a:r>
            <a:endParaRPr lang="fr-FR" dirty="0"/>
          </a:p>
          <a:p>
            <a:pPr marL="609603" lvl="1" indent="-342900">
              <a:buFont typeface="+mj-lt"/>
              <a:buAutoNum type="arabicPeriod"/>
            </a:pPr>
            <a:endParaRPr lang="fr-FR" dirty="0"/>
          </a:p>
          <a:p>
            <a:pPr marL="609603" lvl="1" indent="-342900">
              <a:buFont typeface="+mj-lt"/>
              <a:buAutoNum type="arabicPeriod"/>
            </a:pPr>
            <a:endParaRPr lang="fr-FR" dirty="0"/>
          </a:p>
          <a:p>
            <a:pPr marL="609603" lvl="1" indent="-342900">
              <a:buFont typeface="+mj-lt"/>
              <a:buAutoNum type="arabicPeriod"/>
            </a:pPr>
            <a:r>
              <a:rPr lang="fr-FR" dirty="0"/>
              <a:t>Compliance rate =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72822BD-25E2-4BE3-9114-3E29838E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Guidance – </a:t>
            </a:r>
            <a:r>
              <a:rPr lang="fr-FR" dirty="0" err="1"/>
              <a:t>calculation</a:t>
            </a:r>
            <a:r>
              <a:rPr lang="fr-FR" dirty="0"/>
              <a:t> of compliance rate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E51B48C-1B85-4BBA-B7B4-F7542309E363}"/>
              </a:ext>
            </a:extLst>
          </p:cNvPr>
          <p:cNvGrpSpPr/>
          <p:nvPr/>
        </p:nvGrpSpPr>
        <p:grpSpPr>
          <a:xfrm>
            <a:off x="3234934" y="3529233"/>
            <a:ext cx="2333553" cy="1076092"/>
            <a:chOff x="3457312" y="3701141"/>
            <a:chExt cx="2333553" cy="1076092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16FD634-BE99-4191-8015-2D4ABF15E9E9}"/>
                </a:ext>
              </a:extLst>
            </p:cNvPr>
            <p:cNvSpPr txBox="1"/>
            <p:nvPr/>
          </p:nvSpPr>
          <p:spPr>
            <a:xfrm>
              <a:off x="3466013" y="3701141"/>
              <a:ext cx="2324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the </a:t>
              </a:r>
              <a:r>
                <a:rPr lang="fr-FR" sz="1200" dirty="0" err="1"/>
                <a:t>sum</a:t>
              </a:r>
              <a:r>
                <a:rPr lang="fr-FR" sz="1200" dirty="0"/>
                <a:t> of all points </a:t>
              </a:r>
              <a:r>
                <a:rPr lang="fr-FR" sz="1200" dirty="0" err="1"/>
                <a:t>assessed</a:t>
              </a:r>
              <a:r>
                <a:rPr lang="fr-FR" sz="1200" dirty="0"/>
                <a:t> as « YES » 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F6B5F35-B735-4FF1-B2CF-696838CFDF04}"/>
                </a:ext>
              </a:extLst>
            </p:cNvPr>
            <p:cNvSpPr txBox="1"/>
            <p:nvPr/>
          </p:nvSpPr>
          <p:spPr>
            <a:xfrm>
              <a:off x="3466013" y="4315568"/>
              <a:ext cx="2324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the </a:t>
              </a:r>
              <a:r>
                <a:rPr lang="fr-FR" sz="1200" dirty="0" err="1"/>
                <a:t>sum</a:t>
              </a:r>
              <a:r>
                <a:rPr lang="fr-FR" sz="1200" dirty="0"/>
                <a:t> of all points </a:t>
              </a:r>
              <a:r>
                <a:rPr lang="fr-FR" sz="1200" dirty="0" err="1"/>
                <a:t>assessed</a:t>
              </a:r>
              <a:r>
                <a:rPr lang="fr-FR" sz="1200" dirty="0"/>
                <a:t> as « YES » or « NO »</a:t>
              </a:r>
            </a:p>
          </p:txBody>
        </p:sp>
        <p:cxnSp>
          <p:nvCxnSpPr>
            <p:cNvPr id="7" name="Straight Connector 7">
              <a:extLst>
                <a:ext uri="{FF2B5EF4-FFF2-40B4-BE49-F238E27FC236}">
                  <a16:creationId xmlns:a16="http://schemas.microsoft.com/office/drawing/2014/main" id="{60BA4FBA-6CEA-4FAE-8603-4FC3EBED8D7E}"/>
                </a:ext>
              </a:extLst>
            </p:cNvPr>
            <p:cNvCxnSpPr/>
            <p:nvPr/>
          </p:nvCxnSpPr>
          <p:spPr>
            <a:xfrm>
              <a:off x="3457312" y="4229828"/>
              <a:ext cx="20756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70EF99A8-5C2F-41A4-BFCB-8E193B5512A2}"/>
              </a:ext>
            </a:extLst>
          </p:cNvPr>
          <p:cNvGrpSpPr/>
          <p:nvPr/>
        </p:nvGrpSpPr>
        <p:grpSpPr>
          <a:xfrm>
            <a:off x="1194130" y="5070102"/>
            <a:ext cx="3548041" cy="886260"/>
            <a:chOff x="1402992" y="5144520"/>
            <a:chExt cx="3548041" cy="886260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F303F11D-9884-4BFF-8ECE-05BC4C0CD079}"/>
                </a:ext>
              </a:extLst>
            </p:cNvPr>
            <p:cNvSpPr txBox="1"/>
            <p:nvPr/>
          </p:nvSpPr>
          <p:spPr>
            <a:xfrm>
              <a:off x="1402992" y="5182730"/>
              <a:ext cx="35480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Example: checklist Work at </a:t>
              </a:r>
              <a:r>
                <a:rPr lang="fr-FR" sz="1400" b="1" dirty="0" err="1"/>
                <a:t>height</a:t>
              </a:r>
              <a:endParaRPr lang="fr-FR" sz="1400" b="1" dirty="0"/>
            </a:p>
            <a:p>
              <a:endParaRPr lang="fr-FR" sz="1400" i="1" dirty="0"/>
            </a:p>
            <a:p>
              <a:r>
                <a:rPr lang="fr-FR" sz="1400" i="1" dirty="0"/>
                <a:t>Compliance rate = 7 / 9 (78%)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A6930E-6E5B-4A98-86D1-0E05D401E0A5}"/>
                </a:ext>
              </a:extLst>
            </p:cNvPr>
            <p:cNvSpPr/>
            <p:nvPr/>
          </p:nvSpPr>
          <p:spPr>
            <a:xfrm>
              <a:off x="1402993" y="5144520"/>
              <a:ext cx="3445734" cy="886260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8C84419-F757-4B09-AE01-95774C3EC822}"/>
              </a:ext>
            </a:extLst>
          </p:cNvPr>
          <p:cNvSpPr/>
          <p:nvPr/>
        </p:nvSpPr>
        <p:spPr>
          <a:xfrm>
            <a:off x="7582341" y="3944855"/>
            <a:ext cx="630608" cy="43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9401AF0-404D-442E-B9A0-C76D7212C0E0}"/>
              </a:ext>
            </a:extLst>
          </p:cNvPr>
          <p:cNvGrpSpPr/>
          <p:nvPr/>
        </p:nvGrpSpPr>
        <p:grpSpPr>
          <a:xfrm>
            <a:off x="6564089" y="1083831"/>
            <a:ext cx="3772800" cy="5352468"/>
            <a:chOff x="7368779" y="834933"/>
            <a:chExt cx="3772800" cy="5352468"/>
          </a:xfrm>
        </p:grpSpPr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210B801E-3AEE-48CA-882C-4B376688D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8779" y="834933"/>
              <a:ext cx="3772800" cy="53524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B69AFB-0C62-42E7-9B58-487F92450D9F}"/>
                </a:ext>
              </a:extLst>
            </p:cNvPr>
            <p:cNvSpPr/>
            <p:nvPr/>
          </p:nvSpPr>
          <p:spPr>
            <a:xfrm>
              <a:off x="7589184" y="1878465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232E7D-0D5A-4F6B-A3C7-FE706490C5A1}"/>
                </a:ext>
              </a:extLst>
            </p:cNvPr>
            <p:cNvSpPr/>
            <p:nvPr/>
          </p:nvSpPr>
          <p:spPr>
            <a:xfrm>
              <a:off x="7600072" y="2489963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F72F30-46A9-4C2F-847C-6F9C50A219AA}"/>
                </a:ext>
              </a:extLst>
            </p:cNvPr>
            <p:cNvSpPr/>
            <p:nvPr/>
          </p:nvSpPr>
          <p:spPr>
            <a:xfrm>
              <a:off x="7819881" y="2815452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9743A-25B5-4321-A5F3-531032ADB15B}"/>
                </a:ext>
              </a:extLst>
            </p:cNvPr>
            <p:cNvSpPr/>
            <p:nvPr/>
          </p:nvSpPr>
          <p:spPr>
            <a:xfrm>
              <a:off x="7582399" y="3084893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FAE81C-B846-4A0D-AA9E-F7C4C35673BE}"/>
                </a:ext>
              </a:extLst>
            </p:cNvPr>
            <p:cNvSpPr/>
            <p:nvPr/>
          </p:nvSpPr>
          <p:spPr>
            <a:xfrm>
              <a:off x="7594208" y="3656786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0B503C-9A99-4668-9FA6-C0960D44BFD1}"/>
                </a:ext>
              </a:extLst>
            </p:cNvPr>
            <p:cNvSpPr/>
            <p:nvPr/>
          </p:nvSpPr>
          <p:spPr>
            <a:xfrm>
              <a:off x="8018223" y="4826588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4EE030-1E53-43E9-B025-97289312B616}"/>
                </a:ext>
              </a:extLst>
            </p:cNvPr>
            <p:cNvSpPr/>
            <p:nvPr/>
          </p:nvSpPr>
          <p:spPr>
            <a:xfrm>
              <a:off x="8011602" y="4492397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0B2EB8-0260-4ECB-9BBE-AFB2C91D8654}"/>
                </a:ext>
              </a:extLst>
            </p:cNvPr>
            <p:cNvSpPr/>
            <p:nvPr/>
          </p:nvSpPr>
          <p:spPr>
            <a:xfrm>
              <a:off x="7794804" y="4221345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</p:grp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BF3E9AE-01C6-48EF-AE1B-3D207EFAB253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64C2CB71-D560-4DC0-AD54-0492B1EBF7CA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12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3482E0-84EB-4E99-B59E-27251A601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9283721" cy="4860000"/>
          </a:xfrm>
        </p:spPr>
        <p:txBody>
          <a:bodyPr/>
          <a:lstStyle/>
          <a:p>
            <a:r>
              <a:rPr lang="en-US" b="1" i="1" dirty="0"/>
              <a:t>Can activities be interrupted during the life-saving checks ? </a:t>
            </a:r>
            <a:endParaRPr lang="fr-FR" dirty="0"/>
          </a:p>
          <a:p>
            <a:endParaRPr lang="fr-FR" sz="700" dirty="0"/>
          </a:p>
          <a:p>
            <a:pPr marL="0" indent="0">
              <a:buNone/>
            </a:pPr>
            <a:r>
              <a:rPr lang="en-US" sz="1800" dirty="0"/>
              <a:t>Yes, the life-saving checks may lead to an interruption of the crew’s work, provided this does not jeopardize the safe execution of activities.</a:t>
            </a:r>
          </a:p>
          <a:p>
            <a:pPr marL="0" lvl="0" indent="0">
              <a:buNone/>
            </a:pPr>
            <a:endParaRPr lang="fr-FR" b="1" i="1" dirty="0"/>
          </a:p>
          <a:p>
            <a:r>
              <a:rPr lang="en-US" b="1" i="1" dirty="0"/>
              <a:t>Are the checks carried out by specialists in the activity ? Do the questions require technical knowledge or skills ?</a:t>
            </a:r>
            <a:r>
              <a:rPr lang="en-US" b="1" dirty="0"/>
              <a:t> </a:t>
            </a:r>
            <a:endParaRPr lang="fr-FR" dirty="0"/>
          </a:p>
          <a:p>
            <a:endParaRPr lang="fr-FR" sz="700" dirty="0"/>
          </a:p>
          <a:p>
            <a:pPr marL="0" indent="0">
              <a:buNone/>
            </a:pPr>
            <a:r>
              <a:rPr lang="en-US" sz="1800" dirty="0"/>
              <a:t>No, the checks are to be carried out by TOTAL’s top-level management, line management, site HSE and supervisors, and by their counterparts of the Contractor company.</a:t>
            </a:r>
          </a:p>
          <a:p>
            <a:pPr marL="0" indent="0">
              <a:buNone/>
            </a:pPr>
            <a:r>
              <a:rPr lang="en-US" sz="1800" dirty="0"/>
              <a:t>The checklists were designed such that everyone can carry out the checks based on observable, proven elements.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09A361-B708-4C4E-B691-80BA3A04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&amp; </a:t>
            </a:r>
            <a:r>
              <a:rPr lang="fr-FR" dirty="0" err="1"/>
              <a:t>answers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7C9F5C-E2E8-4D4E-A985-7A2AF5B189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05665" y="2330824"/>
            <a:ext cx="2914127" cy="219635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EDFB3B-0662-4ABD-9F6B-4B3E4388F58D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303570-61A9-42B9-866C-B5D60F689056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4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3482E0-84EB-4E99-B59E-27251A601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9283721" cy="4860000"/>
          </a:xfrm>
        </p:spPr>
        <p:txBody>
          <a:bodyPr/>
          <a:lstStyle/>
          <a:p>
            <a:pPr lvl="0"/>
            <a:r>
              <a:rPr lang="en-US" b="1" i="1" dirty="0"/>
              <a:t>What activities are to be checked ? </a:t>
            </a:r>
            <a:r>
              <a:rPr lang="fr-FR" b="1" i="1" dirty="0"/>
              <a:t> </a:t>
            </a:r>
            <a:endParaRPr lang="fr-FR" dirty="0"/>
          </a:p>
          <a:p>
            <a:endParaRPr lang="fr-FR" sz="700" dirty="0"/>
          </a:p>
          <a:p>
            <a:pPr marL="0" indent="0">
              <a:buNone/>
            </a:pPr>
            <a:r>
              <a:rPr lang="en-US" sz="1800" dirty="0"/>
              <a:t>Life-saving checks concern all life-threatening activities performed with or without a work permit by TOTAL personnel (for example the lock out/isolation of an equipment), or by Contractor personnel.</a:t>
            </a:r>
          </a:p>
          <a:p>
            <a:pPr marL="0" indent="0">
              <a:buNone/>
            </a:pPr>
            <a:r>
              <a:rPr lang="en-US" sz="1800" dirty="0"/>
              <a:t>As a minimum, the </a:t>
            </a:r>
            <a:r>
              <a:rPr lang="fr-FR" sz="1800" dirty="0"/>
              <a:t>5 </a:t>
            </a:r>
            <a:r>
              <a:rPr lang="fr-FR" sz="1800" dirty="0" err="1"/>
              <a:t>most</a:t>
            </a:r>
            <a:r>
              <a:rPr lang="fr-FR" sz="1800" dirty="0"/>
              <a:t> important life-</a:t>
            </a:r>
            <a:r>
              <a:rPr lang="fr-FR" sz="1800" dirty="0" err="1"/>
              <a:t>threatening</a:t>
            </a:r>
            <a:r>
              <a:rPr lang="fr-FR" sz="1800" dirty="0"/>
              <a:t> </a:t>
            </a:r>
            <a:r>
              <a:rPr lang="fr-FR" sz="1800" dirty="0" err="1"/>
              <a:t>activities</a:t>
            </a:r>
            <a:r>
              <a:rPr lang="fr-FR" sz="1800" dirty="0"/>
              <a:t> for TOTAL </a:t>
            </a:r>
            <a:r>
              <a:rPr lang="en-US" sz="1800" dirty="0"/>
              <a:t>are subject to life-saving checks, but the entities and affiliates are encouraged to add to this list other life-threatening activities, if relevant.</a:t>
            </a:r>
            <a:endParaRPr lang="fr-FR" sz="1800" dirty="0"/>
          </a:p>
          <a:p>
            <a:pPr lvl="0"/>
            <a:endParaRPr lang="fr-FR" b="1" i="1" dirty="0"/>
          </a:p>
          <a:p>
            <a:pPr lvl="0"/>
            <a:r>
              <a:rPr lang="en-US" b="1" i="1" dirty="0"/>
              <a:t>Is this an additional activity for people who are on a site ? </a:t>
            </a:r>
            <a:endParaRPr lang="fr-FR" sz="700" dirty="0"/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r>
              <a:rPr lang="en-US" sz="1800" dirty="0"/>
              <a:t>Observing the compliance rate with the Golden Rules is part of the Maestro expectations (09.03).</a:t>
            </a:r>
          </a:p>
          <a:p>
            <a:pPr marL="0" indent="0">
              <a:buNone/>
            </a:pPr>
            <a:r>
              <a:rPr lang="en-US" sz="1800" dirty="0"/>
              <a:t>Life-saving checks on this subject already take place on many sites but need to be widespread, intensified and integrated by Contractor companies.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09A361-B708-4C4E-B691-80BA3A04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&amp; </a:t>
            </a:r>
            <a:r>
              <a:rPr lang="fr-FR" dirty="0" err="1"/>
              <a:t>answers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7C9F5C-E2E8-4D4E-A985-7A2AF5B189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4277" y="3289297"/>
            <a:ext cx="2914127" cy="219635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40BFE1-0B58-418A-AE4B-912F98B5809D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44E653-5316-44C5-B490-E0BB0FBA0E71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2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3482E0-84EB-4E99-B59E-27251A601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9283721" cy="4860000"/>
          </a:xfrm>
        </p:spPr>
        <p:txBody>
          <a:bodyPr/>
          <a:lstStyle/>
          <a:p>
            <a:pPr lvl="0"/>
            <a:r>
              <a:rPr lang="en-US" b="1" i="1" dirty="0"/>
              <a:t>What if the entity/affiliate already has checklists for one or more of the five life-threatening activities ?</a:t>
            </a:r>
          </a:p>
          <a:p>
            <a:pPr marL="0" lvl="0" indent="0">
              <a:buNone/>
            </a:pPr>
            <a:endParaRPr lang="fr-FR" sz="700" dirty="0"/>
          </a:p>
          <a:p>
            <a:pPr marL="0" indent="0">
              <a:buNone/>
            </a:pPr>
            <a:r>
              <a:rPr lang="en-US" sz="1800" dirty="0"/>
              <a:t>The content and format of the checklists provided as a guidance. But any existing checklists of the entity/affiliate must be consistent with the Life Saving Checks.</a:t>
            </a:r>
            <a:endParaRPr lang="fr-FR" sz="1800" dirty="0"/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en-US" b="1" i="1" dirty="0"/>
              <a:t>When certain points are non-compliant, what kind of response should be given, and how should work be resumed ?</a:t>
            </a:r>
            <a:r>
              <a:rPr lang="en-US" b="1" dirty="0"/>
              <a:t> </a:t>
            </a:r>
            <a:endParaRPr lang="fr-FR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If certain actions or situations are perceived to be high-risk or likely to develop into an accident: step in and stop work in progress where appropriate, while applying the principles of the Stop Card.</a:t>
            </a:r>
          </a:p>
          <a:p>
            <a:pPr marL="0" indent="0">
              <a:buNone/>
            </a:pPr>
            <a:r>
              <a:rPr lang="en-US" sz="1800" dirty="0"/>
              <a:t>Similarly, if a good practice or behavior are observed, positive and immediate recognition must be given; this intensifies positive HSE behavior.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09A361-B708-4C4E-B691-80BA3A04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&amp; </a:t>
            </a:r>
            <a:r>
              <a:rPr lang="fr-FR" dirty="0" err="1"/>
              <a:t>answers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7C9F5C-E2E8-4D4E-A985-7A2AF5B189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77873" y="1605999"/>
            <a:ext cx="2914127" cy="219635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19618-9F85-46BC-86B3-7B9C4C42A9A3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8B902E-ED11-4437-98BB-937D9111CD3D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0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3482E0-84EB-4E99-B59E-27251A601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8" y="1372351"/>
            <a:ext cx="9719999" cy="4860000"/>
          </a:xfrm>
        </p:spPr>
        <p:txBody>
          <a:bodyPr/>
          <a:lstStyle/>
          <a:p>
            <a:r>
              <a:rPr lang="fr-FR" b="1" i="1" dirty="0" err="1"/>
              <a:t>Where</a:t>
            </a:r>
            <a:r>
              <a:rPr lang="fr-FR" b="1" i="1" dirty="0"/>
              <a:t> to </a:t>
            </a:r>
            <a:r>
              <a:rPr lang="fr-FR" b="1" i="1" dirty="0" err="1"/>
              <a:t>find</a:t>
            </a:r>
            <a:r>
              <a:rPr lang="fr-FR" b="1" i="1" dirty="0"/>
              <a:t> the checklists and </a:t>
            </a:r>
            <a:r>
              <a:rPr lang="fr-FR" b="1" i="1" dirty="0" err="1"/>
              <a:t>supporting</a:t>
            </a:r>
            <a:r>
              <a:rPr lang="fr-FR" b="1" i="1" dirty="0"/>
              <a:t> documents </a:t>
            </a:r>
            <a:r>
              <a:rPr lang="fr-FR" b="1" i="1" dirty="0" err="1"/>
              <a:t>regarding</a:t>
            </a:r>
            <a:r>
              <a:rPr lang="fr-FR" b="1" i="1" dirty="0"/>
              <a:t> the action « Life </a:t>
            </a:r>
            <a:r>
              <a:rPr lang="fr-FR" b="1" i="1" dirty="0" err="1"/>
              <a:t>Saving</a:t>
            </a:r>
            <a:r>
              <a:rPr lang="fr-FR" b="1" i="1" dirty="0"/>
              <a:t> Checks »?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dirty="0" err="1"/>
              <a:t>Everything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available</a:t>
            </a:r>
            <a:r>
              <a:rPr lang="fr-FR" sz="1800" dirty="0"/>
              <a:t> in the </a:t>
            </a:r>
            <a:r>
              <a:rPr lang="fr-FR" sz="1800" dirty="0">
                <a:hlinkClick r:id="rId2"/>
              </a:rPr>
              <a:t>HSE Toolbox </a:t>
            </a:r>
            <a:r>
              <a:rPr lang="fr-FR" sz="1800" dirty="0"/>
              <a:t>menu « Our </a:t>
            </a:r>
            <a:r>
              <a:rPr lang="fr-FR" sz="1800" dirty="0" err="1"/>
              <a:t>lives</a:t>
            </a:r>
            <a:r>
              <a:rPr lang="fr-FR" sz="1800" dirty="0"/>
              <a:t> first »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Checklists for </a:t>
            </a:r>
            <a:r>
              <a:rPr lang="fr-FR" dirty="0"/>
              <a:t>the 5 </a:t>
            </a:r>
            <a:r>
              <a:rPr lang="fr-FR" dirty="0" err="1"/>
              <a:t>most</a:t>
            </a:r>
            <a:r>
              <a:rPr lang="fr-FR" dirty="0"/>
              <a:t> important life-</a:t>
            </a:r>
            <a:r>
              <a:rPr lang="fr-FR" dirty="0" err="1"/>
              <a:t>threatening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 for TOTAL and the </a:t>
            </a:r>
            <a:r>
              <a:rPr lang="fr-FR" dirty="0" err="1"/>
              <a:t>additional</a:t>
            </a:r>
            <a:r>
              <a:rPr lang="fr-FR" dirty="0"/>
              <a:t> checklists for </a:t>
            </a:r>
            <a:r>
              <a:rPr lang="fr-FR" dirty="0" err="1"/>
              <a:t>other</a:t>
            </a:r>
            <a:r>
              <a:rPr lang="fr-FR" dirty="0"/>
              <a:t> life </a:t>
            </a:r>
            <a:r>
              <a:rPr lang="fr-FR" dirty="0" err="1"/>
              <a:t>threatening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en-US" dirty="0"/>
              <a:t>(formats PDF, PPT* and </a:t>
            </a:r>
            <a:r>
              <a:rPr lang="en-US" dirty="0" err="1"/>
              <a:t>INdesign</a:t>
            </a:r>
            <a:r>
              <a:rPr lang="en-US" dirty="0"/>
              <a:t>*)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Training kit (PPT)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GM “Life Saving Checks” (Word)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Action card A4 (Word)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err="1"/>
              <a:t>Printable</a:t>
            </a:r>
            <a:r>
              <a:rPr lang="fr-FR" dirty="0"/>
              <a:t> version A4/A3 of the images for </a:t>
            </a:r>
            <a:r>
              <a:rPr lang="fr-FR" dirty="0" err="1"/>
              <a:t>practical</a:t>
            </a:r>
            <a:r>
              <a:rPr lang="fr-FR" dirty="0"/>
              <a:t> </a:t>
            </a:r>
            <a:r>
              <a:rPr lang="fr-FR" dirty="0" err="1"/>
              <a:t>exercises</a:t>
            </a:r>
            <a:endParaRPr lang="fr-FR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* Editable file format, </a:t>
            </a:r>
            <a:r>
              <a:rPr lang="fr-FR" sz="1600" dirty="0" err="1"/>
              <a:t>allowing</a:t>
            </a:r>
            <a:r>
              <a:rPr lang="fr-FR" sz="1600" dirty="0"/>
              <a:t> the branches/</a:t>
            </a:r>
            <a:r>
              <a:rPr lang="fr-FR" sz="1600" dirty="0" err="1"/>
              <a:t>entities</a:t>
            </a:r>
            <a:r>
              <a:rPr lang="fr-FR" sz="1600" dirty="0"/>
              <a:t>/</a:t>
            </a:r>
            <a:r>
              <a:rPr lang="fr-FR" sz="1600" dirty="0" err="1"/>
              <a:t>affiliates</a:t>
            </a:r>
            <a:r>
              <a:rPr lang="fr-FR" sz="1600" dirty="0"/>
              <a:t> to </a:t>
            </a:r>
            <a:r>
              <a:rPr lang="fr-FR" sz="1600" dirty="0" err="1"/>
              <a:t>adapt</a:t>
            </a:r>
            <a:r>
              <a:rPr lang="fr-FR" sz="1600" dirty="0"/>
              <a:t> and/or translate the content of the checklists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09A361-B708-4C4E-B691-80BA3A04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&amp; </a:t>
            </a:r>
            <a:r>
              <a:rPr lang="fr-FR" dirty="0" err="1"/>
              <a:t>answers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7C9F5C-E2E8-4D4E-A985-7A2AF5B189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6509" y="3415775"/>
            <a:ext cx="2914127" cy="2196352"/>
          </a:xfrm>
          <a:prstGeom prst="rect">
            <a:avLst/>
          </a:prstGeom>
        </p:spPr>
      </p:pic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2BDD4A8-40DA-4CE4-A6BF-F25F295DD8DF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8D3797A-1D03-4B8A-BAFE-5DF101DECEF6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13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3482E0-84EB-4E99-B59E-27251A601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8" y="1372351"/>
            <a:ext cx="9719999" cy="4860000"/>
          </a:xfrm>
        </p:spPr>
        <p:txBody>
          <a:bodyPr/>
          <a:lstStyle/>
          <a:p>
            <a:pPr lvl="0"/>
            <a:r>
              <a:rPr lang="en-US" b="1" i="1" dirty="0"/>
              <a:t>What is the rationale behind this action ?</a:t>
            </a:r>
            <a:r>
              <a:rPr lang="en-US" b="1" dirty="0"/>
              <a:t> </a:t>
            </a:r>
            <a:endParaRPr lang="fr-FR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1800" dirty="0"/>
              <a:t>Life-saving checks encourage compliance during life-threatening activities.</a:t>
            </a:r>
          </a:p>
          <a:p>
            <a:pPr marL="0" indent="0">
              <a:buNone/>
            </a:pPr>
            <a:r>
              <a:rPr lang="en-US" sz="1800" dirty="0"/>
              <a:t>The principle is to reinforce respect for the rules as one of the key competencies of safety leadership that have the most impact on safety performance.</a:t>
            </a:r>
            <a:endParaRPr lang="fr-FR" sz="18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09A361-B708-4C4E-B691-80BA3A04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&amp; </a:t>
            </a:r>
            <a:r>
              <a:rPr lang="fr-FR" dirty="0" err="1"/>
              <a:t>answers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7C9F5C-E2E8-4D4E-A985-7A2AF5B189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6509" y="2704175"/>
            <a:ext cx="2914127" cy="219635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CDA97-2618-4275-9CB9-9534C84FAE05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01A32D-DC14-49A9-8894-30E721400A70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5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8181A8-DC43-4AED-9A43-E33E4C3EA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10404309" cy="4860000"/>
          </a:xfrm>
        </p:spPr>
        <p:txBody>
          <a:bodyPr/>
          <a:lstStyle/>
          <a:p>
            <a:r>
              <a:rPr lang="fr-FR" sz="1800" dirty="0"/>
              <a:t>The objective </a:t>
            </a:r>
            <a:r>
              <a:rPr lang="fr-FR" sz="1800" dirty="0" err="1"/>
              <a:t>is</a:t>
            </a:r>
            <a:r>
              <a:rPr lang="fr-FR" sz="1800" dirty="0"/>
              <a:t> to carry out </a:t>
            </a:r>
            <a:r>
              <a:rPr lang="fr-FR" sz="1800" b="1" dirty="0" err="1"/>
              <a:t>field</a:t>
            </a:r>
            <a:r>
              <a:rPr lang="fr-FR" sz="1800" b="1" dirty="0"/>
              <a:t> checks </a:t>
            </a:r>
            <a:r>
              <a:rPr lang="fr-FR" sz="1800" dirty="0"/>
              <a:t>on the basis of </a:t>
            </a:r>
            <a:r>
              <a:rPr lang="fr-FR" sz="1800" b="1" dirty="0" err="1"/>
              <a:t>specific</a:t>
            </a:r>
            <a:r>
              <a:rPr lang="fr-FR" sz="1800" b="1" dirty="0"/>
              <a:t> checklists </a:t>
            </a:r>
            <a:r>
              <a:rPr lang="fr-FR" sz="1800" dirty="0"/>
              <a:t>in </a:t>
            </a:r>
            <a:r>
              <a:rPr lang="fr-FR" sz="1800" dirty="0" err="1"/>
              <a:t>order</a:t>
            </a:r>
            <a:r>
              <a:rPr lang="fr-FR" sz="1800" dirty="0"/>
              <a:t> to </a:t>
            </a:r>
            <a:r>
              <a:rPr lang="fr-FR" sz="1800" b="1" dirty="0" err="1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</a:rPr>
              <a:t>prevent</a:t>
            </a:r>
            <a:r>
              <a:rPr lang="fr-FR" sz="1800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</a:rPr>
              <a:t> fatal accidents</a:t>
            </a:r>
            <a:r>
              <a:rPr lang="fr-FR" sz="1800" dirty="0"/>
              <a:t>.</a:t>
            </a:r>
          </a:p>
          <a:p>
            <a:endParaRPr lang="fr-FR" sz="1800" dirty="0"/>
          </a:p>
          <a:p>
            <a:r>
              <a:rPr lang="fr-FR" sz="1800" dirty="0" err="1"/>
              <a:t>These</a:t>
            </a:r>
            <a:r>
              <a:rPr lang="fr-FR" sz="1800" dirty="0"/>
              <a:t> </a:t>
            </a:r>
            <a:r>
              <a:rPr lang="fr-FR" sz="1800" dirty="0" err="1"/>
              <a:t>field</a:t>
            </a:r>
            <a:r>
              <a:rPr lang="fr-FR" sz="1800" dirty="0"/>
              <a:t> checks cover at least the </a:t>
            </a:r>
            <a:r>
              <a:rPr lang="fr-FR" sz="1800" b="1" dirty="0"/>
              <a:t>5 </a:t>
            </a:r>
            <a:r>
              <a:rPr lang="fr-FR" sz="1800" b="1" dirty="0" err="1"/>
              <a:t>most</a:t>
            </a:r>
            <a:r>
              <a:rPr lang="fr-FR" sz="1800" b="1" dirty="0"/>
              <a:t> important life-</a:t>
            </a:r>
            <a:r>
              <a:rPr lang="fr-FR" sz="1800" b="1" dirty="0" err="1"/>
              <a:t>threatening</a:t>
            </a:r>
            <a:r>
              <a:rPr lang="fr-FR" sz="1800" b="1" dirty="0"/>
              <a:t> </a:t>
            </a:r>
            <a:r>
              <a:rPr lang="fr-FR" sz="1800" b="1" dirty="0" err="1"/>
              <a:t>activities</a:t>
            </a:r>
            <a:r>
              <a:rPr lang="fr-FR" sz="1800" dirty="0"/>
              <a:t> for TOTAL</a:t>
            </a:r>
            <a:r>
              <a:rPr lang="fr-FR" dirty="0"/>
              <a:t>: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801FA68-FFD0-4356-86E0-3BC856B4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?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6F4458D9-1B7C-4112-BF47-67E94FB14801}"/>
              </a:ext>
            </a:extLst>
          </p:cNvPr>
          <p:cNvGrpSpPr/>
          <p:nvPr/>
        </p:nvGrpSpPr>
        <p:grpSpPr>
          <a:xfrm>
            <a:off x="3585006" y="3200428"/>
            <a:ext cx="7021170" cy="2908042"/>
            <a:chOff x="1311300" y="2846098"/>
            <a:chExt cx="7021170" cy="2908042"/>
          </a:xfrm>
        </p:grpSpPr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2AC93287-EC7E-4795-B861-22A88433009F}"/>
                </a:ext>
              </a:extLst>
            </p:cNvPr>
            <p:cNvSpPr txBox="1"/>
            <p:nvPr/>
          </p:nvSpPr>
          <p:spPr>
            <a:xfrm>
              <a:off x="1796758" y="2891818"/>
              <a:ext cx="653571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854550"/>
              <a:r>
                <a:rPr lang="fr-FR" b="1" dirty="0"/>
                <a:t>Work at </a:t>
              </a:r>
              <a:r>
                <a:rPr lang="fr-FR" b="1" dirty="0" err="1"/>
                <a:t>height</a:t>
              </a:r>
              <a:endParaRPr lang="fr-FR" b="1" dirty="0"/>
            </a:p>
            <a:p>
              <a:pPr indent="-854550">
                <a:buFont typeface="+mj-lt"/>
                <a:buAutoNum type="arabicPeriod"/>
              </a:pPr>
              <a:endParaRPr lang="fr-FR" b="1" dirty="0"/>
            </a:p>
            <a:p>
              <a:pPr indent="-854550"/>
              <a:r>
                <a:rPr lang="fr-FR" b="1" dirty="0"/>
                <a:t>Work on </a:t>
              </a:r>
              <a:r>
                <a:rPr lang="fr-FR" b="1" dirty="0" err="1"/>
                <a:t>isolated</a:t>
              </a:r>
              <a:r>
                <a:rPr lang="fr-FR" b="1" dirty="0"/>
                <a:t> </a:t>
              </a:r>
              <a:r>
                <a:rPr lang="fr-FR" b="1"/>
                <a:t>systems</a:t>
              </a:r>
              <a:endParaRPr lang="fr-FR" b="1" dirty="0"/>
            </a:p>
            <a:p>
              <a:pPr indent="-854550">
                <a:buFont typeface="+mj-lt"/>
                <a:buAutoNum type="arabicPeriod"/>
              </a:pPr>
              <a:endParaRPr lang="fr-FR" b="1" dirty="0"/>
            </a:p>
            <a:p>
              <a:pPr indent="-854550"/>
              <a:r>
                <a:rPr lang="fr-FR" b="1" dirty="0"/>
                <a:t>Lifting </a:t>
              </a:r>
              <a:r>
                <a:rPr lang="fr-FR" b="1" dirty="0" err="1"/>
                <a:t>operations</a:t>
              </a:r>
              <a:endParaRPr lang="fr-FR" b="1" dirty="0"/>
            </a:p>
            <a:p>
              <a:pPr indent="-854550">
                <a:buFont typeface="+mj-lt"/>
                <a:buAutoNum type="arabicPeriod"/>
              </a:pPr>
              <a:endParaRPr lang="fr-FR" b="1" dirty="0"/>
            </a:p>
            <a:p>
              <a:pPr indent="-854550"/>
              <a:r>
                <a:rPr lang="fr-FR" b="1" dirty="0" err="1"/>
                <a:t>Working</a:t>
              </a:r>
              <a:r>
                <a:rPr lang="fr-FR" b="1" dirty="0"/>
                <a:t> in </a:t>
              </a:r>
              <a:r>
                <a:rPr lang="fr-FR" b="1" dirty="0" err="1"/>
                <a:t>confined</a:t>
              </a:r>
              <a:r>
                <a:rPr lang="fr-FR" b="1" dirty="0"/>
                <a:t> </a:t>
              </a:r>
              <a:r>
                <a:rPr lang="fr-FR" b="1" dirty="0" err="1"/>
                <a:t>spaces</a:t>
              </a:r>
              <a:endParaRPr lang="fr-FR" b="1" dirty="0"/>
            </a:p>
            <a:p>
              <a:pPr indent="-854550">
                <a:buFont typeface="+mj-lt"/>
                <a:buAutoNum type="arabicPeriod"/>
              </a:pPr>
              <a:endParaRPr lang="fr-FR" b="1" dirty="0"/>
            </a:p>
            <a:p>
              <a:pPr indent="-854550"/>
              <a:r>
                <a:rPr lang="fr-FR" b="1" dirty="0"/>
                <a:t>Hot </a:t>
              </a:r>
              <a:r>
                <a:rPr lang="fr-FR" b="1" dirty="0" err="1"/>
                <a:t>work</a:t>
              </a:r>
              <a:endParaRPr lang="fr-FR" b="1" dirty="0"/>
            </a:p>
            <a:p>
              <a:endParaRPr lang="fr-FR" dirty="0"/>
            </a:p>
          </p:txBody>
        </p:sp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1B7F1352-D4AE-4654-B12E-95B76ED0A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1300" y="2846098"/>
              <a:ext cx="466211" cy="468000"/>
            </a:xfrm>
            <a:prstGeom prst="rect">
              <a:avLst/>
            </a:prstGeom>
          </p:spPr>
        </p:pic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733B9A3D-9FA8-4CD9-A69E-E420DF6EE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101" y="3390070"/>
              <a:ext cx="468657" cy="468000"/>
            </a:xfrm>
            <a:prstGeom prst="rect">
              <a:avLst/>
            </a:prstGeom>
          </p:spPr>
        </p:pic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920911C6-D59A-44F1-B572-DDED79D6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289" y="3934042"/>
              <a:ext cx="463469" cy="468000"/>
            </a:xfrm>
            <a:prstGeom prst="rect">
              <a:avLst/>
            </a:prstGeom>
          </p:spPr>
        </p:pic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4654CBBB-EA0F-4DA4-B18F-5A4134F28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3289" y="4489444"/>
              <a:ext cx="467357" cy="468000"/>
            </a:xfrm>
            <a:prstGeom prst="rect">
              <a:avLst/>
            </a:prstGeom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C99625F0-6E07-4A9E-97BF-982B97726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3296" y="5039091"/>
              <a:ext cx="467350" cy="468000"/>
            </a:xfrm>
            <a:prstGeom prst="rect">
              <a:avLst/>
            </a:prstGeom>
          </p:spPr>
        </p:pic>
      </p:grpSp>
      <p:sp>
        <p:nvSpPr>
          <p:cNvPr id="11" name="Flowchart: Process 20">
            <a:extLst>
              <a:ext uri="{FF2B5EF4-FFF2-40B4-BE49-F238E27FC236}">
                <a16:creationId xmlns:a16="http://schemas.microsoft.com/office/drawing/2014/main" id="{6B6AE480-1E71-4483-B328-D927316A1A1D}"/>
              </a:ext>
            </a:extLst>
          </p:cNvPr>
          <p:cNvSpPr/>
          <p:nvPr/>
        </p:nvSpPr>
        <p:spPr>
          <a:xfrm>
            <a:off x="3336663" y="2983230"/>
            <a:ext cx="5090160" cy="3125240"/>
          </a:xfrm>
          <a:prstGeom prst="flowChartProcess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D4CC7B14-FA2A-4BA6-A1AC-A7A76BF02ADF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93E4E39-078A-418E-ABC5-143BB2340901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4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CEF1E19-5E24-4BF8-AFE4-B1F6240D4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475457"/>
            <a:ext cx="9534733" cy="2056649"/>
          </a:xfrm>
        </p:spPr>
        <p:txBody>
          <a:bodyPr/>
          <a:lstStyle/>
          <a:p>
            <a:r>
              <a:rPr lang="fr-FR" sz="1800" dirty="0"/>
              <a:t>Field checks are </a:t>
            </a:r>
            <a:r>
              <a:rPr lang="fr-FR" sz="1800" dirty="0" err="1"/>
              <a:t>carried</a:t>
            </a:r>
            <a:r>
              <a:rPr lang="fr-FR" sz="1800" dirty="0"/>
              <a:t> out </a:t>
            </a:r>
            <a:r>
              <a:rPr lang="fr-FR" sz="1800" b="1" dirty="0"/>
              <a:t>by TOTAL or Contractor personnel</a:t>
            </a:r>
            <a:r>
              <a:rPr lang="fr-FR" sz="1800" dirty="0"/>
              <a:t>. </a:t>
            </a:r>
            <a:r>
              <a:rPr lang="fr-FR" sz="1800" dirty="0" err="1"/>
              <a:t>These</a:t>
            </a:r>
            <a:r>
              <a:rPr lang="fr-FR" sz="1800" dirty="0"/>
              <a:t> </a:t>
            </a:r>
            <a:r>
              <a:rPr lang="fr-FR" sz="1800" dirty="0" err="1"/>
              <a:t>field</a:t>
            </a:r>
            <a:r>
              <a:rPr lang="fr-FR" sz="1800" dirty="0"/>
              <a:t> checks are not </a:t>
            </a:r>
            <a:r>
              <a:rPr lang="fr-FR" sz="1800" dirty="0" err="1"/>
              <a:t>necessarily</a:t>
            </a:r>
            <a:r>
              <a:rPr lang="fr-FR" sz="1800" dirty="0"/>
              <a:t> </a:t>
            </a:r>
            <a:r>
              <a:rPr lang="fr-FR" sz="1800" dirty="0" err="1"/>
              <a:t>carried</a:t>
            </a:r>
            <a:r>
              <a:rPr lang="fr-FR" sz="1800" dirty="0"/>
              <a:t> out </a:t>
            </a:r>
            <a:r>
              <a:rPr lang="fr-FR" sz="1800" dirty="0" err="1"/>
              <a:t>jointly</a:t>
            </a:r>
            <a:r>
              <a:rPr lang="fr-FR" sz="1800" dirty="0"/>
              <a:t> (TOTAL </a:t>
            </a:r>
            <a:r>
              <a:rPr lang="fr-FR" sz="1800" dirty="0" err="1"/>
              <a:t>with</a:t>
            </a:r>
            <a:r>
              <a:rPr lang="fr-FR" sz="1800" dirty="0"/>
              <a:t> Contractor).</a:t>
            </a:r>
          </a:p>
          <a:p>
            <a:endParaRPr lang="fr-FR" sz="1800" dirty="0"/>
          </a:p>
          <a:p>
            <a:r>
              <a:rPr lang="fr-FR" sz="1800" dirty="0"/>
              <a:t>Field checks are </a:t>
            </a:r>
            <a:r>
              <a:rPr lang="fr-FR" sz="1800" dirty="0" err="1"/>
              <a:t>carried</a:t>
            </a:r>
            <a:r>
              <a:rPr lang="fr-FR" sz="1800" dirty="0"/>
              <a:t> out by </a:t>
            </a:r>
            <a:r>
              <a:rPr lang="fr-FR" sz="1800" b="1" dirty="0"/>
              <a:t>first </a:t>
            </a:r>
            <a:r>
              <a:rPr lang="fr-FR" sz="1800" b="1" dirty="0" err="1"/>
              <a:t>level</a:t>
            </a:r>
            <a:r>
              <a:rPr lang="fr-FR" sz="1800" b="1" dirty="0"/>
              <a:t> </a:t>
            </a:r>
            <a:r>
              <a:rPr lang="fr-FR" sz="1800" b="1" dirty="0" err="1"/>
              <a:t>supervisors</a:t>
            </a:r>
            <a:r>
              <a:rPr lang="fr-FR" sz="1800" b="1" dirty="0"/>
              <a:t>, middle managers, top management, HSE </a:t>
            </a:r>
            <a:r>
              <a:rPr lang="fr-FR" sz="1800" dirty="0"/>
              <a:t>or </a:t>
            </a:r>
            <a:r>
              <a:rPr lang="fr-FR" sz="1800" dirty="0" err="1"/>
              <a:t>any</a:t>
            </a:r>
            <a:r>
              <a:rPr lang="fr-FR" sz="1800" dirty="0"/>
              <a:t> </a:t>
            </a:r>
            <a:r>
              <a:rPr lang="fr-FR" sz="1800" dirty="0" err="1"/>
              <a:t>other</a:t>
            </a:r>
            <a:r>
              <a:rPr lang="fr-FR" sz="1800" dirty="0"/>
              <a:t> </a:t>
            </a:r>
            <a:r>
              <a:rPr lang="fr-FR" sz="1800" dirty="0" err="1"/>
              <a:t>controller</a:t>
            </a:r>
            <a:r>
              <a:rPr lang="fr-FR" sz="1800" dirty="0"/>
              <a:t> </a:t>
            </a:r>
            <a:r>
              <a:rPr lang="fr-FR" sz="1800" dirty="0" err="1"/>
              <a:t>identified</a:t>
            </a:r>
            <a:r>
              <a:rPr lang="fr-FR" sz="1800" dirty="0"/>
              <a:t>/</a:t>
            </a:r>
            <a:r>
              <a:rPr lang="fr-FR" sz="1800" dirty="0" err="1"/>
              <a:t>designated</a:t>
            </a:r>
            <a:r>
              <a:rPr lang="fr-FR" sz="1800" dirty="0"/>
              <a:t> by </a:t>
            </a:r>
            <a:r>
              <a:rPr lang="fr-FR" sz="1800" dirty="0" err="1"/>
              <a:t>each</a:t>
            </a:r>
            <a:r>
              <a:rPr lang="fr-FR" sz="1800" dirty="0"/>
              <a:t> party.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13674A2-3B7A-4804-8E54-25B7EC14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Who</a:t>
            </a:r>
            <a:r>
              <a:rPr lang="fr-FR" dirty="0"/>
              <a:t>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6D493A-E25B-4BF0-ABAA-8C93CFBB8D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27053" y="1475457"/>
            <a:ext cx="788074" cy="75074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7092115-C515-4BE4-8FCB-70C89317F2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9668" y="2458619"/>
            <a:ext cx="865188" cy="750745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ECB51B0-5287-48E6-8D43-6DF5A05E23D7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7289DAC-2924-4BB1-8ECA-E5DD88E5D28D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04410A-8C50-4297-9F51-8F4C575E3C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8889274" cy="4860000"/>
          </a:xfrm>
        </p:spPr>
        <p:txBody>
          <a:bodyPr/>
          <a:lstStyle/>
          <a:p>
            <a:r>
              <a:rPr lang="fr-FR" sz="1800" dirty="0"/>
              <a:t>The checks are </a:t>
            </a:r>
            <a:r>
              <a:rPr lang="fr-FR" sz="1800" dirty="0" err="1"/>
              <a:t>carried</a:t>
            </a:r>
            <a:r>
              <a:rPr lang="fr-FR" sz="1800" dirty="0"/>
              <a:t> out </a:t>
            </a:r>
            <a:r>
              <a:rPr lang="fr-FR" sz="1800" b="1" dirty="0"/>
              <a:t>in the </a:t>
            </a:r>
            <a:r>
              <a:rPr lang="fr-FR" sz="1800" b="1" dirty="0" err="1"/>
              <a:t>field</a:t>
            </a:r>
            <a:r>
              <a:rPr lang="fr-FR" sz="1800" dirty="0"/>
              <a:t>, </a:t>
            </a:r>
            <a:r>
              <a:rPr lang="fr-FR" sz="1800" dirty="0" err="1"/>
              <a:t>where</a:t>
            </a:r>
            <a:r>
              <a:rPr lang="fr-FR" sz="1800" dirty="0"/>
              <a:t> the life-</a:t>
            </a:r>
            <a:r>
              <a:rPr lang="fr-FR" sz="1800" dirty="0" err="1"/>
              <a:t>threatening</a:t>
            </a:r>
            <a:r>
              <a:rPr lang="fr-FR" sz="1800" dirty="0"/>
              <a:t> </a:t>
            </a:r>
            <a:r>
              <a:rPr lang="fr-FR" sz="1800" dirty="0" err="1"/>
              <a:t>activity</a:t>
            </a:r>
            <a:r>
              <a:rPr lang="fr-FR" sz="1800" dirty="0"/>
              <a:t> </a:t>
            </a:r>
            <a:r>
              <a:rPr lang="fr-FR" sz="1800" dirty="0" err="1"/>
              <a:t>takes</a:t>
            </a:r>
            <a:r>
              <a:rPr lang="fr-FR" sz="1800" dirty="0"/>
              <a:t> place.</a:t>
            </a:r>
          </a:p>
          <a:p>
            <a:endParaRPr lang="fr-FR" sz="1800" b="1" dirty="0"/>
          </a:p>
          <a:p>
            <a:r>
              <a:rPr lang="fr-FR" sz="1800" b="1" dirty="0"/>
              <a:t>The observation </a:t>
            </a:r>
            <a:r>
              <a:rPr lang="fr-FR" sz="1800" dirty="0"/>
              <a:t>of life-</a:t>
            </a:r>
            <a:r>
              <a:rPr lang="fr-FR" sz="1800" dirty="0" err="1"/>
              <a:t>threatening</a:t>
            </a:r>
            <a:r>
              <a:rPr lang="fr-FR" sz="1800" dirty="0"/>
              <a:t> </a:t>
            </a:r>
            <a:r>
              <a:rPr lang="fr-FR" sz="1800" dirty="0" err="1"/>
              <a:t>activities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done</a:t>
            </a:r>
            <a:r>
              <a:rPr lang="fr-FR" sz="1800" dirty="0"/>
              <a:t> </a:t>
            </a:r>
            <a:r>
              <a:rPr lang="fr-FR" sz="1800" b="1" u="sng" dirty="0" err="1"/>
              <a:t>during</a:t>
            </a:r>
            <a:r>
              <a:rPr lang="fr-FR" sz="1800" b="1" dirty="0"/>
              <a:t> the </a:t>
            </a:r>
            <a:r>
              <a:rPr lang="fr-FR" sz="1800" b="1" dirty="0" err="1"/>
              <a:t>execution</a:t>
            </a:r>
            <a:r>
              <a:rPr lang="fr-FR" sz="1800" b="1" dirty="0"/>
              <a:t> of </a:t>
            </a:r>
            <a:r>
              <a:rPr lang="fr-FR" sz="1800" b="1" dirty="0" err="1"/>
              <a:t>works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Field checks of a life-</a:t>
            </a:r>
            <a:r>
              <a:rPr lang="fr-FR" sz="1800" dirty="0" err="1"/>
              <a:t>threatening</a:t>
            </a:r>
            <a:r>
              <a:rPr lang="fr-FR" sz="1800" dirty="0"/>
              <a:t> </a:t>
            </a:r>
            <a:r>
              <a:rPr lang="fr-FR" sz="1800" dirty="0" err="1"/>
              <a:t>activity</a:t>
            </a:r>
            <a:r>
              <a:rPr lang="fr-FR" sz="1800" dirty="0"/>
              <a:t> are </a:t>
            </a:r>
            <a:r>
              <a:rPr lang="fr-FR" sz="1800" b="1" dirty="0"/>
              <a:t>brief</a:t>
            </a:r>
            <a:r>
              <a:rPr lang="fr-FR" sz="1800" dirty="0"/>
              <a:t> (15’) in </a:t>
            </a:r>
            <a:r>
              <a:rPr lang="fr-FR" sz="1800" dirty="0" err="1"/>
              <a:t>order</a:t>
            </a:r>
            <a:r>
              <a:rPr lang="fr-FR" sz="1800" dirty="0"/>
              <a:t> to </a:t>
            </a:r>
            <a:r>
              <a:rPr lang="fr-FR" sz="1800" b="1" dirty="0" err="1"/>
              <a:t>increase</a:t>
            </a:r>
            <a:r>
              <a:rPr lang="fr-FR" sz="1800" b="1" dirty="0"/>
              <a:t> </a:t>
            </a:r>
            <a:r>
              <a:rPr lang="fr-FR" sz="1800" b="1" dirty="0" err="1"/>
              <a:t>their</a:t>
            </a:r>
            <a:r>
              <a:rPr lang="fr-FR" sz="1800" b="1" dirty="0"/>
              <a:t> </a:t>
            </a:r>
            <a:r>
              <a:rPr lang="fr-FR" sz="1800" b="1" dirty="0" err="1"/>
              <a:t>number</a:t>
            </a:r>
            <a:r>
              <a:rPr lang="fr-FR" sz="1800" dirty="0"/>
              <a:t>.</a:t>
            </a:r>
          </a:p>
          <a:p>
            <a:endParaRPr lang="fr-FR" sz="1800" dirty="0"/>
          </a:p>
          <a:p>
            <a:r>
              <a:rPr lang="fr-FR" sz="1800" dirty="0"/>
              <a:t>The use of </a:t>
            </a:r>
            <a:r>
              <a:rPr lang="fr-FR" sz="1800" b="1" dirty="0"/>
              <a:t>checklists and </a:t>
            </a:r>
            <a:r>
              <a:rPr lang="fr-FR" sz="1800" b="1" dirty="0" err="1"/>
              <a:t>associated</a:t>
            </a:r>
            <a:r>
              <a:rPr lang="fr-FR" sz="1800" b="1" dirty="0"/>
              <a:t> </a:t>
            </a:r>
            <a:r>
              <a:rPr lang="fr-FR" sz="1800" b="1" dirty="0" err="1"/>
              <a:t>diagrams</a:t>
            </a:r>
            <a:r>
              <a:rPr lang="fr-FR" sz="1800" b="1" dirty="0"/>
              <a:t> </a:t>
            </a:r>
            <a:r>
              <a:rPr lang="fr-FR" sz="1800" dirty="0" err="1"/>
              <a:t>helps</a:t>
            </a:r>
            <a:r>
              <a:rPr lang="fr-FR" sz="1800" dirty="0"/>
              <a:t> to observe </a:t>
            </a:r>
            <a:r>
              <a:rPr lang="fr-FR" sz="1800" dirty="0" err="1"/>
              <a:t>non-conformities</a:t>
            </a:r>
            <a:r>
              <a:rPr lang="fr-FR" sz="1800" dirty="0"/>
              <a:t>. In </a:t>
            </a:r>
            <a:r>
              <a:rPr lang="fr-FR" sz="1800" dirty="0" err="1"/>
              <a:t>this</a:t>
            </a:r>
            <a:r>
              <a:rPr lang="fr-FR" sz="1800" dirty="0"/>
              <a:t> case, the </a:t>
            </a:r>
            <a:r>
              <a:rPr lang="fr-FR" sz="1800" dirty="0" err="1"/>
              <a:t>controller</a:t>
            </a:r>
            <a:r>
              <a:rPr lang="fr-FR" sz="1800" dirty="0"/>
              <a:t> </a:t>
            </a:r>
            <a:r>
              <a:rPr lang="fr-FR" sz="1800" dirty="0" err="1"/>
              <a:t>intervenes</a:t>
            </a:r>
            <a:r>
              <a:rPr lang="fr-FR" sz="1800" dirty="0"/>
              <a:t> and </a:t>
            </a:r>
            <a:r>
              <a:rPr lang="fr-FR" sz="1800" b="1" dirty="0"/>
              <a:t>stops         </a:t>
            </a:r>
            <a:r>
              <a:rPr lang="fr-FR" sz="1800" dirty="0"/>
              <a:t>the </a:t>
            </a:r>
            <a:r>
              <a:rPr lang="fr-FR" sz="1800" dirty="0" err="1"/>
              <a:t>work</a:t>
            </a:r>
            <a:r>
              <a:rPr lang="fr-FR" sz="1800" dirty="0"/>
              <a:t> in </a:t>
            </a:r>
            <a:r>
              <a:rPr lang="fr-FR" sz="1800" dirty="0" err="1"/>
              <a:t>progress</a:t>
            </a:r>
            <a:r>
              <a:rPr lang="fr-FR" sz="1800" dirty="0"/>
              <a:t>.</a:t>
            </a:r>
          </a:p>
          <a:p>
            <a:endParaRPr lang="fr-FR" sz="1800" dirty="0"/>
          </a:p>
          <a:p>
            <a:r>
              <a:rPr lang="fr-FR" sz="1800" dirty="0"/>
              <a:t>The </a:t>
            </a:r>
            <a:r>
              <a:rPr lang="fr-FR" sz="1800" b="1" dirty="0"/>
              <a:t>compliance rate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assessed</a:t>
            </a:r>
            <a:r>
              <a:rPr lang="fr-FR" sz="1800" dirty="0"/>
              <a:t> </a:t>
            </a:r>
            <a:r>
              <a:rPr lang="fr-FR" sz="1800" dirty="0" err="1"/>
              <a:t>based</a:t>
            </a:r>
            <a:r>
              <a:rPr lang="fr-FR" sz="1800" dirty="0"/>
              <a:t> on the </a:t>
            </a:r>
            <a:r>
              <a:rPr lang="fr-FR" sz="1800" dirty="0" err="1"/>
              <a:t>verification</a:t>
            </a:r>
            <a:r>
              <a:rPr lang="fr-FR" sz="1800" dirty="0"/>
              <a:t> of the points of the checklists.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5D14EFD-6AA9-4E06-997B-5D56498C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, </a:t>
            </a:r>
            <a:r>
              <a:rPr lang="fr-FR" dirty="0" err="1"/>
              <a:t>when</a:t>
            </a:r>
            <a:r>
              <a:rPr lang="fr-FR" dirty="0"/>
              <a:t> &amp; how?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DF46EF3-EA78-4CE3-9092-42C0DADA2B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25666" y="4282281"/>
            <a:ext cx="726127" cy="1030316"/>
          </a:xfrm>
          <a:prstGeom prst="rect">
            <a:avLst/>
          </a:prstGeom>
        </p:spPr>
      </p:pic>
      <p:grpSp>
        <p:nvGrpSpPr>
          <p:cNvPr id="5" name="Group 11">
            <a:extLst>
              <a:ext uri="{FF2B5EF4-FFF2-40B4-BE49-F238E27FC236}">
                <a16:creationId xmlns:a16="http://schemas.microsoft.com/office/drawing/2014/main" id="{502FF4E2-4798-40F4-9515-98BA8A37F3DD}"/>
              </a:ext>
            </a:extLst>
          </p:cNvPr>
          <p:cNvGrpSpPr>
            <a:grpSpLocks noChangeAspect="1"/>
          </p:cNvGrpSpPr>
          <p:nvPr/>
        </p:nvGrpSpPr>
        <p:grpSpPr>
          <a:xfrm>
            <a:off x="10607315" y="2306181"/>
            <a:ext cx="890656" cy="485737"/>
            <a:chOff x="10103517" y="1452743"/>
            <a:chExt cx="1714742" cy="935169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0F5441B4-FEED-40D2-BF5E-D23F0CDCB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8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48198" y="1452743"/>
              <a:ext cx="1270061" cy="935169"/>
            </a:xfrm>
            <a:prstGeom prst="rect">
              <a:avLst/>
            </a:prstGeom>
          </p:spPr>
        </p:pic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1C3DBEB1-93CE-4398-9DA3-07CE10EF1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03517" y="1474470"/>
              <a:ext cx="605247" cy="497205"/>
            </a:xfrm>
            <a:prstGeom prst="rect">
              <a:avLst/>
            </a:prstGeom>
          </p:spPr>
        </p:pic>
      </p:grpSp>
      <p:pic>
        <p:nvPicPr>
          <p:cNvPr id="8" name="Picture 12">
            <a:extLst>
              <a:ext uri="{FF2B5EF4-FFF2-40B4-BE49-F238E27FC236}">
                <a16:creationId xmlns:a16="http://schemas.microsoft.com/office/drawing/2014/main" id="{BDB25155-96FB-48E2-8D8B-B95D000614B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46450" y="1233821"/>
            <a:ext cx="684560" cy="650575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88E89DEE-DDB0-497A-8B18-2A3818234FE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51206" y="3364246"/>
            <a:ext cx="475048" cy="515694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E5421396-8616-4EAB-9901-8FD0F8C4089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0795104" y="5586501"/>
            <a:ext cx="658097" cy="485738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73A5A50-DF10-427B-9F4E-63BCEC02DD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71717">
            <a:off x="7004764" y="4641234"/>
            <a:ext cx="393220" cy="652049"/>
          </a:xfrm>
          <a:prstGeom prst="rect">
            <a:avLst/>
          </a:prstGeom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F0C3A83-0D57-42FF-93A7-9B89F70884F8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E5485F38-E97D-4885-9418-02E0703C971A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2496B86-A096-4FE8-AB24-96DAB2D5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9077533" cy="4860000"/>
          </a:xfrm>
        </p:spPr>
        <p:txBody>
          <a:bodyPr/>
          <a:lstStyle/>
          <a:p>
            <a:r>
              <a:rPr lang="en-US" sz="1800" dirty="0"/>
              <a:t>Field checks </a:t>
            </a:r>
            <a:r>
              <a:rPr lang="en-US" sz="1800" b="1" dirty="0"/>
              <a:t>do not record the names of individuals </a:t>
            </a:r>
            <a:r>
              <a:rPr lang="en-US" sz="1800" dirty="0"/>
              <a:t>but only that of the company observed (TOTAL or Contractor company).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The </a:t>
            </a:r>
            <a:r>
              <a:rPr lang="fr-FR" sz="1800" dirty="0" err="1"/>
              <a:t>results</a:t>
            </a:r>
            <a:r>
              <a:rPr lang="fr-FR" sz="1800" dirty="0"/>
              <a:t> of </a:t>
            </a:r>
            <a:r>
              <a:rPr lang="fr-FR" sz="1800" dirty="0" err="1"/>
              <a:t>these</a:t>
            </a:r>
            <a:r>
              <a:rPr lang="fr-FR" sz="1800" dirty="0"/>
              <a:t> </a:t>
            </a:r>
            <a:r>
              <a:rPr lang="fr-FR" sz="1800" dirty="0" err="1"/>
              <a:t>field</a:t>
            </a:r>
            <a:r>
              <a:rPr lang="fr-FR" sz="1800" dirty="0"/>
              <a:t> checks are </a:t>
            </a:r>
            <a:r>
              <a:rPr lang="fr-FR" sz="1800" dirty="0" err="1"/>
              <a:t>recorded</a:t>
            </a:r>
            <a:r>
              <a:rPr lang="fr-FR" sz="1800" dirty="0"/>
              <a:t> in a </a:t>
            </a:r>
            <a:r>
              <a:rPr lang="fr-FR" sz="1800" b="1" dirty="0" err="1"/>
              <a:t>common</a:t>
            </a:r>
            <a:r>
              <a:rPr lang="fr-FR" sz="1800" b="1" dirty="0"/>
              <a:t> system</a:t>
            </a:r>
            <a:r>
              <a:rPr lang="fr-FR" sz="1800" dirty="0"/>
              <a:t>.</a:t>
            </a:r>
          </a:p>
          <a:p>
            <a:pPr lvl="0"/>
            <a:endParaRPr lang="fr-FR" sz="1800" dirty="0"/>
          </a:p>
          <a:p>
            <a:pPr lvl="0"/>
            <a:r>
              <a:rPr lang="en-US" sz="1800" dirty="0"/>
              <a:t>The affiliates and the entities themselves set the target for the </a:t>
            </a:r>
            <a:r>
              <a:rPr lang="en-US" sz="1800" b="1" dirty="0"/>
              <a:t>number of field checks to be carried out per month </a:t>
            </a:r>
            <a:r>
              <a:rPr lang="en-US" sz="1800" dirty="0"/>
              <a:t>by the stakeholders (TOTAL and Contractors).</a:t>
            </a:r>
            <a:endParaRPr lang="fr-FR" sz="1800" dirty="0"/>
          </a:p>
          <a:p>
            <a:pPr lvl="0"/>
            <a:endParaRPr lang="fr-FR" sz="1800" dirty="0"/>
          </a:p>
          <a:p>
            <a:r>
              <a:rPr lang="en-US" sz="1800" dirty="0"/>
              <a:t>The results of the field checks are </a:t>
            </a:r>
            <a:r>
              <a:rPr lang="en-US" sz="1800" b="1" dirty="0"/>
              <a:t>consolidated</a:t>
            </a:r>
            <a:r>
              <a:rPr lang="en-US" sz="1800" dirty="0"/>
              <a:t> on a </a:t>
            </a:r>
            <a:r>
              <a:rPr lang="en-US" sz="1800" b="1" dirty="0"/>
              <a:t>weekly</a:t>
            </a:r>
            <a:r>
              <a:rPr lang="en-US" sz="1800" dirty="0"/>
              <a:t> basis with a local </a:t>
            </a:r>
            <a:r>
              <a:rPr lang="en-US" sz="1800" b="1" dirty="0"/>
              <a:t>display</a:t>
            </a:r>
            <a:r>
              <a:rPr lang="en-US" sz="1800" dirty="0"/>
              <a:t> of the compliance rate per company (TOTAL and Contractors)</a:t>
            </a:r>
          </a:p>
          <a:p>
            <a:pPr lvl="0"/>
            <a:endParaRPr lang="fr-FR" sz="1800" dirty="0"/>
          </a:p>
          <a:p>
            <a:pPr lvl="0"/>
            <a:r>
              <a:rPr lang="en-US" sz="1800" dirty="0"/>
              <a:t>The purpose of the display is to </a:t>
            </a:r>
            <a:r>
              <a:rPr lang="en-US" sz="1800" b="1" dirty="0"/>
              <a:t>inform</a:t>
            </a:r>
            <a:r>
              <a:rPr lang="en-US" sz="1800" dirty="0"/>
              <a:t> in order to identify the most vulnerable safety conditions and to </a:t>
            </a:r>
            <a:r>
              <a:rPr lang="en-US" sz="1800" b="1" dirty="0"/>
              <a:t>progress collectively</a:t>
            </a:r>
            <a:r>
              <a:rPr lang="en-US" sz="1800" dirty="0"/>
              <a:t>.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6E2DBE-2C6D-424C-BE5E-863278E7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, </a:t>
            </a:r>
            <a:r>
              <a:rPr lang="fr-FR" dirty="0" err="1"/>
              <a:t>when</a:t>
            </a:r>
            <a:r>
              <a:rPr lang="fr-FR" dirty="0"/>
              <a:t> &amp; how?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17BA79E-EA8D-4530-9EFC-F24FBE48E2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4858" y="3194160"/>
            <a:ext cx="560118" cy="51612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B2C6856-AD8A-4EB5-A18C-DDE29DF401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8847" y="1283560"/>
            <a:ext cx="560118" cy="621634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1F8A6FD-7A98-4117-B066-837F57C8E7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09749" y="4158237"/>
            <a:ext cx="554107" cy="47951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FDE46158-7211-4CD4-9FCF-8F789674268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8847" y="5110987"/>
            <a:ext cx="661974" cy="567201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5FCED870-039D-4198-B94A-5783CDFC07D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09749" y="2228114"/>
            <a:ext cx="579216" cy="569924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89620B09-068B-4361-947C-3CCE9F508B97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DCAE2216-0A1E-4D4C-9915-DAB9E9CB99E2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0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39B6E79-BDA3-41BD-9D11-7B10B91FC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8091415" cy="4860000"/>
          </a:xfrm>
        </p:spPr>
        <p:txBody>
          <a:bodyPr/>
          <a:lstStyle/>
          <a:p>
            <a:pPr lvl="0"/>
            <a:r>
              <a:rPr lang="en-US" dirty="0"/>
              <a:t>Local KPIs are defined as follows:</a:t>
            </a:r>
          </a:p>
          <a:p>
            <a:pPr marL="0" lvl="0" indent="0">
              <a:buNone/>
            </a:pPr>
            <a:endParaRPr lang="fr-FR" dirty="0"/>
          </a:p>
          <a:p>
            <a:pPr lvl="1"/>
            <a:r>
              <a:rPr lang="en-US" b="1" dirty="0"/>
              <a:t>The control rate (%) of </a:t>
            </a:r>
            <a:r>
              <a:rPr lang="fr-FR" b="1" dirty="0"/>
              <a:t>life-</a:t>
            </a:r>
            <a:r>
              <a:rPr lang="fr-FR" b="1" dirty="0" err="1"/>
              <a:t>threatening</a:t>
            </a:r>
            <a:r>
              <a:rPr lang="fr-FR" b="1" dirty="0"/>
              <a:t> </a:t>
            </a:r>
            <a:r>
              <a:rPr lang="fr-FR" b="1" dirty="0" err="1"/>
              <a:t>activities</a:t>
            </a:r>
            <a:r>
              <a:rPr lang="en-US" dirty="0"/>
              <a:t>, i.e. the number of field checks carried out vs. the target for the number of field checks to be carried out per month, as set by the entity/affiliate.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en-US" b="1" dirty="0"/>
              <a:t>The compliance rate (%) of each company </a:t>
            </a:r>
            <a:r>
              <a:rPr lang="en-US" dirty="0"/>
              <a:t>(TOTAL or Contractor) with regard to the number of field checks of </a:t>
            </a:r>
            <a:r>
              <a:rPr lang="fr-FR" dirty="0"/>
              <a:t>life-</a:t>
            </a:r>
            <a:r>
              <a:rPr lang="fr-FR" dirty="0" err="1"/>
              <a:t>threatening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en-US" dirty="0"/>
              <a:t>carried out.</a:t>
            </a:r>
            <a:endParaRPr lang="fr-FR" dirty="0"/>
          </a:p>
          <a:p>
            <a:endParaRPr lang="fr-FR" dirty="0"/>
          </a:p>
          <a:p>
            <a:r>
              <a:rPr lang="fr-FR" dirty="0"/>
              <a:t>KPI to report on a </a:t>
            </a:r>
            <a:r>
              <a:rPr lang="fr-FR" dirty="0" err="1"/>
              <a:t>monthly</a:t>
            </a:r>
            <a:r>
              <a:rPr lang="fr-FR" dirty="0"/>
              <a:t> basis: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en-US" b="1" dirty="0"/>
              <a:t>The number of field checks carried out </a:t>
            </a:r>
            <a:r>
              <a:rPr lang="en-US" dirty="0"/>
              <a:t>must be communicated </a:t>
            </a:r>
            <a:r>
              <a:rPr lang="en-US" b="1" dirty="0"/>
              <a:t>monthly</a:t>
            </a:r>
            <a:r>
              <a:rPr lang="en-US" dirty="0"/>
              <a:t> to HSE/Branch for consolidation at Group level.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0680593-60F1-41ED-8C57-52D11BEC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Reporting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4E4D11-80DF-493D-8F55-F2683C388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0929" y="1757083"/>
            <a:ext cx="3557900" cy="3478305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CBAD10-B5AA-422C-B721-DF0D568CE461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33B290-EBB4-4415-8526-D6D50280FAC2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9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D90D02-BB08-4715-BCAE-47FB77B4D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9902802" cy="4860000"/>
          </a:xfrm>
        </p:spPr>
        <p:txBody>
          <a:bodyPr/>
          <a:lstStyle/>
          <a:p>
            <a:r>
              <a:rPr lang="fr-FR" dirty="0" err="1"/>
              <a:t>Imposed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en-US" dirty="0"/>
              <a:t>The implementation of </a:t>
            </a:r>
            <a:r>
              <a:rPr lang="en-US" b="1" dirty="0"/>
              <a:t>daily field checks </a:t>
            </a:r>
            <a:r>
              <a:rPr lang="en-US" dirty="0"/>
              <a:t>for at least the </a:t>
            </a:r>
            <a:r>
              <a:rPr lang="en-US" b="1" dirty="0"/>
              <a:t>top 5 of </a:t>
            </a:r>
            <a:r>
              <a:rPr lang="fr-FR" b="1" dirty="0"/>
              <a:t>life-</a:t>
            </a:r>
            <a:r>
              <a:rPr lang="fr-FR" b="1" dirty="0" err="1"/>
              <a:t>threatening</a:t>
            </a:r>
            <a:r>
              <a:rPr lang="fr-FR" b="1" dirty="0"/>
              <a:t> </a:t>
            </a:r>
            <a:r>
              <a:rPr lang="fr-FR" b="1" dirty="0" err="1"/>
              <a:t>activities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Monitoring of associated </a:t>
            </a:r>
            <a:r>
              <a:rPr lang="en-US" b="1" dirty="0"/>
              <a:t>KPIs</a:t>
            </a:r>
            <a:r>
              <a:rPr lang="en-US" dirty="0"/>
              <a:t>.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Optional</a:t>
            </a:r>
            <a:r>
              <a:rPr lang="fr-FR" dirty="0"/>
              <a:t>:</a:t>
            </a:r>
          </a:p>
          <a:p>
            <a:endParaRPr lang="fr-FR" dirty="0"/>
          </a:p>
          <a:p>
            <a:pPr lvl="1"/>
            <a:r>
              <a:rPr lang="fr-FR" dirty="0"/>
              <a:t>The </a:t>
            </a:r>
            <a:r>
              <a:rPr lang="fr-FR" b="1" dirty="0"/>
              <a:t>content</a:t>
            </a:r>
            <a:r>
              <a:rPr lang="fr-FR" dirty="0"/>
              <a:t> of the checklists.</a:t>
            </a:r>
          </a:p>
          <a:p>
            <a:pPr lvl="1"/>
            <a:r>
              <a:rPr lang="fr-FR" dirty="0"/>
              <a:t>The </a:t>
            </a:r>
            <a:r>
              <a:rPr lang="fr-FR" b="1" dirty="0"/>
              <a:t>format</a:t>
            </a:r>
            <a:r>
              <a:rPr lang="fr-FR" dirty="0"/>
              <a:t> of the checklists.</a:t>
            </a:r>
            <a:br>
              <a:rPr lang="fr-FR" dirty="0"/>
            </a:br>
            <a:br>
              <a:rPr lang="fr-FR" dirty="0"/>
            </a:br>
            <a:r>
              <a:rPr lang="en-US" b="1" dirty="0"/>
              <a:t>Models of checklists </a:t>
            </a:r>
            <a:r>
              <a:rPr lang="en-US" dirty="0"/>
              <a:t>are made available to entities/affiliates to guide them as best practice.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7974B6-4923-4CFC-A37B-A543F735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imposed</a:t>
            </a:r>
            <a:r>
              <a:rPr lang="fr-FR" dirty="0"/>
              <a:t>,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optional</a:t>
            </a:r>
            <a:endParaRPr lang="fr-F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7E702BD-968A-4D4F-AFC8-E5FEA4FEBD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7104" y="2334422"/>
            <a:ext cx="1147481" cy="44296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C619D36-AA47-4E5F-A9AC-98087A63D3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57782">
            <a:off x="10407092" y="4238355"/>
            <a:ext cx="1162920" cy="443448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E1B8773-C4E9-461D-84C6-E2AD96B76586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6EBA502-2C86-4EEB-8C17-5B4051ADF658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9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7CB8F87-61DC-4461-836F-CF10F44074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b="1" dirty="0"/>
              <a:t>Checklists</a:t>
            </a:r>
            <a:r>
              <a:rPr lang="en-US" dirty="0"/>
              <a:t> covering the top 5 </a:t>
            </a:r>
            <a:r>
              <a:rPr lang="fr-FR" dirty="0"/>
              <a:t>life-</a:t>
            </a:r>
            <a:r>
              <a:rPr lang="fr-FR" dirty="0" err="1"/>
              <a:t>threatening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en-US" dirty="0"/>
              <a:t>, with the </a:t>
            </a:r>
            <a:r>
              <a:rPr lang="en-US" b="1" dirty="0"/>
              <a:t>diagram</a:t>
            </a:r>
            <a:r>
              <a:rPr lang="en-US" dirty="0"/>
              <a:t> representing the activity on the front, and the </a:t>
            </a:r>
            <a:r>
              <a:rPr lang="en-US" b="1" dirty="0"/>
              <a:t>points to check </a:t>
            </a:r>
            <a:r>
              <a:rPr lang="en-US" dirty="0"/>
              <a:t>on the back.</a:t>
            </a:r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E93EB03-FE25-45D2-9FB6-A5AB403A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Tools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D077B687-F9E7-4D9D-8036-56B70158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24" y="2873725"/>
            <a:ext cx="1265143" cy="1800000"/>
          </a:xfrm>
          <a:prstGeom prst="rect">
            <a:avLst/>
          </a:prstGeom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0AFAA1BD-38A4-461F-91AF-3C717149F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854" y="3777544"/>
            <a:ext cx="1266189" cy="1800000"/>
          </a:xfrm>
          <a:prstGeom prst="rect">
            <a:avLst/>
          </a:prstGeom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63042520-7A89-4E14-8B6D-ADE0C0811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950" y="2702813"/>
            <a:ext cx="1264378" cy="1800000"/>
          </a:xfrm>
          <a:prstGeom prst="rect">
            <a:avLst/>
          </a:prstGeom>
        </p:spPr>
      </p:pic>
      <p:pic>
        <p:nvPicPr>
          <p:cNvPr id="7" name="Picture 35">
            <a:extLst>
              <a:ext uri="{FF2B5EF4-FFF2-40B4-BE49-F238E27FC236}">
                <a16:creationId xmlns:a16="http://schemas.microsoft.com/office/drawing/2014/main" id="{857A2612-3BE5-4C06-BBC6-01707B603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338" y="3952241"/>
            <a:ext cx="1265143" cy="1800000"/>
          </a:xfrm>
          <a:prstGeom prst="rect">
            <a:avLst/>
          </a:prstGeom>
        </p:spPr>
      </p:pic>
      <p:pic>
        <p:nvPicPr>
          <p:cNvPr id="8" name="Picture 36">
            <a:extLst>
              <a:ext uri="{FF2B5EF4-FFF2-40B4-BE49-F238E27FC236}">
                <a16:creationId xmlns:a16="http://schemas.microsoft.com/office/drawing/2014/main" id="{6C6814D6-7CD4-464C-A9F6-865D1BDEC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464" y="2849282"/>
            <a:ext cx="1269528" cy="1800000"/>
          </a:xfrm>
          <a:prstGeom prst="rect">
            <a:avLst/>
          </a:prstGeom>
        </p:spPr>
      </p:pic>
      <p:pic>
        <p:nvPicPr>
          <p:cNvPr id="9" name="Picture 37">
            <a:extLst>
              <a:ext uri="{FF2B5EF4-FFF2-40B4-BE49-F238E27FC236}">
                <a16:creationId xmlns:a16="http://schemas.microsoft.com/office/drawing/2014/main" id="{9A64B709-E440-4B33-98E1-13B26E18E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389" y="3386201"/>
            <a:ext cx="1263610" cy="1800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A3E56B-780C-4BD2-B716-B126CB802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051" y="2699916"/>
            <a:ext cx="1266953" cy="1800000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FCC9C229-E359-4350-A992-6F317C8C9F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0160" y="3269346"/>
            <a:ext cx="1266953" cy="180000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7B42C2C-D20C-4AF7-B1CC-D632BDB9ED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4525" y="2699916"/>
            <a:ext cx="1266953" cy="180000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19A68239-CC0D-4883-BF70-261A035B76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5497" y="3503709"/>
            <a:ext cx="1266953" cy="180000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4B2A5FD5-ABAE-4921-A95A-53653F7F55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7747" y="3014141"/>
            <a:ext cx="1266953" cy="1800000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5C2B05DF-316C-41F8-A581-372F034B2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09876" y="3585741"/>
            <a:ext cx="1266953" cy="1800000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4116C51-F89B-4080-B4D2-50AA8D205BC8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2021/10 – Life saving checks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9B894C74-7A08-409E-8542-E48C09221950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86930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ue">
  <a:themeElements>
    <a:clrScheme name="TotalEnergies AA - Blue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2" id="{78D7A3A9-FEDD-5047-B7E0-1F8464B33E14}" vid="{AEB2FF06-BB4B-084B-99D7-1ED5A27F210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2320</Words>
  <Application>Microsoft Office PowerPoint</Application>
  <PresentationFormat>Grand écran</PresentationFormat>
  <Paragraphs>289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TotalEnergies AA - Blue</vt:lpstr>
      <vt:lpstr>LIFE SAVING CHECKS   </vt:lpstr>
      <vt:lpstr>Presentation of the action  « life saving checks » </vt:lpstr>
      <vt:lpstr>Why?</vt:lpstr>
      <vt:lpstr>Who?</vt:lpstr>
      <vt:lpstr>Where, when &amp; how?</vt:lpstr>
      <vt:lpstr>Where, when &amp; how?</vt:lpstr>
      <vt:lpstr>Reporting</vt:lpstr>
      <vt:lpstr>What is imposed, what is optional</vt:lpstr>
      <vt:lpstr>Tools</vt:lpstr>
      <vt:lpstr>Tools</vt:lpstr>
      <vt:lpstr>Tools</vt:lpstr>
      <vt:lpstr>Conducting « Life Saving Checks » in the field </vt:lpstr>
      <vt:lpstr>Conducting a field check</vt:lpstr>
      <vt:lpstr>Conducting a field check</vt:lpstr>
      <vt:lpstr>Conducting a field check</vt:lpstr>
      <vt:lpstr>Guidance – observation of a non-compliant point</vt:lpstr>
      <vt:lpstr>Guidance – DE-energized systems checklists</vt:lpstr>
      <vt:lpstr>Guidance – referral to other checklists</vt:lpstr>
      <vt:lpstr>Guidance – REFERRAL TO other checklists</vt:lpstr>
      <vt:lpstr>Guidance – conformity assessment</vt:lpstr>
      <vt:lpstr>Guidance – calculation of compliance rate</vt:lpstr>
      <vt:lpstr>Questions &amp; answers</vt:lpstr>
      <vt:lpstr>Questions &amp; answers</vt:lpstr>
      <vt:lpstr>Questions &amp; answers</vt:lpstr>
      <vt:lpstr>Questions &amp; answers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SAVING CHECKS</dc:title>
  <dc:creator>Michiel DE KOSTER</dc:creator>
  <cp:lastModifiedBy>Valentine MARTIN</cp:lastModifiedBy>
  <cp:revision>293</cp:revision>
  <dcterms:created xsi:type="dcterms:W3CDTF">2020-02-11T15:58:38Z</dcterms:created>
  <dcterms:modified xsi:type="dcterms:W3CDTF">2021-10-05T11:35:40Z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iteId">
    <vt:lpwstr>329e91b0-e21f-48fb-a071-456717ecc28e</vt:lpwstr>
  </property>
  <property fmtid="{D5CDD505-2E9C-101B-9397-08002B2CF9AE}" pid="4" name="MSIP_Label_2b30ed1b-e95f-40b5-af89-828263f287a7_Owner">
    <vt:lpwstr>michiel.de-koster@total.com</vt:lpwstr>
  </property>
  <property fmtid="{D5CDD505-2E9C-101B-9397-08002B2CF9AE}" pid="5" name="MSIP_Label_2b30ed1b-e95f-40b5-af89-828263f287a7_SetDate">
    <vt:lpwstr>2020-04-01T09:52:12.7166827Z</vt:lpwstr>
  </property>
  <property fmtid="{D5CDD505-2E9C-101B-9397-08002B2CF9AE}" pid="6" name="MSIP_Label_2b30ed1b-e95f-40b5-af89-828263f287a7_Name">
    <vt:lpwstr>Restricted</vt:lpwstr>
  </property>
  <property fmtid="{D5CDD505-2E9C-101B-9397-08002B2CF9AE}" pid="7" name="MSIP_Label_2b30ed1b-e95f-40b5-af89-828263f287a7_Application">
    <vt:lpwstr>Microsoft Azure Information Protection</vt:lpwstr>
  </property>
  <property fmtid="{D5CDD505-2E9C-101B-9397-08002B2CF9AE}" pid="8" name="MSIP_Label_2b30ed1b-e95f-40b5-af89-828263f287a7_ActionId">
    <vt:lpwstr>95d11191-a27b-4f54-9a89-97338a57ddaf</vt:lpwstr>
  </property>
  <property fmtid="{D5CDD505-2E9C-101B-9397-08002B2CF9AE}" pid="9" name="MSIP_Label_2b30ed1b-e95f-40b5-af89-828263f287a7_Extended_MSFT_Method">
    <vt:lpwstr>Automatic</vt:lpwstr>
  </property>
  <property fmtid="{D5CDD505-2E9C-101B-9397-08002B2CF9AE}" pid="10" name="Sensitivity">
    <vt:lpwstr>Restricted</vt:lpwstr>
  </property>
</Properties>
</file>