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8"/>
  </p:notesMasterIdLst>
  <p:handoutMasterIdLst>
    <p:handoutMasterId r:id="rId29"/>
  </p:handout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7" r:id="rId27"/>
  </p:sldIdLst>
  <p:sldSz cx="12192000" cy="6858000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408"/>
    <a:srgbClr val="EAD01B"/>
    <a:srgbClr val="E7D04C"/>
    <a:srgbClr val="E20031"/>
    <a:srgbClr val="CC9B00"/>
    <a:srgbClr val="5D554F"/>
    <a:srgbClr val="004494"/>
    <a:srgbClr val="4A96CD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3904" autoAdjust="0"/>
  </p:normalViewPr>
  <p:slideViewPr>
    <p:cSldViewPr snapToGrid="0" snapToObjects="1" showGuides="1">
      <p:cViewPr varScale="1">
        <p:scale>
          <a:sx n="63" d="100"/>
          <a:sy n="63" d="100"/>
        </p:scale>
        <p:origin x="96" y="816"/>
      </p:cViewPr>
      <p:guideLst>
        <p:guide pos="6576"/>
        <p:guide orient="horz" pos="2160"/>
        <p:guide orient="horz" pos="1872"/>
        <p:guide orient="horz" pos="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05/10/2021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05/10/2021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47412D0-09E6-4606-B1CE-1C83B4E55B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35F6EA4-E51E-45F0-A936-9F4069CF4C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07350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5399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9182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7C24C4-A58C-49EA-986E-15FF236960F7}"/>
              </a:ext>
            </a:extLst>
          </p:cNvPr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181836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1917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EAE7FB7-2A6B-4F0D-B78B-2D991075DB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339B34C-1B8C-45A1-B64D-C7E24C4BA5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1374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C914878-4326-46E7-A7FA-97A849A7F4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AD65215-CBF5-4CEF-9AAA-D0FC3732B1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95486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6046A-9EAC-4F37-966A-2B47D8DE12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B74477B-B099-48EE-ACA6-3B1A01747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8789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36420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240" y="-487109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17BBDBA-47B3-4DE6-B4B4-4F5523432C52}"/>
              </a:ext>
            </a:extLst>
          </p:cNvPr>
          <p:cNvSpPr txBox="1">
            <a:spLocks/>
          </p:cNvSpPr>
          <p:nvPr userDrawn="1"/>
        </p:nvSpPr>
        <p:spPr>
          <a:xfrm>
            <a:off x="84671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 dirty="0"/>
              <a:t>Date - Pied de page de votre présentation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4D40ABE-219D-45C0-99C5-B256E257974E}"/>
              </a:ext>
            </a:extLst>
          </p:cNvPr>
          <p:cNvSpPr txBox="1">
            <a:spLocks/>
          </p:cNvSpPr>
          <p:nvPr userDrawn="1"/>
        </p:nvSpPr>
        <p:spPr>
          <a:xfrm>
            <a:off x="20903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4472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5344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-498762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8D7865EA-2D40-412D-81BF-04CF0A4044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5435446-84D8-4AB6-8D82-645756D088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19008" y="6449983"/>
            <a:ext cx="576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49195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0093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- Pied de page de votre présentation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2397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C0B4DC7-93E0-497D-A19B-4147B71C77F4}" type="datetime1">
              <a:rPr lang="fr-FR" smtClean="0"/>
              <a:pPr/>
              <a:t>05/10/2021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10/2021 – Life </a:t>
            </a:r>
            <a:r>
              <a:rPr lang="fr-FR" dirty="0" err="1"/>
              <a:t>saving</a:t>
            </a:r>
            <a:r>
              <a:rPr lang="fr-FR" dirty="0"/>
              <a:t> checks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38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cat.corp.local/sites/REFLEX/Lists/Reflex_Document/Attachments/530/GM-GR-SEC-029_fr_1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toolbox-hse.total.com/fr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1775A-E2CB-470A-8B6D-61DFCD167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all" dirty="0"/>
              <a:t>Vérifications qui sauvent la vie</a:t>
            </a:r>
            <a:br>
              <a:rPr lang="fr-FR" cap="all" dirty="0"/>
            </a:br>
            <a:br>
              <a:rPr lang="fr-FR" cap="all" dirty="0"/>
            </a:br>
            <a:br>
              <a:rPr lang="fr-FR" cap="all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9FEDBE-7D1F-4C63-A8BC-5F008770E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Kit de formation</a:t>
            </a:r>
          </a:p>
          <a:p>
            <a:r>
              <a:rPr lang="fr-FR" sz="1600" dirty="0"/>
              <a:t>Rév.2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69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6F04FD-41C2-4A74-A392-17300FAB1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d’une checklist: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EE24972-EAAB-48FF-AFA4-FCCC6170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BDB97A-FECA-4AA2-BA8F-61AB56A99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362" y="1921077"/>
            <a:ext cx="2921928" cy="4140000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CB9B3EC4-6DCD-40E5-BAC5-49C7E25C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80" y="1920792"/>
            <a:ext cx="2914676" cy="4140000"/>
          </a:xfrm>
          <a:prstGeom prst="rect">
            <a:avLst/>
          </a:prstGeom>
        </p:spPr>
      </p:pic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0117671D-BAE7-4581-B7F3-472AC1697AA1}"/>
              </a:ext>
            </a:extLst>
          </p:cNvPr>
          <p:cNvSpPr/>
          <p:nvPr/>
        </p:nvSpPr>
        <p:spPr>
          <a:xfrm>
            <a:off x="984604" y="1970689"/>
            <a:ext cx="1323703" cy="101231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Schéma représentant l’activité à risque mortel et les points à vérifier</a:t>
            </a:r>
          </a:p>
        </p:txBody>
      </p:sp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4A26A6D7-C672-4BF9-A9C5-7E442295E9B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08308" y="3909124"/>
            <a:ext cx="815892" cy="5580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9B7EA5D1-AD88-41CD-86D8-DD08A120AB36}"/>
              </a:ext>
            </a:extLst>
          </p:cNvPr>
          <p:cNvSpPr/>
          <p:nvPr/>
        </p:nvSpPr>
        <p:spPr>
          <a:xfrm>
            <a:off x="980248" y="3208865"/>
            <a:ext cx="1328060" cy="1400517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Points numérotés à vérifier, correspondant aux questions dans la checklist (verso)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4446941B-2264-4616-866A-37EF248D9164}"/>
              </a:ext>
            </a:extLst>
          </p:cNvPr>
          <p:cNvSpPr/>
          <p:nvPr/>
        </p:nvSpPr>
        <p:spPr>
          <a:xfrm>
            <a:off x="980248" y="4839494"/>
            <a:ext cx="1328060" cy="111972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Rappel du nombre d’accidents mortels lié à l’activité respective</a:t>
            </a:r>
          </a:p>
        </p:txBody>
      </p:sp>
      <p:cxnSp>
        <p:nvCxnSpPr>
          <p:cNvPr id="10" name="Straight Arrow Connector 12">
            <a:extLst>
              <a:ext uri="{FF2B5EF4-FFF2-40B4-BE49-F238E27FC236}">
                <a16:creationId xmlns:a16="http://schemas.microsoft.com/office/drawing/2014/main" id="{ECE65269-8BD1-4AD4-8ECB-E6A632EA68C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308308" y="5399357"/>
            <a:ext cx="461554" cy="721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5DB30D82-8A20-4CFD-A840-1EBBBC0D17F1}"/>
              </a:ext>
            </a:extLst>
          </p:cNvPr>
          <p:cNvSpPr/>
          <p:nvPr/>
        </p:nvSpPr>
        <p:spPr>
          <a:xfrm>
            <a:off x="6479154" y="1957623"/>
            <a:ext cx="1323703" cy="79683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Checklist des points à vérifier sur l’activité à risque mortel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80A67F8-4AFC-48D1-80F2-2D95A17942C0}"/>
              </a:ext>
            </a:extLst>
          </p:cNvPr>
          <p:cNvSpPr txBox="1"/>
          <p:nvPr/>
        </p:nvSpPr>
        <p:spPr>
          <a:xfrm>
            <a:off x="8060667" y="2736090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1E29FABF-4D40-4B59-B23B-AA1C16FBDC2F}"/>
              </a:ext>
            </a:extLst>
          </p:cNvPr>
          <p:cNvSpPr txBox="1"/>
          <p:nvPr/>
        </p:nvSpPr>
        <p:spPr>
          <a:xfrm>
            <a:off x="8065019" y="288757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7F5A5862-97A9-4E22-A43C-3F0BCBA25EA0}"/>
              </a:ext>
            </a:extLst>
          </p:cNvPr>
          <p:cNvSpPr txBox="1"/>
          <p:nvPr/>
        </p:nvSpPr>
        <p:spPr>
          <a:xfrm>
            <a:off x="8059747" y="335302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1B68CDEA-68AB-49D6-8B84-94B0FC120AE8}"/>
              </a:ext>
            </a:extLst>
          </p:cNvPr>
          <p:cNvSpPr txBox="1"/>
          <p:nvPr/>
        </p:nvSpPr>
        <p:spPr>
          <a:xfrm>
            <a:off x="8065015" y="356913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8B6D56EF-7159-466B-8E24-AED7F37761DD}"/>
              </a:ext>
            </a:extLst>
          </p:cNvPr>
          <p:cNvSpPr txBox="1"/>
          <p:nvPr/>
        </p:nvSpPr>
        <p:spPr>
          <a:xfrm>
            <a:off x="8069367" y="388104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8C21CD45-E6A7-4807-B8B9-6BF8CF882C01}"/>
              </a:ext>
            </a:extLst>
          </p:cNvPr>
          <p:cNvSpPr txBox="1"/>
          <p:nvPr/>
        </p:nvSpPr>
        <p:spPr>
          <a:xfrm>
            <a:off x="8239185" y="4140700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cxnSp>
        <p:nvCxnSpPr>
          <p:cNvPr id="18" name="Straight Arrow Connector 21">
            <a:extLst>
              <a:ext uri="{FF2B5EF4-FFF2-40B4-BE49-F238E27FC236}">
                <a16:creationId xmlns:a16="http://schemas.microsoft.com/office/drawing/2014/main" id="{9FB01519-0192-4375-BC42-9B0990B10CC1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7802856" y="5471537"/>
            <a:ext cx="326564" cy="10238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4EDA97A7-EB87-45B5-B635-8F4E734ADAE3}"/>
              </a:ext>
            </a:extLst>
          </p:cNvPr>
          <p:cNvSpPr/>
          <p:nvPr/>
        </p:nvSpPr>
        <p:spPr>
          <a:xfrm>
            <a:off x="6479153" y="5077137"/>
            <a:ext cx="1323703" cy="99356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Calcul du taux de conformité sur le total des points contrôlés et applicables</a:t>
            </a:r>
          </a:p>
        </p:txBody>
      </p:sp>
      <p:cxnSp>
        <p:nvCxnSpPr>
          <p:cNvPr id="20" name="Straight Arrow Connector 23">
            <a:extLst>
              <a:ext uri="{FF2B5EF4-FFF2-40B4-BE49-F238E27FC236}">
                <a16:creationId xmlns:a16="http://schemas.microsoft.com/office/drawing/2014/main" id="{6DB044DA-3016-455F-8ADD-CF255CA26135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7802856" y="2543277"/>
            <a:ext cx="326563" cy="81474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4">
            <a:extLst>
              <a:ext uri="{FF2B5EF4-FFF2-40B4-BE49-F238E27FC236}">
                <a16:creationId xmlns:a16="http://schemas.microsoft.com/office/drawing/2014/main" id="{94CA4F8B-144B-49DB-ABAC-645BAB888D32}"/>
              </a:ext>
            </a:extLst>
          </p:cNvPr>
          <p:cNvSpPr/>
          <p:nvPr/>
        </p:nvSpPr>
        <p:spPr>
          <a:xfrm>
            <a:off x="6479153" y="2861236"/>
            <a:ext cx="1323703" cy="99356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Nom de l’entreprise observée, et non pas des personnes</a:t>
            </a:r>
          </a:p>
        </p:txBody>
      </p:sp>
      <p:cxnSp>
        <p:nvCxnSpPr>
          <p:cNvPr id="22" name="Straight Arrow Connector 25">
            <a:extLst>
              <a:ext uri="{FF2B5EF4-FFF2-40B4-BE49-F238E27FC236}">
                <a16:creationId xmlns:a16="http://schemas.microsoft.com/office/drawing/2014/main" id="{DC604EAD-BF7B-460D-9AFA-78046BF03824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 flipV="1">
            <a:off x="7802856" y="4279200"/>
            <a:ext cx="436329" cy="187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6">
            <a:extLst>
              <a:ext uri="{FF2B5EF4-FFF2-40B4-BE49-F238E27FC236}">
                <a16:creationId xmlns:a16="http://schemas.microsoft.com/office/drawing/2014/main" id="{D8958EE0-66B7-4B36-905E-F497E49FF844}"/>
              </a:ext>
            </a:extLst>
          </p:cNvPr>
          <p:cNvSpPr/>
          <p:nvPr/>
        </p:nvSpPr>
        <p:spPr>
          <a:xfrm>
            <a:off x="6479153" y="3998509"/>
            <a:ext cx="1323703" cy="937242"/>
          </a:xfrm>
          <a:prstGeom prst="roundRect">
            <a:avLst/>
          </a:prstGeom>
          <a:solidFill>
            <a:srgbClr val="FF0000">
              <a:alpha val="58000"/>
            </a:srgb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50" b="1" dirty="0">
                <a:solidFill>
                  <a:schemeClr val="tx1"/>
                </a:solidFill>
              </a:rPr>
              <a:t>Point non conforme</a:t>
            </a:r>
          </a:p>
          <a:p>
            <a:r>
              <a:rPr lang="fr-FR" sz="1050" b="1" dirty="0">
                <a:solidFill>
                  <a:schemeClr val="tx1"/>
                </a:solidFill>
              </a:rPr>
              <a:t>= </a:t>
            </a:r>
            <a:r>
              <a:rPr lang="fr-FR" sz="1050" b="1" u="sng" dirty="0">
                <a:solidFill>
                  <a:schemeClr val="tx1"/>
                </a:solidFill>
              </a:rPr>
              <a:t>arrêt de l’activité</a:t>
            </a: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id="{9D10D374-E3C4-4252-AFCA-824EEB3F0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464">
            <a:off x="7302083" y="4192933"/>
            <a:ext cx="383681" cy="616003"/>
          </a:xfrm>
          <a:prstGeom prst="rect">
            <a:avLst/>
          </a:prstGeom>
        </p:spPr>
      </p:pic>
      <p:sp>
        <p:nvSpPr>
          <p:cNvPr id="25" name="TextBox 29">
            <a:extLst>
              <a:ext uri="{FF2B5EF4-FFF2-40B4-BE49-F238E27FC236}">
                <a16:creationId xmlns:a16="http://schemas.microsoft.com/office/drawing/2014/main" id="{A965023D-8EB0-450C-A646-C14FFC8D258C}"/>
              </a:ext>
            </a:extLst>
          </p:cNvPr>
          <p:cNvSpPr txBox="1"/>
          <p:nvPr/>
        </p:nvSpPr>
        <p:spPr>
          <a:xfrm>
            <a:off x="8063415" y="309772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 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24F9FA7E-387C-44BB-ADE0-0948B60D7671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83428704-6977-457A-9F95-D032B57381F3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619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51EC5C-DAE7-4989-B15D-3D5A6D573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L’origine </a:t>
            </a:r>
            <a:r>
              <a:rPr lang="fr-FR" dirty="0"/>
              <a:t>des points à vérifier des checklists sont:</a:t>
            </a:r>
          </a:p>
          <a:p>
            <a:pPr lvl="1"/>
            <a:r>
              <a:rPr lang="fr-FR" dirty="0"/>
              <a:t>Les « interdictions » et les « obligations » des </a:t>
            </a:r>
            <a:r>
              <a:rPr lang="fr-FR" b="1" dirty="0"/>
              <a:t>Règles d’or.</a:t>
            </a:r>
            <a:endParaRPr lang="fr-FR" dirty="0"/>
          </a:p>
          <a:p>
            <a:pPr lvl="1"/>
            <a:r>
              <a:rPr lang="fr-FR" dirty="0"/>
              <a:t>Des points venant </a:t>
            </a:r>
            <a:r>
              <a:rPr lang="fr-FR" b="1" dirty="0"/>
              <a:t>d’autres sources</a:t>
            </a:r>
            <a:r>
              <a:rPr lang="fr-FR" dirty="0"/>
              <a:t> (p.ex. IOGP Life </a:t>
            </a:r>
            <a:r>
              <a:rPr lang="fr-FR" dirty="0" err="1"/>
              <a:t>Saving</a:t>
            </a:r>
            <a:r>
              <a:rPr lang="fr-FR" dirty="0"/>
              <a:t> Rules…).</a:t>
            </a:r>
          </a:p>
          <a:p>
            <a:pPr marL="0" lvl="1" indent="0" defTabSz="457200">
              <a:buSzPct val="120000"/>
              <a:buNone/>
            </a:pPr>
            <a:endParaRPr lang="fr-FR" sz="2000" dirty="0"/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tx1"/>
                </a:solidFill>
              </a:rPr>
              <a:t>Par définition </a:t>
            </a:r>
            <a:r>
              <a:rPr lang="fr-FR" sz="1800" dirty="0">
                <a:solidFill>
                  <a:schemeClr val="tx1"/>
                </a:solidFill>
              </a:rPr>
              <a:t>les points à vérifier sont:</a:t>
            </a: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checklists seront accompagnées </a:t>
            </a:r>
            <a:r>
              <a:rPr lang="fr-FR" b="1" dirty="0"/>
              <a:t>d’un guide et d’un outil digital </a:t>
            </a:r>
            <a:r>
              <a:rPr lang="fr-FR" dirty="0"/>
              <a:t>afin de faciliter les contrôles et leur traitement statistique.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50AF674-8B7A-4D18-AFC7-3700F56E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5D4DC9AC-18A7-4DAB-8832-0820ED2B35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3164" y="1372351"/>
            <a:ext cx="2747266" cy="1941183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4C72DC58-564A-4D83-8FAC-9E35F3C411B7}"/>
              </a:ext>
            </a:extLst>
          </p:cNvPr>
          <p:cNvGrpSpPr/>
          <p:nvPr/>
        </p:nvGrpSpPr>
        <p:grpSpPr>
          <a:xfrm>
            <a:off x="1004673" y="3489541"/>
            <a:ext cx="5835516" cy="1800000"/>
            <a:chOff x="864724" y="4208037"/>
            <a:chExt cx="5835516" cy="180000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44B33CA-2C61-467D-86B5-807696872F66}"/>
                </a:ext>
              </a:extLst>
            </p:cNvPr>
            <p:cNvGrpSpPr/>
            <p:nvPr/>
          </p:nvGrpSpPr>
          <p:grpSpPr>
            <a:xfrm>
              <a:off x="864724" y="4208037"/>
              <a:ext cx="1800000" cy="1800000"/>
              <a:chOff x="786343" y="3990322"/>
              <a:chExt cx="1800000" cy="1800000"/>
            </a:xfrm>
          </p:grpSpPr>
          <p:pic>
            <p:nvPicPr>
              <p:cNvPr id="15" name="Picture 16">
                <a:extLst>
                  <a:ext uri="{FF2B5EF4-FFF2-40B4-BE49-F238E27FC236}">
                    <a16:creationId xmlns:a16="http://schemas.microsoft.com/office/drawing/2014/main" id="{004CE5BA-0324-4991-9CA3-380175835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80695" y="4574600"/>
                <a:ext cx="788112" cy="88113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id="{0BA91E14-1308-45B6-8E56-D04A557D4E1E}"/>
                  </a:ext>
                </a:extLst>
              </p:cNvPr>
              <p:cNvSpPr txBox="1"/>
              <p:nvPr/>
            </p:nvSpPr>
            <p:spPr>
              <a:xfrm>
                <a:off x="869207" y="4112534"/>
                <a:ext cx="1628502" cy="33855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Observables</a:t>
                </a:r>
              </a:p>
            </p:txBody>
          </p:sp>
          <p:sp>
            <p:nvSpPr>
              <p:cNvPr id="17" name="Rectangle: Rounded Corners 18">
                <a:extLst>
                  <a:ext uri="{FF2B5EF4-FFF2-40B4-BE49-F238E27FC236}">
                    <a16:creationId xmlns:a16="http://schemas.microsoft.com/office/drawing/2014/main" id="{0F86655D-9A76-4DC0-92AC-1B6B7AE43223}"/>
                  </a:ext>
                </a:extLst>
              </p:cNvPr>
              <p:cNvSpPr/>
              <p:nvPr/>
            </p:nvSpPr>
            <p:spPr>
              <a:xfrm>
                <a:off x="786343" y="3990322"/>
                <a:ext cx="1800000" cy="1800000"/>
              </a:xfrm>
              <a:prstGeom prst="roundRect">
                <a:avLst/>
              </a:prstGeom>
              <a:noFill/>
              <a:ln w="349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5B60610-BA72-4561-87C8-94485C568BB9}"/>
                </a:ext>
              </a:extLst>
            </p:cNvPr>
            <p:cNvGrpSpPr/>
            <p:nvPr/>
          </p:nvGrpSpPr>
          <p:grpSpPr>
            <a:xfrm>
              <a:off x="2882482" y="4208037"/>
              <a:ext cx="1800000" cy="1800000"/>
              <a:chOff x="3252438" y="3952422"/>
              <a:chExt cx="1800000" cy="1800000"/>
            </a:xfrm>
          </p:grpSpPr>
          <p:pic>
            <p:nvPicPr>
              <p:cNvPr id="12" name="Picture 13">
                <a:extLst>
                  <a:ext uri="{FF2B5EF4-FFF2-40B4-BE49-F238E27FC236}">
                    <a16:creationId xmlns:a16="http://schemas.microsoft.com/office/drawing/2014/main" id="{F1B412CA-1547-4DC6-BC76-E536B1D71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46234" y="4580527"/>
                <a:ext cx="606644" cy="671821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sp>
            <p:nvSpPr>
              <p:cNvPr id="13" name="TextBox 14">
                <a:extLst>
                  <a:ext uri="{FF2B5EF4-FFF2-40B4-BE49-F238E27FC236}">
                    <a16:creationId xmlns:a16="http://schemas.microsoft.com/office/drawing/2014/main" id="{EA96EBFE-71DC-43D1-99F8-733DA443A4BA}"/>
                  </a:ext>
                </a:extLst>
              </p:cNvPr>
              <p:cNvSpPr txBox="1"/>
              <p:nvPr/>
            </p:nvSpPr>
            <p:spPr>
              <a:xfrm>
                <a:off x="3309322" y="4092843"/>
                <a:ext cx="1680466" cy="338554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Avérés</a:t>
                </a:r>
              </a:p>
            </p:txBody>
          </p:sp>
          <p:sp>
            <p:nvSpPr>
              <p:cNvPr id="14" name="Rectangle: Rounded Corners 15">
                <a:extLst>
                  <a:ext uri="{FF2B5EF4-FFF2-40B4-BE49-F238E27FC236}">
                    <a16:creationId xmlns:a16="http://schemas.microsoft.com/office/drawing/2014/main" id="{9ECAF5A2-A71E-4731-8A37-0EC0C1D0C2CD}"/>
                  </a:ext>
                </a:extLst>
              </p:cNvPr>
              <p:cNvSpPr/>
              <p:nvPr/>
            </p:nvSpPr>
            <p:spPr>
              <a:xfrm>
                <a:off x="3252438" y="3952422"/>
                <a:ext cx="1800000" cy="1800000"/>
              </a:xfrm>
              <a:prstGeom prst="roundRect">
                <a:avLst/>
              </a:prstGeom>
              <a:noFill/>
              <a:ln w="349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2ABC87E9-7667-4444-A2BC-59FE04BD8A23}"/>
                </a:ext>
              </a:extLst>
            </p:cNvPr>
            <p:cNvGrpSpPr/>
            <p:nvPr/>
          </p:nvGrpSpPr>
          <p:grpSpPr>
            <a:xfrm>
              <a:off x="4900240" y="4208037"/>
              <a:ext cx="1800000" cy="1800000"/>
              <a:chOff x="5741581" y="3980344"/>
              <a:chExt cx="1800000" cy="1800000"/>
            </a:xfrm>
          </p:grpSpPr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FDE01981-8267-4AF3-8859-690D9474C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224769" y="4786487"/>
                <a:ext cx="788111" cy="58581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73AA3296-B9E5-4681-A66B-6A2F7FDAD4A3}"/>
                  </a:ext>
                </a:extLst>
              </p:cNvPr>
              <p:cNvSpPr txBox="1"/>
              <p:nvPr/>
            </p:nvSpPr>
            <p:spPr>
              <a:xfrm>
                <a:off x="5829479" y="4108931"/>
                <a:ext cx="1638871" cy="58477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/>
                  <a:t>Conditions qui sauvent la vie</a:t>
                </a:r>
              </a:p>
            </p:txBody>
          </p:sp>
          <p:sp>
            <p:nvSpPr>
              <p:cNvPr id="11" name="Rectangle: Rounded Corners 12">
                <a:extLst>
                  <a:ext uri="{FF2B5EF4-FFF2-40B4-BE49-F238E27FC236}">
                    <a16:creationId xmlns:a16="http://schemas.microsoft.com/office/drawing/2014/main" id="{9C3053DC-698F-4556-8E45-301B2DC6C342}"/>
                  </a:ext>
                </a:extLst>
              </p:cNvPr>
              <p:cNvSpPr/>
              <p:nvPr/>
            </p:nvSpPr>
            <p:spPr>
              <a:xfrm>
                <a:off x="5741581" y="3980344"/>
                <a:ext cx="1800000" cy="1800000"/>
              </a:xfrm>
              <a:prstGeom prst="roundRect">
                <a:avLst/>
              </a:prstGeom>
              <a:noFill/>
              <a:ln w="3492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FB28A6DE-4F12-491D-A8A9-6DBEAA9FD673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0DCB666A-DEB1-4252-9FA0-EEABC64F5422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26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E31CA8-5D7A-4A47-8DC4-1AC11D07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Déroulement de la réalisation des « Life </a:t>
            </a:r>
            <a:r>
              <a:rPr lang="fr-FR" sz="3200" dirty="0" err="1"/>
              <a:t>Saving</a:t>
            </a:r>
            <a:r>
              <a:rPr lang="fr-FR" sz="3200" dirty="0"/>
              <a:t> Checks » sur le terrain</a:t>
            </a:r>
            <a:br>
              <a:rPr lang="fr-FR" sz="3200" b="1" kern="1200" cap="all" dirty="0">
                <a:solidFill>
                  <a:schemeClr val="accent4"/>
                </a:solidFill>
                <a:latin typeface="+mj-lt"/>
                <a:ea typeface="+mj-ea"/>
                <a:cs typeface="Arial"/>
              </a:rPr>
            </a:br>
            <a:endParaRPr lang="fr-FR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BC1428A-C0BA-4584-9070-EFCBA9E2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79" y="1603236"/>
            <a:ext cx="2427241" cy="444042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758684-642E-460C-A9AE-F4BDFC8A438C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3C76CF-F827-4E68-BC9B-6CFF55D89DD0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41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9AC79B6-4CA0-4031-8FA4-D7059639E7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0"/>
            <a:ext cx="11031839" cy="5153955"/>
          </a:xfr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b="1" dirty="0"/>
              <a:t> Préparer le contrôle terrain</a:t>
            </a:r>
            <a:br>
              <a:rPr lang="fr-FR" b="1" dirty="0"/>
            </a:br>
            <a:br>
              <a:rPr lang="fr-FR" b="1" dirty="0"/>
            </a:br>
            <a:r>
              <a:rPr lang="fr-FR" sz="1800" dirty="0"/>
              <a:t>Organiser le contrôle en s’informant auprès du responsable opérationnel (ou de toute personne désignée) sur le </a:t>
            </a:r>
            <a:r>
              <a:rPr lang="fr-FR" sz="1800" b="1" dirty="0"/>
              <a:t>planning des activités à risque mortel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r>
              <a:rPr lang="fr-FR" sz="1800" dirty="0"/>
              <a:t>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b="1" dirty="0"/>
              <a:t> Aller sur le terrain</a:t>
            </a:r>
            <a:br>
              <a:rPr lang="fr-FR" b="1" dirty="0"/>
            </a:br>
            <a:br>
              <a:rPr lang="fr-FR" b="1" dirty="0"/>
            </a:br>
            <a:r>
              <a:rPr lang="fr-FR" sz="1800" dirty="0"/>
              <a:t>Avec l’accord de la personne responsable, se rendre vers </a:t>
            </a:r>
            <a:r>
              <a:rPr lang="fr-FR" sz="1800" b="1" dirty="0"/>
              <a:t>le lieu de l’activité </a:t>
            </a:r>
            <a:r>
              <a:rPr lang="fr-FR" sz="1800" dirty="0"/>
              <a:t>à la date/heure convenue, tout en étant équipé avec les EPI adaptés et avec la/les checklists correspondant à l’activité.</a:t>
            </a:r>
          </a:p>
          <a:p>
            <a:pPr marL="0" indent="0">
              <a:buNone/>
            </a:pPr>
            <a:endParaRPr lang="fr-FR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b="1" dirty="0"/>
              <a:t> Se présenter</a:t>
            </a:r>
            <a:br>
              <a:rPr lang="fr-FR" b="1" dirty="0"/>
            </a:br>
            <a:br>
              <a:rPr lang="fr-FR" b="1" dirty="0"/>
            </a:br>
            <a:r>
              <a:rPr lang="fr-FR" sz="1800" dirty="0"/>
              <a:t>Arrivé sur le lieu des travaux, se présenter et </a:t>
            </a:r>
            <a:r>
              <a:rPr lang="fr-FR" sz="1800" b="1" dirty="0"/>
              <a:t>expliquer aux intervenants </a:t>
            </a:r>
            <a:r>
              <a:rPr lang="fr-FR" sz="1800" dirty="0"/>
              <a:t>l’objectif du contrôle terrain.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E89112B-6B3C-4F38-8437-7BF704B6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d’un contrôle terrain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76DCC33-AF60-44D7-9785-A2DC50724D90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A4E6B55-BA80-49AC-8080-AC0ABB240C15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23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3578E2-5B5E-4231-8860-71996ADE6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b="1" dirty="0"/>
              <a:t> Posture à adopter</a:t>
            </a:r>
            <a:br>
              <a:rPr lang="fr-FR" b="1" dirty="0"/>
            </a:br>
            <a:br>
              <a:rPr lang="fr-FR" b="1" dirty="0"/>
            </a:br>
            <a:r>
              <a:rPr lang="fr-FR" sz="1800" dirty="0"/>
              <a:t>Observer l’activité </a:t>
            </a:r>
            <a:r>
              <a:rPr lang="fr-FR" sz="1800" b="1" dirty="0"/>
              <a:t>sur base des points à vérifier </a:t>
            </a:r>
            <a:r>
              <a:rPr lang="fr-FR" sz="1800" dirty="0"/>
              <a:t>cités dans la checklist, en posant des questions supplémentaires aux intervenants, si besoin.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À garder à l’esprit: il s’agit d’un contrôle de conformité sur base des éléments observables/non-contestables et </a:t>
            </a:r>
            <a:r>
              <a:rPr lang="fr-FR" sz="1800" b="1" dirty="0"/>
              <a:t>non pas d’un tour de sécurité </a:t>
            </a:r>
            <a:r>
              <a:rPr lang="fr-FR" sz="1800" dirty="0"/>
              <a:t>– donc limiter les échanges avec les intervenants aux sujets liés aux points à vérifier dans la checklist.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b="1" dirty="0"/>
              <a:t> Réaliser le contrôle</a:t>
            </a:r>
            <a:br>
              <a:rPr lang="fr-FR" b="1" dirty="0"/>
            </a:br>
            <a:br>
              <a:rPr lang="fr-FR" b="1" dirty="0"/>
            </a:br>
            <a:r>
              <a:rPr lang="fr-FR" sz="1800" dirty="0"/>
              <a:t>Sur base de la checklist correspondante à l’activité contrôlée et à l’aide du schéma, cocher « OUI », « NON » ou « N/A » par point à vérifier et calculer le taux de conformité.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C45329B-4096-4930-B330-C599776B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d’un contrôle terrain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25537C6-996D-413F-A55B-ADA1E550047A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863ED95-414A-48EC-B4CE-9ACEE2586D7D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57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DC103D-0C00-401D-B800-74C55BF5F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0"/>
            <a:ext cx="9821603" cy="52428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Intervenir</a:t>
            </a:r>
            <a:br>
              <a:rPr lang="fr-FR" dirty="0"/>
            </a:br>
            <a:br>
              <a:rPr lang="fr-FR" dirty="0"/>
            </a:br>
            <a:r>
              <a:rPr lang="fr-FR" sz="1800" dirty="0"/>
              <a:t>Au moment de </a:t>
            </a:r>
            <a:r>
              <a:rPr lang="fr-FR" sz="1800" b="1" dirty="0"/>
              <a:t>l’observation d’un point non conforme </a:t>
            </a:r>
            <a:r>
              <a:rPr lang="fr-FR" sz="1800" dirty="0"/>
              <a:t>(réf. checklist) ou à la détection de tout autre situation à risque, erreur, oubli ou situation susceptible d’évoluer vers un accident, le contrôleur à l’autorité </a:t>
            </a:r>
            <a:r>
              <a:rPr lang="fr-FR" sz="1800" b="1" dirty="0"/>
              <a:t>d’arrêter l’activité </a:t>
            </a:r>
            <a:r>
              <a:rPr lang="fr-FR" sz="1800" dirty="0"/>
              <a:t>et cela selon les principes de l’utilisation de la </a:t>
            </a:r>
            <a:r>
              <a:rPr lang="fr-FR" sz="1800" b="1" dirty="0"/>
              <a:t>Stop </a:t>
            </a:r>
            <a:r>
              <a:rPr lang="fr-FR" sz="1800" b="1" dirty="0" err="1"/>
              <a:t>Card</a:t>
            </a:r>
            <a:r>
              <a:rPr lang="fr-FR" sz="1800" b="1" dirty="0"/>
              <a:t> </a:t>
            </a:r>
            <a:r>
              <a:rPr lang="fr-FR" sz="1800" dirty="0"/>
              <a:t>(réf. </a:t>
            </a:r>
            <a:r>
              <a:rPr lang="fr-FR" sz="1800" dirty="0">
                <a:hlinkClick r:id="rId2"/>
              </a:rPr>
              <a:t>GM-GR-SEC-029</a:t>
            </a:r>
            <a:r>
              <a:rPr lang="fr-FR" sz="18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Feedback</a:t>
            </a:r>
            <a:br>
              <a:rPr lang="fr-FR" dirty="0"/>
            </a:br>
            <a:br>
              <a:rPr lang="fr-FR" dirty="0"/>
            </a:br>
            <a:r>
              <a:rPr lang="fr-FR" sz="1800" dirty="0"/>
              <a:t>Si le résultat du contrôle ou d’autres éléments/comportements observés le justifie(nt), il est important de donner immédiatement un </a:t>
            </a:r>
            <a:r>
              <a:rPr lang="fr-FR" sz="1800" b="1" dirty="0"/>
              <a:t>feedback positif </a:t>
            </a:r>
            <a:r>
              <a:rPr lang="fr-FR" sz="1800" dirty="0"/>
              <a:t>à l’/aux intervenant(s).</a:t>
            </a:r>
            <a:endParaRPr lang="fr-FR" sz="1800" b="1" dirty="0"/>
          </a:p>
          <a:p>
            <a:pPr>
              <a:buFont typeface="Wingdings" panose="05000000000000000000" pitchFamily="2" charset="2"/>
              <a:buChar char="ü"/>
            </a:pPr>
            <a:endParaRPr lang="fr-FR" sz="1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Restituer</a:t>
            </a:r>
            <a:br>
              <a:rPr lang="fr-FR" b="1" dirty="0"/>
            </a:br>
            <a:br>
              <a:rPr lang="fr-FR" sz="1800" b="1" dirty="0"/>
            </a:br>
            <a:r>
              <a:rPr lang="fr-FR" sz="1800" dirty="0"/>
              <a:t>D’une manière générale, le </a:t>
            </a:r>
            <a:r>
              <a:rPr lang="fr-FR" sz="1800" b="1" dirty="0"/>
              <a:t>taux de conformité de l’activité contrôlée </a:t>
            </a:r>
            <a:r>
              <a:rPr lang="fr-FR" sz="1800" dirty="0"/>
              <a:t>est enregistré dans le système commun de l’entité/la filiale. 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630CE7-A772-4577-884F-83945CE1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d’un contrôle terrain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5C13D9-BF99-4302-9AB0-527C03CC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9209">
            <a:off x="10588820" y="1973482"/>
            <a:ext cx="763687" cy="119423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E501822-F571-4761-8442-8D6D9BD70B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60238" y="3969044"/>
            <a:ext cx="1620849" cy="985336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588A119-74B3-46C0-BBE1-AE3AB9D88E97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A76C8C0-47A5-4AB3-B979-6B6A1006CCFC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93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F4E280-89D6-43FB-8652-A1086A698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5932632" cy="4860000"/>
          </a:xfrm>
        </p:spPr>
        <p:txBody>
          <a:bodyPr/>
          <a:lstStyle/>
          <a:p>
            <a:r>
              <a:rPr lang="fr-FR" dirty="0"/>
              <a:t>Au moment de l’observation d’un point non conforme:</a:t>
            </a:r>
          </a:p>
          <a:p>
            <a:endParaRPr lang="fr-FR" sz="1000" dirty="0"/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Le </a:t>
            </a:r>
            <a:r>
              <a:rPr lang="fr-FR" sz="1600" b="1" dirty="0"/>
              <a:t>contrôleur intervient</a:t>
            </a:r>
            <a:r>
              <a:rPr lang="fr-FR" sz="1600" dirty="0"/>
              <a:t>: cela peut aller d’une simple question pour s’assurer de l’absence de risque jusqu’à </a:t>
            </a:r>
            <a:r>
              <a:rPr lang="fr-FR" sz="1600" b="1" dirty="0"/>
              <a:t>l’arrêt du travail en cours</a:t>
            </a:r>
            <a:r>
              <a:rPr lang="fr-FR" sz="1600" dirty="0"/>
              <a:t>. Cette interruption permet d’engager une discussion avec les intervenants et leur superviseur pour résoudre la non conformité observée.</a:t>
            </a:r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Si nécessaire, des </a:t>
            </a:r>
            <a:r>
              <a:rPr lang="fr-FR" sz="1600" b="1" dirty="0"/>
              <a:t>modifications</a:t>
            </a:r>
            <a:r>
              <a:rPr lang="fr-FR" sz="1600" dirty="0"/>
              <a:t> sur la façon de travailler sont apportées avant de reprendre le travail en cours.</a:t>
            </a:r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Si le problème ne peut pas être résolu immédiatement, </a:t>
            </a:r>
            <a:r>
              <a:rPr lang="fr-FR" sz="1600" b="1" dirty="0"/>
              <a:t>le travail est suspendu en attendant </a:t>
            </a:r>
            <a:r>
              <a:rPr lang="fr-FR" sz="1600" dirty="0"/>
              <a:t>la mise en œuvre des mesures adaptées.</a:t>
            </a:r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L’utilisation de la Stop </a:t>
            </a:r>
            <a:r>
              <a:rPr lang="fr-FR" sz="1600" dirty="0" err="1"/>
              <a:t>Card</a:t>
            </a:r>
            <a:r>
              <a:rPr lang="fr-FR" sz="1600" dirty="0"/>
              <a:t> fait ensuite l’objet d’une </a:t>
            </a:r>
            <a:r>
              <a:rPr lang="fr-FR" sz="1600" b="1" dirty="0"/>
              <a:t>remontée d’information </a:t>
            </a:r>
            <a:r>
              <a:rPr lang="fr-FR" sz="1600" dirty="0"/>
              <a:t>au niveau de l’entité, afin d’identifier des voies de progrès et de faciliter le partage d’expériences.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B36DBA-330D-41A6-967B-2486AA01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– l’observation d’un point non conforme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73395A-6889-46D7-8C49-DBD3EFC2E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551" y="1250844"/>
            <a:ext cx="3838575" cy="5438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A4FB11-6A3E-4A6A-A2AE-0CFC9E983615}"/>
              </a:ext>
            </a:extLst>
          </p:cNvPr>
          <p:cNvSpPr/>
          <p:nvPr/>
        </p:nvSpPr>
        <p:spPr>
          <a:xfrm>
            <a:off x="7520217" y="3330322"/>
            <a:ext cx="4077241" cy="3323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BA3344E5-7EC1-4D40-9299-C5EC9BE81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65" y="3056363"/>
            <a:ext cx="622841" cy="973983"/>
          </a:xfrm>
          <a:prstGeom prst="rect">
            <a:avLst/>
          </a:prstGeom>
        </p:spPr>
      </p:pic>
      <p:sp>
        <p:nvSpPr>
          <p:cNvPr id="7" name="Arrow: Right 26">
            <a:extLst>
              <a:ext uri="{FF2B5EF4-FFF2-40B4-BE49-F238E27FC236}">
                <a16:creationId xmlns:a16="http://schemas.microsoft.com/office/drawing/2014/main" id="{01090538-B601-4201-8DDF-A3249CE4B0AF}"/>
              </a:ext>
            </a:extLst>
          </p:cNvPr>
          <p:cNvSpPr/>
          <p:nvPr/>
        </p:nvSpPr>
        <p:spPr>
          <a:xfrm>
            <a:off x="7153660" y="3426702"/>
            <a:ext cx="302405" cy="19250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Picture 29">
            <a:extLst>
              <a:ext uri="{FF2B5EF4-FFF2-40B4-BE49-F238E27FC236}">
                <a16:creationId xmlns:a16="http://schemas.microsoft.com/office/drawing/2014/main" id="{465AAF0E-0D82-417F-B6DC-FA72462AE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458" y="3295316"/>
            <a:ext cx="575290" cy="507035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BF0B8109-813E-40D8-A935-3647DAF2628E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7587F0E-3D01-4939-9222-9FEB7C2C5DF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558DB-4E4B-4ED3-99C1-2EEE0CBFBEA7}"/>
              </a:ext>
            </a:extLst>
          </p:cNvPr>
          <p:cNvSpPr/>
          <p:nvPr/>
        </p:nvSpPr>
        <p:spPr>
          <a:xfrm>
            <a:off x="7866368" y="2303838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464BE7-57E6-4EC2-8DC7-8450753177C7}"/>
              </a:ext>
            </a:extLst>
          </p:cNvPr>
          <p:cNvSpPr/>
          <p:nvPr/>
        </p:nvSpPr>
        <p:spPr>
          <a:xfrm>
            <a:off x="7875994" y="2595621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B7B1D-44B6-408B-88AF-DF14EACB2B59}"/>
              </a:ext>
            </a:extLst>
          </p:cNvPr>
          <p:cNvSpPr/>
          <p:nvPr/>
        </p:nvSpPr>
        <p:spPr>
          <a:xfrm>
            <a:off x="7871384" y="2977486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8E37B-D332-4C3F-9DC0-E7F94C323A64}"/>
              </a:ext>
            </a:extLst>
          </p:cNvPr>
          <p:cNvSpPr/>
          <p:nvPr/>
        </p:nvSpPr>
        <p:spPr>
          <a:xfrm>
            <a:off x="8094358" y="3326631"/>
            <a:ext cx="630608" cy="43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76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FFCDFC-E512-41BE-9336-B484B4E5C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5626121" cy="3600000"/>
          </a:xfrm>
        </p:spPr>
        <p:txBody>
          <a:bodyPr/>
          <a:lstStyle/>
          <a:p>
            <a:r>
              <a:rPr lang="fr-FR" dirty="0"/>
              <a:t>Pour ce qui concerne les travaux sur systèmes dé-énergisés, il y a </a:t>
            </a:r>
            <a:r>
              <a:rPr lang="fr-FR" b="1" dirty="0"/>
              <a:t>2 checklists </a:t>
            </a:r>
            <a:r>
              <a:rPr lang="fr-FR" dirty="0"/>
              <a:t>qui couvrent : </a:t>
            </a:r>
          </a:p>
          <a:p>
            <a:pPr marL="0" indent="0">
              <a:buNone/>
            </a:pPr>
            <a:endParaRPr lang="fr-FR" dirty="0"/>
          </a:p>
          <a:p>
            <a:pPr marL="609603" lvl="1" indent="-342900">
              <a:buFont typeface="+mj-lt"/>
              <a:buAutoNum type="arabicPeriod"/>
            </a:pPr>
            <a:r>
              <a:rPr lang="fr-FR" dirty="0"/>
              <a:t>Les travaux sur systèmes </a:t>
            </a:r>
            <a:r>
              <a:rPr lang="fr-FR" b="1" dirty="0"/>
              <a:t>procédé</a:t>
            </a:r>
            <a:r>
              <a:rPr lang="fr-FR" dirty="0"/>
              <a:t> dé-énergisés.</a:t>
            </a:r>
          </a:p>
          <a:p>
            <a:pPr marL="609603" lvl="1" indent="-342900">
              <a:buFont typeface="+mj-lt"/>
              <a:buAutoNum type="arabicPeriod"/>
            </a:pPr>
            <a:r>
              <a:rPr lang="fr-FR" dirty="0"/>
              <a:t>Les travaux sur systèmes </a:t>
            </a:r>
            <a:r>
              <a:rPr lang="fr-FR" b="1" dirty="0"/>
              <a:t>électriques</a:t>
            </a:r>
            <a:r>
              <a:rPr lang="fr-FR" dirty="0"/>
              <a:t> dé-énergisés.</a:t>
            </a:r>
          </a:p>
          <a:p>
            <a:pPr marL="161927" lvl="1" indent="0">
              <a:buNone/>
            </a:pPr>
            <a:endParaRPr lang="fr-FR" sz="1800" dirty="0"/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En fonction du système sur lequel les travaux ont lieu, il faudra appliquer une des 2 checklists, voire toutes les deux.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DD2B081-68E3-43FF-AC8D-67CB92B1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– checklists concernant les systèmes dé-énergisés</a:t>
            </a:r>
          </a:p>
        </p:txBody>
      </p:sp>
      <p:sp>
        <p:nvSpPr>
          <p:cNvPr id="4" name="Left Bracket 10">
            <a:extLst>
              <a:ext uri="{FF2B5EF4-FFF2-40B4-BE49-F238E27FC236}">
                <a16:creationId xmlns:a16="http://schemas.microsoft.com/office/drawing/2014/main" id="{D667A9B3-A0F3-4700-B943-2EE27056F3CC}"/>
              </a:ext>
            </a:extLst>
          </p:cNvPr>
          <p:cNvSpPr/>
          <p:nvPr/>
        </p:nvSpPr>
        <p:spPr>
          <a:xfrm rot="16200000">
            <a:off x="7604114" y="4032496"/>
            <a:ext cx="108000" cy="252000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01C9B51-7DB3-47EC-B36D-EB9B683D96E5}"/>
              </a:ext>
            </a:extLst>
          </p:cNvPr>
          <p:cNvSpPr txBox="1"/>
          <p:nvPr/>
        </p:nvSpPr>
        <p:spPr>
          <a:xfrm>
            <a:off x="7093929" y="5440414"/>
            <a:ext cx="16591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Checklist pour travail sur systèmes </a:t>
            </a:r>
            <a:r>
              <a:rPr lang="fr-FR" sz="1100" b="1" dirty="0">
                <a:solidFill>
                  <a:srgbClr val="FF0000"/>
                </a:solidFill>
              </a:rPr>
              <a:t>procédé</a:t>
            </a:r>
            <a:r>
              <a:rPr lang="fr-FR" sz="1100" b="1" dirty="0"/>
              <a:t> dé-énergisés</a:t>
            </a:r>
          </a:p>
        </p:txBody>
      </p:sp>
      <p:sp>
        <p:nvSpPr>
          <p:cNvPr id="6" name="Left Bracket 12">
            <a:extLst>
              <a:ext uri="{FF2B5EF4-FFF2-40B4-BE49-F238E27FC236}">
                <a16:creationId xmlns:a16="http://schemas.microsoft.com/office/drawing/2014/main" id="{AB021422-7F0B-433B-B2B6-8566CBDCC264}"/>
              </a:ext>
            </a:extLst>
          </p:cNvPr>
          <p:cNvSpPr/>
          <p:nvPr/>
        </p:nvSpPr>
        <p:spPr>
          <a:xfrm rot="16200000">
            <a:off x="10429671" y="4030718"/>
            <a:ext cx="108000" cy="252000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C78E7690-3D65-448B-8119-7B04580C8EDC}"/>
              </a:ext>
            </a:extLst>
          </p:cNvPr>
          <p:cNvSpPr txBox="1"/>
          <p:nvPr/>
        </p:nvSpPr>
        <p:spPr>
          <a:xfrm>
            <a:off x="9878716" y="5440414"/>
            <a:ext cx="1851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Checklist pour travail sur systèmes </a:t>
            </a:r>
            <a:r>
              <a:rPr lang="fr-FR" sz="1100" b="1" dirty="0">
                <a:solidFill>
                  <a:srgbClr val="FF0000"/>
                </a:solidFill>
              </a:rPr>
              <a:t>électriques</a:t>
            </a:r>
            <a:r>
              <a:rPr lang="fr-FR" sz="1100" b="1" dirty="0"/>
              <a:t> dé-énergisés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2AA80255-6F03-495C-8642-802A99BE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35" y="1499652"/>
            <a:ext cx="2540803" cy="360000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FACD9D12-98AF-4ECE-A70E-31F7AE259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044" y="1499652"/>
            <a:ext cx="2554213" cy="3600000"/>
          </a:xfrm>
          <a:prstGeom prst="rect">
            <a:avLst/>
          </a:prstGeom>
        </p:spPr>
      </p:pic>
      <p:grpSp>
        <p:nvGrpSpPr>
          <p:cNvPr id="10" name="Groupe 22">
            <a:extLst>
              <a:ext uri="{FF2B5EF4-FFF2-40B4-BE49-F238E27FC236}">
                <a16:creationId xmlns:a16="http://schemas.microsoft.com/office/drawing/2014/main" id="{F452C191-244F-4263-90FC-B5395F78C511}"/>
              </a:ext>
            </a:extLst>
          </p:cNvPr>
          <p:cNvGrpSpPr/>
          <p:nvPr/>
        </p:nvGrpSpPr>
        <p:grpSpPr>
          <a:xfrm>
            <a:off x="9276247" y="5455537"/>
            <a:ext cx="487060" cy="492910"/>
            <a:chOff x="196663" y="3602897"/>
            <a:chExt cx="460040" cy="492910"/>
          </a:xfrm>
        </p:grpSpPr>
        <p:sp>
          <p:nvSpPr>
            <p:cNvPr id="11" name="Ellipse 23">
              <a:extLst>
                <a:ext uri="{FF2B5EF4-FFF2-40B4-BE49-F238E27FC236}">
                  <a16:creationId xmlns:a16="http://schemas.microsoft.com/office/drawing/2014/main" id="{DA572DF2-3E8D-4CAA-9CC9-A9D0D1A8DA63}"/>
                </a:ext>
              </a:extLst>
            </p:cNvPr>
            <p:cNvSpPr/>
            <p:nvPr/>
          </p:nvSpPr>
          <p:spPr>
            <a:xfrm>
              <a:off x="196663" y="3602897"/>
              <a:ext cx="460040" cy="492910"/>
            </a:xfrm>
            <a:prstGeom prst="ellipse">
              <a:avLst/>
            </a:prstGeom>
            <a:solidFill>
              <a:srgbClr val="E5E0EF"/>
            </a:solidFill>
            <a:ln>
              <a:noFill/>
            </a:ln>
            <a:effectLst>
              <a:outerShdw blurRad="25400" dist="38100" dir="1860000" sx="99000" sy="99000" algn="tl" rotWithShape="0">
                <a:prstClr val="black">
                  <a:alpha val="2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24">
              <a:extLst>
                <a:ext uri="{FF2B5EF4-FFF2-40B4-BE49-F238E27FC236}">
                  <a16:creationId xmlns:a16="http://schemas.microsoft.com/office/drawing/2014/main" id="{56DF0920-F5AA-425B-AA94-063D946E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670" y="3667560"/>
              <a:ext cx="234661" cy="351990"/>
            </a:xfrm>
            <a:prstGeom prst="rect">
              <a:avLst/>
            </a:prstGeom>
          </p:spPr>
        </p:pic>
      </p:grpSp>
      <p:grpSp>
        <p:nvGrpSpPr>
          <p:cNvPr id="13" name="Groupe 19">
            <a:extLst>
              <a:ext uri="{FF2B5EF4-FFF2-40B4-BE49-F238E27FC236}">
                <a16:creationId xmlns:a16="http://schemas.microsoft.com/office/drawing/2014/main" id="{D286A4C7-3C75-4541-9B9E-1BACA58CD15C}"/>
              </a:ext>
            </a:extLst>
          </p:cNvPr>
          <p:cNvGrpSpPr>
            <a:grpSpLocks noChangeAspect="1"/>
          </p:cNvGrpSpPr>
          <p:nvPr/>
        </p:nvGrpSpPr>
        <p:grpSpPr>
          <a:xfrm>
            <a:off x="6491460" y="5462672"/>
            <a:ext cx="487060" cy="487060"/>
            <a:chOff x="164216" y="1503554"/>
            <a:chExt cx="487060" cy="487060"/>
          </a:xfrm>
        </p:grpSpPr>
        <p:sp>
          <p:nvSpPr>
            <p:cNvPr id="14" name="Ellipse 20">
              <a:extLst>
                <a:ext uri="{FF2B5EF4-FFF2-40B4-BE49-F238E27FC236}">
                  <a16:creationId xmlns:a16="http://schemas.microsoft.com/office/drawing/2014/main" id="{C5AF2284-AB79-4938-8144-229049EA5E69}"/>
                </a:ext>
              </a:extLst>
            </p:cNvPr>
            <p:cNvSpPr/>
            <p:nvPr/>
          </p:nvSpPr>
          <p:spPr>
            <a:xfrm>
              <a:off x="164216" y="1503554"/>
              <a:ext cx="487060" cy="487060"/>
            </a:xfrm>
            <a:prstGeom prst="ellipse">
              <a:avLst/>
            </a:prstGeom>
            <a:solidFill>
              <a:srgbClr val="E5E0EF"/>
            </a:solidFill>
            <a:ln>
              <a:noFill/>
            </a:ln>
            <a:effectLst>
              <a:outerShdw blurRad="25400" dist="38100" dir="1860000" sx="99000" sy="99000" algn="tl" rotWithShape="0">
                <a:prstClr val="black">
                  <a:alpha val="23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21" descr="noun_hydro.ai">
              <a:extLst>
                <a:ext uri="{FF2B5EF4-FFF2-40B4-BE49-F238E27FC236}">
                  <a16:creationId xmlns:a16="http://schemas.microsoft.com/office/drawing/2014/main" id="{487D8036-CBD2-498C-A93E-3E899D46B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78" y="1541654"/>
              <a:ext cx="354024" cy="386956"/>
            </a:xfrm>
            <a:prstGeom prst="rect">
              <a:avLst/>
            </a:prstGeom>
          </p:spPr>
        </p:pic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CF420F10-A6F1-4953-9A5D-F31B76495502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3E8F5ED0-FBD9-4AF5-AA71-9C8BC9D459A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46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E20AA1-50E7-4DEF-A0EF-C808D4E7F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6226756" cy="4860000"/>
          </a:xfrm>
        </p:spPr>
        <p:txBody>
          <a:bodyPr/>
          <a:lstStyle/>
          <a:p>
            <a:r>
              <a:rPr lang="fr-FR" dirty="0"/>
              <a:t>Un </a:t>
            </a:r>
            <a:r>
              <a:rPr lang="fr-FR" b="1" dirty="0"/>
              <a:t>point à vérifier </a:t>
            </a:r>
            <a:r>
              <a:rPr lang="fr-FR" dirty="0"/>
              <a:t>dans les checklists concernant 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sz="1800" dirty="0"/>
              <a:t>Travaux à chaud</a:t>
            </a:r>
          </a:p>
          <a:p>
            <a:pPr lvl="1"/>
            <a:r>
              <a:rPr lang="fr-FR" sz="1800" dirty="0"/>
              <a:t>Espaces confinés</a:t>
            </a:r>
          </a:p>
          <a:p>
            <a:pPr marL="324000" lvl="1" indent="0">
              <a:buNone/>
            </a:pPr>
            <a:endParaRPr lang="fr-FR" sz="1800" b="1" dirty="0"/>
          </a:p>
          <a:p>
            <a:pPr marL="324000" lvl="1" indent="0">
              <a:buNone/>
            </a:pPr>
            <a:r>
              <a:rPr lang="fr-FR" sz="1800" b="1" dirty="0"/>
              <a:t>renvoie</a:t>
            </a:r>
            <a:r>
              <a:rPr lang="fr-FR" sz="1800" dirty="0"/>
              <a:t> vers les checklists concernant les </a:t>
            </a:r>
            <a:r>
              <a:rPr lang="fr-FR" sz="1800" b="1" dirty="0"/>
              <a:t>travaux sur systèmes dé-énergisés</a:t>
            </a:r>
            <a:r>
              <a:rPr lang="fr-FR" sz="1800" dirty="0"/>
              <a:t>, i.e. « Travaux sur systèmes procédé dé-énergisés » et/ou « Travaux sur systèmes électriques dé-énergisés ».</a:t>
            </a: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Il est important lors du contrôle de ces activités de bien vérifier les points de ces checklists </a:t>
            </a:r>
            <a:r>
              <a:rPr lang="fr-FR" sz="1800" dirty="0"/>
              <a:t>« Travaux sur systèmes électriques dé-énergisés » et/ou « Travaux sur systèmes procédé dé-énergisés » </a:t>
            </a:r>
            <a:r>
              <a:rPr lang="fr-FR" sz="1800" b="1" dirty="0"/>
              <a:t>en complément</a:t>
            </a:r>
            <a:r>
              <a:rPr lang="fr-FR" sz="1800" dirty="0"/>
              <a:t> de la checklist spécifique à l’activité.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0EEE249-44E8-413F-9702-77E32CF1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– renvoi vers d’autres checklists</a:t>
            </a:r>
          </a:p>
        </p:txBody>
      </p:sp>
      <p:sp>
        <p:nvSpPr>
          <p:cNvPr id="4" name="Arrow: Right 19">
            <a:extLst>
              <a:ext uri="{FF2B5EF4-FFF2-40B4-BE49-F238E27FC236}">
                <a16:creationId xmlns:a16="http://schemas.microsoft.com/office/drawing/2014/main" id="{29EFEB90-4AE0-4CDB-8800-01DE830FD275}"/>
              </a:ext>
            </a:extLst>
          </p:cNvPr>
          <p:cNvSpPr/>
          <p:nvPr/>
        </p:nvSpPr>
        <p:spPr>
          <a:xfrm>
            <a:off x="7424947" y="3267318"/>
            <a:ext cx="302405" cy="19250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Arrow: Right 21">
            <a:extLst>
              <a:ext uri="{FF2B5EF4-FFF2-40B4-BE49-F238E27FC236}">
                <a16:creationId xmlns:a16="http://schemas.microsoft.com/office/drawing/2014/main" id="{A0C7E7D7-0728-4CE7-9998-E7B4FCE19DF3}"/>
              </a:ext>
            </a:extLst>
          </p:cNvPr>
          <p:cNvSpPr/>
          <p:nvPr/>
        </p:nvSpPr>
        <p:spPr>
          <a:xfrm>
            <a:off x="7424946" y="5513729"/>
            <a:ext cx="302405" cy="19250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380264B-B3D5-4B8A-BE8E-C13F7E5E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79" y="1553150"/>
            <a:ext cx="3960000" cy="199614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3DE72D4-4232-4B58-8D7C-25C89BFB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79" y="3881961"/>
            <a:ext cx="3960000" cy="1951779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1500217-7DE7-460B-B120-3758A2B50034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415A685-3554-4E39-9980-27FEC12FA813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02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17BA66-3675-4D11-B632-BEBA5E2596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: travaux </a:t>
            </a:r>
            <a:r>
              <a:rPr lang="en-US" dirty="0" err="1"/>
              <a:t>d’inspection</a:t>
            </a:r>
            <a:r>
              <a:rPr lang="en-US" dirty="0"/>
              <a:t> dans un bac de stockage avec </a:t>
            </a:r>
            <a:r>
              <a:rPr lang="en-US" dirty="0" err="1"/>
              <a:t>agitateur</a:t>
            </a:r>
            <a:r>
              <a:rPr lang="en-US" dirty="0"/>
              <a:t>.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sz="1800" i="1" dirty="0"/>
              <a:t>Les checklists </a:t>
            </a:r>
            <a:r>
              <a:rPr lang="en-US" sz="1800" i="1" dirty="0" err="1"/>
              <a:t>d’application</a:t>
            </a:r>
            <a:r>
              <a:rPr lang="en-US" sz="1800" i="1" dirty="0"/>
              <a:t> :</a:t>
            </a:r>
          </a:p>
          <a:p>
            <a:pPr marL="0" indent="0">
              <a:buNone/>
            </a:pPr>
            <a:endParaRPr lang="fr-FR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Checklist “</a:t>
            </a:r>
            <a:r>
              <a:rPr lang="fr-FR" i="1" dirty="0"/>
              <a:t>Travaux sur systèmes </a:t>
            </a:r>
            <a:r>
              <a:rPr lang="fr-FR" b="1" i="1" dirty="0"/>
              <a:t>procédé</a:t>
            </a:r>
            <a:r>
              <a:rPr lang="fr-FR" i="1" dirty="0"/>
              <a:t> dé-énergisés</a:t>
            </a:r>
            <a:r>
              <a:rPr lang="en-US" i="1" dirty="0"/>
              <a:t>”: consignation du bac</a:t>
            </a:r>
            <a:endParaRPr lang="fr-FR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Checklist “</a:t>
            </a:r>
            <a:r>
              <a:rPr lang="fr-FR" i="1" dirty="0"/>
              <a:t>Travaux sur systèmes </a:t>
            </a:r>
            <a:r>
              <a:rPr lang="fr-FR" b="1" i="1" dirty="0"/>
              <a:t>électriques</a:t>
            </a:r>
            <a:r>
              <a:rPr lang="fr-FR" i="1" dirty="0"/>
              <a:t> dé-énergisés</a:t>
            </a:r>
            <a:r>
              <a:rPr lang="en-US" i="1" dirty="0"/>
              <a:t>”: consignation </a:t>
            </a:r>
            <a:r>
              <a:rPr lang="en-US" i="1" dirty="0" err="1"/>
              <a:t>électrique</a:t>
            </a:r>
            <a:r>
              <a:rPr lang="en-US" i="1" dirty="0"/>
              <a:t> de </a:t>
            </a:r>
            <a:r>
              <a:rPr lang="en-US" i="1" dirty="0" err="1"/>
              <a:t>l’agitateur</a:t>
            </a:r>
            <a:endParaRPr lang="en-US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/>
              <a:t>Checklist “Confined spaces”: entrée dans le bac pour </a:t>
            </a:r>
            <a:r>
              <a:rPr lang="en-US" i="1" dirty="0" err="1"/>
              <a:t>l’inspection</a:t>
            </a:r>
            <a:endParaRPr lang="en-US" i="1" dirty="0"/>
          </a:p>
          <a:p>
            <a:pPr marL="609603" lvl="1" indent="-342900">
              <a:buFont typeface="+mj-lt"/>
              <a:buAutoNum type="arabicPeriod"/>
            </a:pPr>
            <a:endParaRPr lang="en-US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A52F90A-0FBA-4CD0-AB3A-BE65BF7B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– renvoi vers d’autres checklists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C5FA3ADB-A04C-44F7-9AE4-CCDABE00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640" y="4340627"/>
            <a:ext cx="1266189" cy="1800000"/>
          </a:xfrm>
          <a:prstGeom prst="rect">
            <a:avLst/>
          </a:prstGeom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F9B831CD-9524-4144-9BC1-BA9FE3CA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12" y="4340627"/>
            <a:ext cx="1269528" cy="1800000"/>
          </a:xfrm>
          <a:prstGeom prst="rect">
            <a:avLst/>
          </a:prstGeom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E4FA1B70-1B01-4EB8-AA33-A467AE581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935" y="4340627"/>
            <a:ext cx="1263610" cy="18000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135046C8-A57C-43B2-9DA1-E2F69F7F9227}"/>
              </a:ext>
            </a:extLst>
          </p:cNvPr>
          <p:cNvSpPr txBox="1"/>
          <p:nvPr/>
        </p:nvSpPr>
        <p:spPr>
          <a:xfrm>
            <a:off x="988733" y="4654210"/>
            <a:ext cx="3070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/>
              <a:t>Vérifications qui sauvent la vie concernant l’inspection à l’intérieur d’un bac de stockage avec agitateur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86EB157E-AD87-4F50-B740-B1199A343A4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0932" y="4959503"/>
            <a:ext cx="625473" cy="562248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84372CC1-D8E3-4704-8ECC-27C5819017C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9075" y="4959503"/>
            <a:ext cx="625473" cy="562248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EECB313A-587A-4180-9A93-DEBAEC11C765}"/>
              </a:ext>
            </a:extLst>
          </p:cNvPr>
          <p:cNvSpPr txBox="1"/>
          <p:nvPr/>
        </p:nvSpPr>
        <p:spPr>
          <a:xfrm>
            <a:off x="4188844" y="4979017"/>
            <a:ext cx="63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C71188AE-8A4B-4252-9969-FEA44D4D7AFE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45A9964E-C03A-44E6-9B45-24870E025D4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14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7198988-D748-457E-A298-EEFE550D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kern="1200" cap="all" dirty="0">
                <a:latin typeface="+mj-lt"/>
                <a:ea typeface="+mj-ea"/>
                <a:cs typeface="Arial"/>
              </a:rPr>
              <a:t>Présentation de l’action </a:t>
            </a:r>
            <a:br>
              <a:rPr lang="fr-FR" sz="3200" kern="1200" cap="all" dirty="0">
                <a:latin typeface="+mj-lt"/>
                <a:ea typeface="+mj-ea"/>
                <a:cs typeface="Arial"/>
              </a:rPr>
            </a:br>
            <a:r>
              <a:rPr lang="fr-FR" sz="3200" kern="1200" cap="all" dirty="0">
                <a:latin typeface="+mj-lt"/>
                <a:ea typeface="+mj-ea"/>
                <a:cs typeface="Arial"/>
              </a:rPr>
              <a:t>« life </a:t>
            </a:r>
            <a:r>
              <a:rPr lang="fr-FR" sz="3200" kern="1200" cap="all" dirty="0" err="1">
                <a:latin typeface="+mj-lt"/>
                <a:ea typeface="+mj-ea"/>
                <a:cs typeface="Arial"/>
              </a:rPr>
              <a:t>saving</a:t>
            </a:r>
            <a:r>
              <a:rPr lang="fr-FR" sz="3200" kern="1200" cap="all" dirty="0">
                <a:latin typeface="+mj-lt"/>
                <a:ea typeface="+mj-ea"/>
                <a:cs typeface="Arial"/>
              </a:rPr>
              <a:t> checks »</a:t>
            </a:r>
            <a:br>
              <a:rPr lang="fr-FR" sz="3200" b="1" kern="1200" cap="all" dirty="0">
                <a:solidFill>
                  <a:schemeClr val="accent4"/>
                </a:solidFill>
                <a:latin typeface="+mj-lt"/>
                <a:ea typeface="+mj-ea"/>
                <a:cs typeface="Arial"/>
              </a:rPr>
            </a:br>
            <a:endParaRPr lang="fr-FR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BEB07806-F2E3-4F27-B571-586A99546B61}"/>
              </a:ext>
            </a:extLst>
          </p:cNvPr>
          <p:cNvGrpSpPr>
            <a:grpSpLocks noChangeAspect="1"/>
          </p:cNvGrpSpPr>
          <p:nvPr/>
        </p:nvGrpSpPr>
        <p:grpSpPr>
          <a:xfrm>
            <a:off x="805339" y="1808877"/>
            <a:ext cx="9935864" cy="4251834"/>
            <a:chOff x="1813799" y="1787037"/>
            <a:chExt cx="8564402" cy="3664947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3B20292A-6F38-4C6A-BC1F-361B6545E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13799" y="1787037"/>
              <a:ext cx="8564402" cy="3664947"/>
              <a:chOff x="2457450" y="3334023"/>
              <a:chExt cx="4229100" cy="1809750"/>
            </a:xfrm>
          </p:grpSpPr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E2171D64-8BB4-4843-823E-FF4AA607F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57450" y="3334023"/>
                <a:ext cx="4229100" cy="180975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42B753-8480-4835-9A2D-A3B792EEEF2D}"/>
                  </a:ext>
                </a:extLst>
              </p:cNvPr>
              <p:cNvSpPr/>
              <p:nvPr/>
            </p:nvSpPr>
            <p:spPr>
              <a:xfrm>
                <a:off x="2943497" y="3610068"/>
                <a:ext cx="121920" cy="148046"/>
              </a:xfrm>
              <a:prstGeom prst="rect">
                <a:avLst/>
              </a:prstGeom>
              <a:solidFill>
                <a:srgbClr val="EEBF0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cxnSp>
            <p:nvCxnSpPr>
              <p:cNvPr id="9" name="Straight Connector 10">
                <a:extLst>
                  <a:ext uri="{FF2B5EF4-FFF2-40B4-BE49-F238E27FC236}">
                    <a16:creationId xmlns:a16="http://schemas.microsoft.com/office/drawing/2014/main" id="{C404C462-4E47-4E0F-A3C3-21F829210A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61213" y="3334023"/>
                <a:ext cx="276061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D87433-1517-418D-8C0F-DD597D12BCC8}"/>
                </a:ext>
              </a:extLst>
            </p:cNvPr>
            <p:cNvSpPr/>
            <p:nvPr/>
          </p:nvSpPr>
          <p:spPr>
            <a:xfrm rot="2719073">
              <a:off x="2961336" y="2409168"/>
              <a:ext cx="138223" cy="233917"/>
            </a:xfrm>
            <a:prstGeom prst="rect">
              <a:avLst/>
            </a:prstGeom>
            <a:solidFill>
              <a:srgbClr val="F3C40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7A7871B5-4C31-44D2-857B-1E2CFA16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08" y="2143759"/>
            <a:ext cx="1268541" cy="1800000"/>
          </a:xfrm>
          <a:prstGeom prst="rect">
            <a:avLst/>
          </a:prstGeom>
        </p:spPr>
      </p:pic>
      <p:pic>
        <p:nvPicPr>
          <p:cNvPr id="11" name="Picture 21">
            <a:extLst>
              <a:ext uri="{FF2B5EF4-FFF2-40B4-BE49-F238E27FC236}">
                <a16:creationId xmlns:a16="http://schemas.microsoft.com/office/drawing/2014/main" id="{0DF86F4C-2464-4DAC-8D06-8E9184980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851" y="3154966"/>
            <a:ext cx="1274868" cy="1800000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2786E6D7-F56C-4F0B-9461-F4B83C210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348" y="2296718"/>
            <a:ext cx="1266316" cy="1800000"/>
          </a:xfrm>
          <a:prstGeom prst="rect">
            <a:avLst/>
          </a:prstGeom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3473E43B-FFF7-483E-8A1F-E1A0C9D7E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831" y="3189329"/>
            <a:ext cx="1267250" cy="1800000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AA714B44-77DC-4DED-BF56-1F49936C9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171" y="2050030"/>
            <a:ext cx="1271705" cy="1800000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AD0A3078-A654-4467-B7A1-9DFA5EC1E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722" y="2654507"/>
            <a:ext cx="1267250" cy="1800000"/>
          </a:xfrm>
          <a:prstGeom prst="rect">
            <a:avLst/>
          </a:prstGeom>
        </p:spPr>
      </p:pic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D1166B06-8DF6-424D-B459-4AAEDDECA07D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B66F1836-7E4B-41A8-B103-AEC9833A1D7C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463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A2462B-D0FD-4EAC-9CD3-F74397713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6739036" cy="4860000"/>
          </a:xfrm>
        </p:spPr>
        <p:txBody>
          <a:bodyPr/>
          <a:lstStyle/>
          <a:p>
            <a:r>
              <a:rPr lang="fr-FR" dirty="0"/>
              <a:t>L’évaluation de la conformité:</a:t>
            </a:r>
          </a:p>
          <a:p>
            <a:endParaRPr lang="fr-FR" sz="1000" dirty="0"/>
          </a:p>
          <a:p>
            <a:pPr lvl="1"/>
            <a:r>
              <a:rPr lang="fr-FR" dirty="0"/>
              <a:t>Si un point à vérifier concerne </a:t>
            </a:r>
            <a:r>
              <a:rPr lang="fr-FR" b="1" dirty="0"/>
              <a:t>plusieurs éléments</a:t>
            </a:r>
            <a:r>
              <a:rPr lang="fr-FR" dirty="0"/>
              <a:t>, et si parmi ceux-là un élément n’est pas conforme, alors le point sera marqué comme « NON » conforme.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1000" dirty="0"/>
          </a:p>
          <a:p>
            <a:pPr lvl="1"/>
            <a:r>
              <a:rPr lang="fr-FR" dirty="0"/>
              <a:t>La conformité d’un point à vérifier correspond à la situation </a:t>
            </a:r>
            <a:r>
              <a:rPr lang="fr-FR" b="1" dirty="0"/>
              <a:t>initialement</a:t>
            </a:r>
            <a:r>
              <a:rPr lang="fr-FR" dirty="0"/>
              <a:t> observé, c’est-à-dire avant correction/régularisation de la situation (permettant la reprise des travaux).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412330-07E2-4C7E-ABB7-10133251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– L’évaluation de la conformité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7E9256A1-560A-4F04-9616-D0E690ADD422}"/>
              </a:ext>
            </a:extLst>
          </p:cNvPr>
          <p:cNvGrpSpPr/>
          <p:nvPr/>
        </p:nvGrpSpPr>
        <p:grpSpPr>
          <a:xfrm>
            <a:off x="1015723" y="3101195"/>
            <a:ext cx="4158877" cy="1721255"/>
            <a:chOff x="1164579" y="2971808"/>
            <a:chExt cx="4158877" cy="17212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845B52-F610-41F7-857D-F25A072F1042}"/>
                </a:ext>
              </a:extLst>
            </p:cNvPr>
            <p:cNvSpPr/>
            <p:nvPr/>
          </p:nvSpPr>
          <p:spPr>
            <a:xfrm>
              <a:off x="1164579" y="2971808"/>
              <a:ext cx="4133760" cy="1721255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0D0587-B5C7-421B-BBBC-37A072066477}"/>
                </a:ext>
              </a:extLst>
            </p:cNvPr>
            <p:cNvSpPr txBox="1"/>
            <p:nvPr/>
          </p:nvSpPr>
          <p:spPr>
            <a:xfrm>
              <a:off x="1189697" y="3149456"/>
              <a:ext cx="41337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Exemple: checklist Travaux à chaud, point n°7</a:t>
              </a:r>
            </a:p>
            <a:p>
              <a:endParaRPr lang="fr-FR" sz="1400" i="1" dirty="0"/>
            </a:p>
            <a:p>
              <a:r>
                <a:rPr lang="fr-FR" sz="1400" i="1" dirty="0"/>
                <a:t>Si on observe que parmi les 3 égouts présents dans la zone des travaux à chaud il y en a un qui n’est pas muni d’une protection, alors le point n°7 doit être évalué en tant que « NON » conforme.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175FDD6-D25C-46AD-9813-BBA84D07975C}"/>
              </a:ext>
            </a:extLst>
          </p:cNvPr>
          <p:cNvSpPr/>
          <p:nvPr/>
        </p:nvSpPr>
        <p:spPr>
          <a:xfrm>
            <a:off x="7124443" y="5068544"/>
            <a:ext cx="4837799" cy="44413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9BBFDB-EA1D-4F7B-8829-9D91E6DE87C3}"/>
              </a:ext>
            </a:extLst>
          </p:cNvPr>
          <p:cNvGrpSpPr/>
          <p:nvPr/>
        </p:nvGrpSpPr>
        <p:grpSpPr>
          <a:xfrm>
            <a:off x="7124443" y="2150185"/>
            <a:ext cx="4837799" cy="3764701"/>
            <a:chOff x="7124443" y="2150185"/>
            <a:chExt cx="4837799" cy="3764701"/>
          </a:xfrm>
        </p:grpSpPr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BCF44AEF-6287-4196-AC45-1C32FA2D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9291" y="2150185"/>
              <a:ext cx="4695825" cy="1381125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3160110B-5ABE-49FA-AD88-A01F3A93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4000"/>
            </a:blip>
            <a:stretch>
              <a:fillRect/>
            </a:stretch>
          </p:blipFill>
          <p:spPr>
            <a:xfrm>
              <a:off x="7208816" y="3876536"/>
              <a:ext cx="4686300" cy="2038350"/>
            </a:xfrm>
            <a:prstGeom prst="rect">
              <a:avLst/>
            </a:prstGeom>
          </p:spPr>
        </p:pic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CF409CE3-90C0-4350-8178-602910928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8915" y="5174918"/>
              <a:ext cx="4695825" cy="2667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C2182A-1135-4902-AEE5-4CF10058356F}"/>
                </a:ext>
              </a:extLst>
            </p:cNvPr>
            <p:cNvSpPr/>
            <p:nvPr/>
          </p:nvSpPr>
          <p:spPr>
            <a:xfrm>
              <a:off x="7124443" y="5068544"/>
              <a:ext cx="4837799" cy="44413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53DDC953-D2D3-4191-AE57-BF6B5A0C60E1}"/>
                </a:ext>
              </a:extLst>
            </p:cNvPr>
            <p:cNvSpPr txBox="1"/>
            <p:nvPr/>
          </p:nvSpPr>
          <p:spPr>
            <a:xfrm>
              <a:off x="7774857" y="5077213"/>
              <a:ext cx="822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2000" dirty="0"/>
                <a:t> </a:t>
              </a:r>
            </a:p>
          </p:txBody>
        </p:sp>
      </p:grp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22903A30-293C-4C76-AFE7-29165F5FB83C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25D4155-9B20-4B53-9E6D-CA44912BA120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87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8756C1-35E5-4BCA-88C4-ECBDCB233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4908945" cy="4860000"/>
          </a:xfrm>
        </p:spPr>
        <p:txBody>
          <a:bodyPr/>
          <a:lstStyle/>
          <a:p>
            <a:r>
              <a:rPr lang="fr-FR" dirty="0"/>
              <a:t>Le calcul du taux de conformité:</a:t>
            </a:r>
          </a:p>
          <a:p>
            <a:pPr lvl="1"/>
            <a:endParaRPr lang="fr-FR" dirty="0"/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Faire la somme de tous les points évalués « OUI » ou « NON » conformes</a:t>
            </a:r>
          </a:p>
          <a:p>
            <a:pPr marL="609603" lvl="1" indent="-342900">
              <a:buFont typeface="+mj-lt"/>
              <a:buAutoNum type="arabicPeriod"/>
            </a:pPr>
            <a:endParaRPr lang="fr-FR" sz="1600" dirty="0"/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Faire la somme de tous les points évalués « OUI » conformes</a:t>
            </a:r>
          </a:p>
          <a:p>
            <a:pPr marL="609603" lvl="1" indent="-342900">
              <a:buFont typeface="+mj-lt"/>
              <a:buAutoNum type="arabicPeriod"/>
            </a:pPr>
            <a:endParaRPr lang="fr-FR" sz="1600" dirty="0"/>
          </a:p>
          <a:p>
            <a:pPr marL="609603" lvl="1" indent="-342900">
              <a:buFont typeface="+mj-lt"/>
              <a:buAutoNum type="arabicPeriod"/>
            </a:pPr>
            <a:endParaRPr lang="fr-FR" sz="1600" dirty="0"/>
          </a:p>
          <a:p>
            <a:pPr marL="609603" lvl="1" indent="-342900">
              <a:buFont typeface="+mj-lt"/>
              <a:buAutoNum type="arabicPeriod"/>
            </a:pPr>
            <a:r>
              <a:rPr lang="fr-FR" sz="1600" dirty="0"/>
              <a:t>Le taux de conformité =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34880F-882E-438D-A60F-D1B93D29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– Le calcul du taux de conformité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70D9452-3C5D-49F8-9D05-D3445F34EFDF}"/>
              </a:ext>
            </a:extLst>
          </p:cNvPr>
          <p:cNvGrpSpPr/>
          <p:nvPr/>
        </p:nvGrpSpPr>
        <p:grpSpPr>
          <a:xfrm>
            <a:off x="3511227" y="3828846"/>
            <a:ext cx="2333553" cy="1260758"/>
            <a:chOff x="3457312" y="3701141"/>
            <a:chExt cx="2333553" cy="1260758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CDB7673-BE50-4A82-BC4F-DBCD29E41DBD}"/>
                </a:ext>
              </a:extLst>
            </p:cNvPr>
            <p:cNvSpPr txBox="1"/>
            <p:nvPr/>
          </p:nvSpPr>
          <p:spPr>
            <a:xfrm>
              <a:off x="3466013" y="3701141"/>
              <a:ext cx="2324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la somme de tous les points évalués « OUI » conformes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06F5DD7-9E4D-4633-B63D-E17FEDD4A85F}"/>
                </a:ext>
              </a:extLst>
            </p:cNvPr>
            <p:cNvSpPr txBox="1"/>
            <p:nvPr/>
          </p:nvSpPr>
          <p:spPr>
            <a:xfrm>
              <a:off x="3466013" y="4315568"/>
              <a:ext cx="2324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la somme de tous les points évalués « OUI » ou « NON » conformes</a:t>
              </a:r>
            </a:p>
          </p:txBody>
        </p:sp>
        <p:cxnSp>
          <p:nvCxnSpPr>
            <p:cNvPr id="7" name="Straight Connector 7">
              <a:extLst>
                <a:ext uri="{FF2B5EF4-FFF2-40B4-BE49-F238E27FC236}">
                  <a16:creationId xmlns:a16="http://schemas.microsoft.com/office/drawing/2014/main" id="{9FCC0F0B-024B-4CE5-BC8B-BF741812EEA9}"/>
                </a:ext>
              </a:extLst>
            </p:cNvPr>
            <p:cNvCxnSpPr/>
            <p:nvPr/>
          </p:nvCxnSpPr>
          <p:spPr>
            <a:xfrm>
              <a:off x="3457312" y="4229828"/>
              <a:ext cx="20756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D15ADB19-9923-4B91-8464-7C52F6EFEAF7}"/>
              </a:ext>
            </a:extLst>
          </p:cNvPr>
          <p:cNvGrpSpPr/>
          <p:nvPr/>
        </p:nvGrpSpPr>
        <p:grpSpPr>
          <a:xfrm>
            <a:off x="797561" y="5347531"/>
            <a:ext cx="3548041" cy="886260"/>
            <a:chOff x="1402992" y="5144520"/>
            <a:chExt cx="3548041" cy="8862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799F00-3420-4D9A-B8CE-B0A329F8ACE7}"/>
                </a:ext>
              </a:extLst>
            </p:cNvPr>
            <p:cNvSpPr txBox="1"/>
            <p:nvPr/>
          </p:nvSpPr>
          <p:spPr>
            <a:xfrm>
              <a:off x="1402992" y="5182730"/>
              <a:ext cx="35480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Exemple: checklist Travaux en hauteur</a:t>
              </a:r>
            </a:p>
            <a:p>
              <a:endParaRPr lang="fr-FR" sz="1400" i="1" dirty="0"/>
            </a:p>
            <a:p>
              <a:r>
                <a:rPr lang="fr-FR" sz="1400" i="1" dirty="0"/>
                <a:t>Taux de conformité = 7 / 9 (78%)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6F6882-F6ED-48FC-86F8-5FAFDB410E0C}"/>
                </a:ext>
              </a:extLst>
            </p:cNvPr>
            <p:cNvSpPr/>
            <p:nvPr/>
          </p:nvSpPr>
          <p:spPr>
            <a:xfrm>
              <a:off x="1402993" y="5144520"/>
              <a:ext cx="3445734" cy="886260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6C2BEC0-D5F8-4758-A614-FBA0EA6D26B4}"/>
              </a:ext>
            </a:extLst>
          </p:cNvPr>
          <p:cNvGrpSpPr/>
          <p:nvPr/>
        </p:nvGrpSpPr>
        <p:grpSpPr>
          <a:xfrm>
            <a:off x="6584318" y="1184584"/>
            <a:ext cx="3770939" cy="5323679"/>
            <a:chOff x="7695941" y="925012"/>
            <a:chExt cx="3770939" cy="5323679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4436D342-6593-41F9-AC7A-D57FE0697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5941" y="925012"/>
              <a:ext cx="3770939" cy="532367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4059AD-6292-4C4A-8CEE-DA94FEB8B65E}"/>
                </a:ext>
              </a:extLst>
            </p:cNvPr>
            <p:cNvSpPr/>
            <p:nvPr/>
          </p:nvSpPr>
          <p:spPr>
            <a:xfrm>
              <a:off x="7915941" y="1926011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13AE99-8010-4490-A9A9-3A0C0827A693}"/>
                </a:ext>
              </a:extLst>
            </p:cNvPr>
            <p:cNvSpPr/>
            <p:nvPr/>
          </p:nvSpPr>
          <p:spPr>
            <a:xfrm>
              <a:off x="7915940" y="2217792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9E8628-1AF4-4810-A4A9-22C3732CB30D}"/>
                </a:ext>
              </a:extLst>
            </p:cNvPr>
            <p:cNvSpPr/>
            <p:nvPr/>
          </p:nvSpPr>
          <p:spPr>
            <a:xfrm>
              <a:off x="7911331" y="2590032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AFF1CE-7F92-4B3D-8388-241B83043571}"/>
                </a:ext>
              </a:extLst>
            </p:cNvPr>
            <p:cNvSpPr/>
            <p:nvPr/>
          </p:nvSpPr>
          <p:spPr>
            <a:xfrm>
              <a:off x="8124681" y="2929552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812A43-A5B5-45F8-A32A-CA324D0B2E91}"/>
                </a:ext>
              </a:extLst>
            </p:cNvPr>
            <p:cNvSpPr/>
            <p:nvPr/>
          </p:nvSpPr>
          <p:spPr>
            <a:xfrm>
              <a:off x="7921801" y="3196345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EEFE74-DFA6-46E4-BAE1-4C9A098AC381}"/>
                </a:ext>
              </a:extLst>
            </p:cNvPr>
            <p:cNvSpPr/>
            <p:nvPr/>
          </p:nvSpPr>
          <p:spPr>
            <a:xfrm>
              <a:off x="7915376" y="3811718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B26972-BB27-4F3B-8160-27EF57D804A8}"/>
                </a:ext>
              </a:extLst>
            </p:cNvPr>
            <p:cNvSpPr/>
            <p:nvPr/>
          </p:nvSpPr>
          <p:spPr>
            <a:xfrm>
              <a:off x="8349116" y="5057996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D01F66-59D7-47D9-9A0E-B339F1776969}"/>
                </a:ext>
              </a:extLst>
            </p:cNvPr>
            <p:cNvSpPr/>
            <p:nvPr/>
          </p:nvSpPr>
          <p:spPr>
            <a:xfrm>
              <a:off x="7914171" y="4100675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7D01A8-991B-40A2-A794-80D53EC65989}"/>
                </a:ext>
              </a:extLst>
            </p:cNvPr>
            <p:cNvSpPr/>
            <p:nvPr/>
          </p:nvSpPr>
          <p:spPr>
            <a:xfrm>
              <a:off x="8352120" y="4761502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55831D-15CE-44ED-B2CB-3A91C6E3E8CF}"/>
                </a:ext>
              </a:extLst>
            </p:cNvPr>
            <p:cNvSpPr/>
            <p:nvPr/>
          </p:nvSpPr>
          <p:spPr>
            <a:xfrm>
              <a:off x="8124681" y="4410598"/>
              <a:ext cx="630608" cy="43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/>
                <a:t> </a:t>
              </a:r>
            </a:p>
          </p:txBody>
        </p:sp>
      </p:grp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0D8C57D2-1DAD-490B-9C78-88B90363EFA3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132B0643-94BB-40F6-A8DF-7AF5E920603A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13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17F31E-1A3D-45D4-B86C-95623623B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8584474" cy="4860000"/>
          </a:xfrm>
        </p:spPr>
        <p:txBody>
          <a:bodyPr/>
          <a:lstStyle/>
          <a:p>
            <a:pPr lvl="0"/>
            <a:r>
              <a:rPr lang="fr-FR" b="1" i="1" dirty="0"/>
              <a:t>Peut-on interrompre les activités pendant les contrôles terrain ? 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fr-FR" sz="1800" dirty="0"/>
              <a:t>Oui, on peut être amené à interrompre le travail de l’équipe intervenante tant que cela ne compromette pas l’exécution des activités en toute sécurité.</a:t>
            </a:r>
          </a:p>
          <a:p>
            <a:pPr lvl="0"/>
            <a:endParaRPr lang="fr-FR" b="1" i="1" dirty="0"/>
          </a:p>
          <a:p>
            <a:pPr lvl="0"/>
            <a:r>
              <a:rPr lang="fr-FR" b="1" i="1" dirty="0"/>
              <a:t>Les contrôles sont-ils réalisés par des spécialistes de l’activité ? Les questions demandent-elles des compétences techniques ?</a:t>
            </a:r>
            <a:r>
              <a:rPr lang="fr-FR" b="1" dirty="0"/>
              <a:t> 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fr-FR" sz="1800" dirty="0"/>
              <a:t>Non, les contrôles sont à réaliser par le management, la ligne hiérarchique, les HSE terrain et les superviseurs de TOTAL ainsi que leurs homologues des Entreprises Intervenantes.</a:t>
            </a:r>
          </a:p>
          <a:p>
            <a:pPr marL="0" indent="0">
              <a:buNone/>
            </a:pPr>
            <a:r>
              <a:rPr lang="fr-FR" sz="1800" dirty="0"/>
              <a:t>Les checklists ont été conçues afin que chacun puisse réaliser les contrôles terrain en s’appuyant sur des éléments observables et non contestables.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FF0782-4635-47E9-BB19-F500072C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réponses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7F8D2-F57C-43C1-916B-D7D3B94B76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1223" y="1722728"/>
            <a:ext cx="2759251" cy="2079623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AF7AD46-AA9A-419D-813A-B1199CEE85AD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64C90CB-188E-459E-BAA9-4D0C78B24871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37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17F31E-1A3D-45D4-B86C-95623623B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409227" cy="4860000"/>
          </a:xfrm>
        </p:spPr>
        <p:txBody>
          <a:bodyPr/>
          <a:lstStyle/>
          <a:p>
            <a:pPr lvl="0"/>
            <a:r>
              <a:rPr lang="fr-FR" b="1" i="1" dirty="0"/>
              <a:t>Quelles activités sont à contrôler ? 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fr-FR" sz="1800" dirty="0"/>
              <a:t>Les contrôles terrain concernent toute activité à risque mortel, réalisée avec ou sans permis par le personnel TOTAL (par exemple une mise à disposition) ou par celui des Entreprises Intervenantes.</a:t>
            </a:r>
          </a:p>
          <a:p>
            <a:pPr marL="0" indent="0">
              <a:buNone/>
            </a:pPr>
            <a:r>
              <a:rPr lang="fr-FR" sz="1800" dirty="0"/>
              <a:t>A minima, les 5 activités à risque mortel les plus importantes pour TOTAL font l’objet des contrôles terrain mais les entités et filiales sont encouragées à élargir cette liste avec d’autres activités à risque mortel si adapté.</a:t>
            </a:r>
          </a:p>
          <a:p>
            <a:pPr lvl="0"/>
            <a:endParaRPr lang="fr-FR" b="1" i="1" dirty="0"/>
          </a:p>
          <a:p>
            <a:pPr lvl="0"/>
            <a:r>
              <a:rPr lang="fr-FR" b="1" i="1" dirty="0"/>
              <a:t>Est-ce une activité complémentaire pour les personnes qui sont sur le terrain ? </a:t>
            </a:r>
            <a:endParaRPr lang="fr-FR" dirty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fr-FR" sz="1800" dirty="0"/>
              <a:t>L’observation du taux de conformité aux Règles d’Or fait partie des attentes Maestro (09.03).</a:t>
            </a:r>
          </a:p>
          <a:p>
            <a:pPr marL="0" indent="0">
              <a:buNone/>
            </a:pPr>
            <a:r>
              <a:rPr lang="fr-FR" sz="1800" dirty="0"/>
              <a:t>Les contrôles terrains sur cette thématique sont déjà présents dans de nombreux sites mais demandent à être généralisés, intensifiés et à intégrer les Entreprises Intervenantes.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FF0782-4635-47E9-BB19-F500072C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réponses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B5E64C-1087-4AB2-8913-4FCCBC38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1223" y="3030070"/>
            <a:ext cx="2759251" cy="2079623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E23A8-7CBE-4107-BD5D-09DBDB4A73DB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C81D8D-F730-4818-99E0-B10B0F82290D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49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17F31E-1A3D-45D4-B86C-95623623B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409227" cy="4860000"/>
          </a:xfrm>
        </p:spPr>
        <p:txBody>
          <a:bodyPr/>
          <a:lstStyle/>
          <a:p>
            <a:pPr lvl="0"/>
            <a:r>
              <a:rPr lang="fr-FR" b="1" i="1" dirty="0"/>
              <a:t>Que faire si l’entité/filiale a déjà des checklists sur une ou plusieurs des cinq activités à risque mortel ?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fr-FR" sz="1800" dirty="0"/>
              <a:t>Le contenu et le format des checklists fournis sont un guide/une bonne pratique. Il s’agit de veiller à ce que les checklists existantes de l’entité/de la filiale soient cohérentes avec les Life </a:t>
            </a:r>
            <a:r>
              <a:rPr lang="fr-FR" sz="1800" dirty="0" err="1"/>
              <a:t>Saving</a:t>
            </a:r>
            <a:r>
              <a:rPr lang="fr-FR" sz="1800" dirty="0"/>
              <a:t> Checks.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b="1" i="1" dirty="0"/>
              <a:t>Quand des points ne sont pas respectés, quelle réaction, comment reprendre le travail ?</a:t>
            </a:r>
            <a:r>
              <a:rPr lang="fr-FR" b="1" dirty="0"/>
              <a:t> </a:t>
            </a:r>
            <a:endParaRPr lang="fr-FR" dirty="0"/>
          </a:p>
          <a:p>
            <a:pPr marL="0" indent="0">
              <a:buNone/>
            </a:pPr>
            <a:endParaRPr lang="fr-FR" sz="700" dirty="0"/>
          </a:p>
          <a:p>
            <a:pPr marL="0" indent="0">
              <a:buNone/>
            </a:pPr>
            <a:r>
              <a:rPr lang="fr-FR" sz="1800" dirty="0"/>
              <a:t>En cas de perception d’actions ou de situations à risque, ou susceptibles d’évoluer vers un accident : intervenir et stopper le travail en cours, tout en appliquant les principes de la Stop </a:t>
            </a:r>
            <a:r>
              <a:rPr lang="fr-FR" sz="1800" dirty="0" err="1"/>
              <a:t>Card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r>
              <a:rPr lang="fr-FR" sz="1800" dirty="0"/>
              <a:t>De même, en cas de constat des bonnes pratiques/bons comportements il faut faire de la reconnaissance positive et immédiate, ce qui va renforcer le comportement HSE positif chez l’individu.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FF0782-4635-47E9-BB19-F500072C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réponses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B5E64C-1087-4AB2-8913-4FCCBC38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1223" y="3030070"/>
            <a:ext cx="2759251" cy="2079623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1D49E-C897-4DD1-9828-EF5CAECB97E2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28FC3-C365-4565-A742-A449E8CD1B1B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462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17F31E-1A3D-45D4-B86C-95623623B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409227" cy="4860000"/>
          </a:xfrm>
        </p:spPr>
        <p:txBody>
          <a:bodyPr/>
          <a:lstStyle/>
          <a:p>
            <a:r>
              <a:rPr lang="fr-FR" b="1" i="1" dirty="0"/>
              <a:t>Où trouver les checklists et supports concernant l’action « Vérifications qui sauvent la vie »?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800" dirty="0"/>
              <a:t>L’ensemble est mis à disposition sur la </a:t>
            </a:r>
            <a:r>
              <a:rPr lang="fr-FR" sz="1800" dirty="0">
                <a:hlinkClick r:id="rId2"/>
              </a:rPr>
              <a:t>HSE Toolbox</a:t>
            </a:r>
            <a:r>
              <a:rPr lang="fr-FR" sz="1800" dirty="0"/>
              <a:t> dans le menu « Nos vies avant tout »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Checklists du </a:t>
            </a:r>
            <a:r>
              <a:rPr lang="fr-FR" dirty="0"/>
              <a:t>les 5 activités à risque mortel les plus importantes pour TOTAL et les checklists supplémentaires concernant d’autres activités à risque mortel </a:t>
            </a:r>
            <a:r>
              <a:rPr lang="en-US" dirty="0"/>
              <a:t>(formats PDF, PPT* et </a:t>
            </a:r>
            <a:r>
              <a:rPr lang="en-US" dirty="0" err="1"/>
              <a:t>INdesign</a:t>
            </a:r>
            <a:r>
              <a:rPr lang="en-US" dirty="0"/>
              <a:t>*)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Kit de formation (PPT)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GM “</a:t>
            </a:r>
            <a:r>
              <a:rPr lang="en-US" dirty="0" err="1"/>
              <a:t>Vérifications</a:t>
            </a:r>
            <a:r>
              <a:rPr lang="en-US" dirty="0"/>
              <a:t> qui </a:t>
            </a:r>
            <a:r>
              <a:rPr lang="en-US" dirty="0" err="1"/>
              <a:t>sauvent</a:t>
            </a:r>
            <a:r>
              <a:rPr lang="en-US" dirty="0"/>
              <a:t> la vie” (Word)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Fiche action A4 (Word)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Version imprimable A4/A3 des images pour animer des exercices pratiques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FF0782-4635-47E9-BB19-F500072C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réponses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B5E64C-1087-4AB2-8913-4FCCBC3827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1223" y="3944470"/>
            <a:ext cx="2759251" cy="2079623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3E946-7112-4CF0-A1A7-7CFEA9344029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F753B1-55C2-4704-8BE0-5335C01D5104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09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17F31E-1A3D-45D4-B86C-95623623B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80" y="1372351"/>
            <a:ext cx="8539650" cy="4860000"/>
          </a:xfrm>
        </p:spPr>
        <p:txBody>
          <a:bodyPr/>
          <a:lstStyle/>
          <a:p>
            <a:pPr lvl="0"/>
            <a:r>
              <a:rPr lang="fr-FR" b="1" i="1" dirty="0"/>
              <a:t>Pourquoi cette action?</a:t>
            </a:r>
            <a:r>
              <a:rPr lang="fr-FR" b="1" dirty="0"/>
              <a:t> </a:t>
            </a:r>
            <a:endParaRPr lang="fr-FR" dirty="0"/>
          </a:p>
          <a:p>
            <a:endParaRPr lang="fr-FR" sz="700" dirty="0"/>
          </a:p>
          <a:p>
            <a:pPr marL="0" indent="0">
              <a:buNone/>
            </a:pPr>
            <a:r>
              <a:rPr lang="fr-FR" sz="1800" dirty="0"/>
              <a:t>Cette action encourage la vérification de la conformité des activités à risque mortel sur le terrain.</a:t>
            </a:r>
          </a:p>
          <a:p>
            <a:pPr marL="0" indent="0">
              <a:buNone/>
            </a:pPr>
            <a:r>
              <a:rPr lang="fr-FR" sz="1800" dirty="0"/>
              <a:t>Le principe c’est de renforcer le respect des règles en tant que l’une des compétences clé du leadership en sécurité qui ont le plus d’impact sur la performance sécurité.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FF0782-4635-47E9-BB19-F500072C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&amp; réponses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B5E64C-1087-4AB2-8913-4FCCBC38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1223" y="3944470"/>
            <a:ext cx="2759251" cy="2079623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ADD23E-5C15-43DF-95FB-B2725F3164FF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F005D9-DA31-4568-A21A-645DFCA26098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7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FD0615-112E-435A-AB30-939C6DC9F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L’objectif est de réaliser des </a:t>
            </a:r>
            <a:r>
              <a:rPr lang="fr-FR" b="1" dirty="0"/>
              <a:t>contrôles terrain </a:t>
            </a:r>
            <a:r>
              <a:rPr lang="fr-FR" dirty="0"/>
              <a:t>sur base de </a:t>
            </a:r>
            <a:r>
              <a:rPr lang="fr-FR" b="1" dirty="0"/>
              <a:t>checklists spécifiques </a:t>
            </a:r>
          </a:p>
          <a:p>
            <a:pPr marL="0" indent="0">
              <a:buNone/>
            </a:pPr>
            <a:r>
              <a:rPr lang="fr-FR" dirty="0"/>
              <a:t>afin </a:t>
            </a:r>
            <a:r>
              <a:rPr lang="fr-FR" dirty="0">
                <a:solidFill>
                  <a:schemeClr val="bg1"/>
                </a:solidFill>
                <a:highlight>
                  <a:srgbClr val="FF0000"/>
                </a:highlight>
              </a:rPr>
              <a:t>d’</a:t>
            </a:r>
            <a:r>
              <a:rPr lang="fr-FR" b="1" dirty="0">
                <a:solidFill>
                  <a:schemeClr val="bg1"/>
                </a:solidFill>
                <a:highlight>
                  <a:srgbClr val="FF0000"/>
                </a:highlight>
              </a:rPr>
              <a:t>éviter</a:t>
            </a:r>
            <a:r>
              <a:rPr lang="fr-FR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 les accidents mortels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Ces contrôles couvrent a minima les </a:t>
            </a:r>
            <a:r>
              <a:rPr lang="fr-FR" b="1" dirty="0"/>
              <a:t>5 activités à risque mortel</a:t>
            </a:r>
            <a:r>
              <a:rPr lang="fr-FR" dirty="0"/>
              <a:t> les plus importantes </a:t>
            </a:r>
          </a:p>
          <a:p>
            <a:pPr marL="0" indent="0">
              <a:buNone/>
            </a:pPr>
            <a:r>
              <a:rPr lang="fr-FR" dirty="0"/>
              <a:t>pour TOTAL :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0F85C8-4AC0-410B-842B-79934D6E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quoi ?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16DFAE66-3B67-4FFE-8E87-3218193BFB06}"/>
              </a:ext>
            </a:extLst>
          </p:cNvPr>
          <p:cNvGrpSpPr/>
          <p:nvPr/>
        </p:nvGrpSpPr>
        <p:grpSpPr>
          <a:xfrm>
            <a:off x="3327126" y="3541941"/>
            <a:ext cx="7021170" cy="2908042"/>
            <a:chOff x="1311300" y="2846098"/>
            <a:chExt cx="7021170" cy="2908042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46B4BA1B-39D1-4FB0-98A6-9BEA3CB258C3}"/>
                </a:ext>
              </a:extLst>
            </p:cNvPr>
            <p:cNvSpPr txBox="1"/>
            <p:nvPr/>
          </p:nvSpPr>
          <p:spPr>
            <a:xfrm>
              <a:off x="1796758" y="2891818"/>
              <a:ext cx="65357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854550"/>
              <a:r>
                <a:rPr lang="fr-FR" b="1" dirty="0"/>
                <a:t>Travaux en hauteur</a:t>
              </a:r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/>
                <a:t>Travaux sur système dé-énergisé</a:t>
              </a:r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/>
                <a:t>Opérations de levage</a:t>
              </a:r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/>
                <a:t>Travaux en espace confiné</a:t>
              </a:r>
            </a:p>
            <a:p>
              <a:pPr indent="-854550">
                <a:buFont typeface="+mj-lt"/>
                <a:buAutoNum type="arabicPeriod"/>
              </a:pPr>
              <a:endParaRPr lang="fr-FR" b="1" dirty="0"/>
            </a:p>
            <a:p>
              <a:pPr indent="-854550"/>
              <a:r>
                <a:rPr lang="fr-FR" b="1" dirty="0"/>
                <a:t>Travaux à chaud </a:t>
              </a:r>
            </a:p>
            <a:p>
              <a:endParaRPr lang="fr-FR" dirty="0"/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F5A389B6-FC32-4D3B-AC22-A8995C031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300" y="2846098"/>
              <a:ext cx="466211" cy="468000"/>
            </a:xfrm>
            <a:prstGeom prst="rect">
              <a:avLst/>
            </a:prstGeom>
          </p:spPr>
        </p:pic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940B07A6-A7AC-485C-A284-13F3D6E43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101" y="3390070"/>
              <a:ext cx="468657" cy="468000"/>
            </a:xfrm>
            <a:prstGeom prst="rect">
              <a:avLst/>
            </a:prstGeom>
          </p:spPr>
        </p:pic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75E2AED2-A911-4678-A2E8-0D7A0542B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289" y="3934042"/>
              <a:ext cx="463469" cy="468000"/>
            </a:xfrm>
            <a:prstGeom prst="rect">
              <a:avLst/>
            </a:prstGeom>
          </p:spPr>
        </p:pic>
        <p:pic>
          <p:nvPicPr>
            <p:cNvPr id="10" name="Picture 15">
              <a:extLst>
                <a:ext uri="{FF2B5EF4-FFF2-40B4-BE49-F238E27FC236}">
                  <a16:creationId xmlns:a16="http://schemas.microsoft.com/office/drawing/2014/main" id="{7E1220DD-63F1-4AD7-B618-3B736652E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289" y="4489444"/>
              <a:ext cx="467357" cy="468000"/>
            </a:xfrm>
            <a:prstGeom prst="rect">
              <a:avLst/>
            </a:prstGeom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92476D2D-6883-4DA4-82DD-DFB08A80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3296" y="5039091"/>
              <a:ext cx="467350" cy="468000"/>
            </a:xfrm>
            <a:prstGeom prst="rect">
              <a:avLst/>
            </a:prstGeom>
          </p:spPr>
        </p:pic>
      </p:grpSp>
      <p:sp>
        <p:nvSpPr>
          <p:cNvPr id="12" name="Flowchart: Process 20">
            <a:extLst>
              <a:ext uri="{FF2B5EF4-FFF2-40B4-BE49-F238E27FC236}">
                <a16:creationId xmlns:a16="http://schemas.microsoft.com/office/drawing/2014/main" id="{0EF3E730-29C2-4854-8A5D-0A6597974563}"/>
              </a:ext>
            </a:extLst>
          </p:cNvPr>
          <p:cNvSpPr/>
          <p:nvPr/>
        </p:nvSpPr>
        <p:spPr>
          <a:xfrm>
            <a:off x="3001997" y="3324743"/>
            <a:ext cx="5090160" cy="3125240"/>
          </a:xfrm>
          <a:prstGeom prst="flowChartProcess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7C4A9830-2029-4E8D-90D4-49E29BE5A07E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3B45BEEC-1209-4D9E-BE2C-545E8A56DE88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95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5E5FE5-9578-4789-956F-8577134F2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80" y="1372351"/>
            <a:ext cx="8485862" cy="4860000"/>
          </a:xfrm>
        </p:spPr>
        <p:txBody>
          <a:bodyPr/>
          <a:lstStyle/>
          <a:p>
            <a:r>
              <a:rPr lang="fr-FR" dirty="0"/>
              <a:t>Les contrôles terrain sont réalisés </a:t>
            </a:r>
            <a:r>
              <a:rPr lang="fr-FR" b="1" dirty="0"/>
              <a:t>par du personnel de TOTAL ou des EE*.</a:t>
            </a:r>
            <a:r>
              <a:rPr lang="fr-FR" dirty="0"/>
              <a:t> Ces contrôles terrain ne sont pas obligatoirement réalisés de manière conjointe (TOTAL avec EE).</a:t>
            </a:r>
          </a:p>
          <a:p>
            <a:endParaRPr lang="fr-FR" dirty="0"/>
          </a:p>
          <a:p>
            <a:r>
              <a:rPr lang="fr-FR" dirty="0"/>
              <a:t>Il s’agit des </a:t>
            </a:r>
            <a:r>
              <a:rPr lang="fr-FR" b="1" dirty="0"/>
              <a:t>superviseurs de premier niveau, managers intermédiaires, dirigeants, HSE </a:t>
            </a:r>
            <a:r>
              <a:rPr lang="fr-FR" dirty="0"/>
              <a:t>ou tout autre contrôleur identifié/désigné par chaque partie.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6D5BEA-F50A-43A8-8E97-227F8F7E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2DECF5-D139-40C1-BDD5-44C731D84C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84375" y="1613331"/>
            <a:ext cx="933467" cy="8892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8E2A144-0D84-4D33-986D-393946E5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84375" y="2817547"/>
            <a:ext cx="933467" cy="809992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9BE2FFB-C0F1-4376-9E30-0C0EDD62DD08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A5F6A2D-7999-4E75-ADE4-58FFD1272350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0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DB06A3-122C-47F8-B5D1-B85077A47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319580" cy="4860000"/>
          </a:xfrm>
        </p:spPr>
        <p:txBody>
          <a:bodyPr/>
          <a:lstStyle/>
          <a:p>
            <a:r>
              <a:rPr lang="fr-FR" sz="1800" dirty="0"/>
              <a:t>Les contrôles se réalisent </a:t>
            </a:r>
            <a:r>
              <a:rPr lang="fr-FR" sz="1800" b="1" dirty="0"/>
              <a:t>sur le terrain</a:t>
            </a:r>
            <a:r>
              <a:rPr lang="fr-FR" sz="1800" dirty="0"/>
              <a:t>, là où a lieu l’activité à risque mortel.</a:t>
            </a:r>
          </a:p>
          <a:p>
            <a:endParaRPr lang="fr-FR" sz="1800" b="1" dirty="0"/>
          </a:p>
          <a:p>
            <a:r>
              <a:rPr lang="fr-FR" sz="1800" b="1" dirty="0"/>
              <a:t>L’observation</a:t>
            </a:r>
            <a:r>
              <a:rPr lang="fr-FR" sz="1800" dirty="0"/>
              <a:t> des activités à risque mortel a lieu </a:t>
            </a:r>
            <a:r>
              <a:rPr lang="fr-FR" sz="1800" b="1" u="sng" dirty="0"/>
              <a:t>pendant</a:t>
            </a:r>
            <a:r>
              <a:rPr lang="fr-FR" sz="1800" b="1" dirty="0"/>
              <a:t> l’exécution des travaux.</a:t>
            </a:r>
          </a:p>
          <a:p>
            <a:endParaRPr lang="fr-FR" sz="1800" dirty="0"/>
          </a:p>
          <a:p>
            <a:r>
              <a:rPr lang="fr-FR" sz="1800" dirty="0"/>
              <a:t>Les contrôles terrain d’une activité à risque mortel sont </a:t>
            </a:r>
            <a:r>
              <a:rPr lang="fr-FR" sz="1800" b="1" dirty="0"/>
              <a:t>brefs</a:t>
            </a:r>
            <a:r>
              <a:rPr lang="fr-FR" sz="1800" dirty="0"/>
              <a:t> (15’) afin d’en </a:t>
            </a:r>
            <a:r>
              <a:rPr lang="fr-FR" sz="1800" b="1" dirty="0"/>
              <a:t>augmenter leur nombre</a:t>
            </a:r>
            <a:r>
              <a:rPr lang="fr-FR" sz="1800" dirty="0"/>
              <a:t>. </a:t>
            </a:r>
          </a:p>
          <a:p>
            <a:endParaRPr lang="fr-FR" sz="1800" dirty="0"/>
          </a:p>
          <a:p>
            <a:r>
              <a:rPr lang="fr-FR" sz="1800" dirty="0"/>
              <a:t>L’utilisation des </a:t>
            </a:r>
            <a:r>
              <a:rPr lang="fr-FR" sz="1800" b="1" dirty="0"/>
              <a:t>checklists et schémas associés</a:t>
            </a:r>
            <a:r>
              <a:rPr lang="fr-FR" sz="1800" dirty="0"/>
              <a:t> facilite l’observation des non-conformités. Dans ce cas-là, le contrôleur intervient et </a:t>
            </a:r>
            <a:r>
              <a:rPr lang="fr-FR" sz="1800" b="1" dirty="0"/>
              <a:t>arrête</a:t>
            </a:r>
            <a:r>
              <a:rPr lang="fr-FR" sz="1800" dirty="0"/>
              <a:t>         le travail en cours.</a:t>
            </a:r>
          </a:p>
          <a:p>
            <a:endParaRPr lang="fr-FR" sz="1800" dirty="0"/>
          </a:p>
          <a:p>
            <a:r>
              <a:rPr lang="fr-FR" sz="1800" dirty="0"/>
              <a:t>L’évaluation du </a:t>
            </a:r>
            <a:r>
              <a:rPr lang="fr-FR" sz="1800" b="1" dirty="0"/>
              <a:t>taux de conformité </a:t>
            </a:r>
            <a:r>
              <a:rPr lang="fr-FR" sz="1800" dirty="0"/>
              <a:t>se fait sur base de la vérification des points dans les checklists.</a:t>
            </a:r>
            <a:endParaRPr lang="fr-FR" sz="1800" b="1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A9F3A8-4E63-4499-A3EF-0109AB8F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Où, Quand et Comment ?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1CDBC908-88BB-4199-B53E-50E33957F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1717">
            <a:off x="6986556" y="4044152"/>
            <a:ext cx="393220" cy="652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CB5AE5-A6DF-4BDD-9E50-1C88E39B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39703" y="3660490"/>
            <a:ext cx="712290" cy="1010682"/>
          </a:xfrm>
          <a:prstGeom prst="rect">
            <a:avLst/>
          </a:prstGeom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2B457A25-D7ED-413B-A34D-99CF746EDBDC}"/>
              </a:ext>
            </a:extLst>
          </p:cNvPr>
          <p:cNvGrpSpPr>
            <a:grpSpLocks noChangeAspect="1"/>
          </p:cNvGrpSpPr>
          <p:nvPr/>
        </p:nvGrpSpPr>
        <p:grpSpPr>
          <a:xfrm>
            <a:off x="10582517" y="2183599"/>
            <a:ext cx="890656" cy="485737"/>
            <a:chOff x="10103517" y="1452743"/>
            <a:chExt cx="1714742" cy="935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183F36-3744-4B12-A4FB-F1AEF48F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9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48198" y="1452743"/>
              <a:ext cx="1270061" cy="935169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F16BAEAE-6971-4B95-8421-8BF341AD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03517" y="1474470"/>
              <a:ext cx="605247" cy="497205"/>
            </a:xfrm>
            <a:prstGeom prst="rect">
              <a:avLst/>
            </a:prstGeom>
          </p:spPr>
        </p:pic>
      </p:grpSp>
      <p:pic>
        <p:nvPicPr>
          <p:cNvPr id="11" name="Picture 12">
            <a:extLst>
              <a:ext uri="{FF2B5EF4-FFF2-40B4-BE49-F238E27FC236}">
                <a16:creationId xmlns:a16="http://schemas.microsoft.com/office/drawing/2014/main" id="{1938DBC9-1F24-46E2-B0A7-673B62164D4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8613" y="1275717"/>
            <a:ext cx="684560" cy="650575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F62CE4E5-E5A4-4194-A199-86D16C8E7F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8613" y="2867421"/>
            <a:ext cx="554928" cy="602409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391D78C5-C64D-4AF7-8810-A2945BC0EAF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0660461" y="4979122"/>
            <a:ext cx="791532" cy="584226"/>
          </a:xfrm>
          <a:prstGeom prst="rect">
            <a:avLst/>
          </a:prstGeom>
        </p:spPr>
      </p:pic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286A6E7-3C49-4EE3-A5EE-28BE9C8BF794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38AD02F-23C5-4D4C-B0C0-4624EA5F75EF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61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FFAC76-BB04-4C1B-8171-A9619BB65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720000" cy="4860000"/>
          </a:xfrm>
        </p:spPr>
        <p:txBody>
          <a:bodyPr/>
          <a:lstStyle/>
          <a:p>
            <a:r>
              <a:rPr lang="fr-FR" sz="1800" dirty="0"/>
              <a:t>Les contrôles terrain </a:t>
            </a:r>
            <a:r>
              <a:rPr lang="fr-FR" sz="1800" b="1" dirty="0"/>
              <a:t>ne relèvent pas les noms des individus</a:t>
            </a:r>
            <a:r>
              <a:rPr lang="fr-FR" sz="1800" dirty="0"/>
              <a:t> mais uniquement celui de la société observée (TOTAL ou EE).</a:t>
            </a:r>
          </a:p>
          <a:p>
            <a:endParaRPr lang="fr-FR" sz="1800" dirty="0"/>
          </a:p>
          <a:p>
            <a:r>
              <a:rPr lang="fr-FR" sz="1800" dirty="0"/>
              <a:t>Les résultats de ces contrôles sont enregistrés dans un </a:t>
            </a:r>
            <a:r>
              <a:rPr lang="fr-FR" sz="1800" b="1" dirty="0"/>
              <a:t>système commun</a:t>
            </a:r>
            <a:r>
              <a:rPr lang="fr-FR" sz="1800" dirty="0"/>
              <a:t>.</a:t>
            </a:r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Les filiales et les entités fixent elles-mêmes l’objectif du </a:t>
            </a:r>
            <a:r>
              <a:rPr lang="fr-FR" sz="1800" b="1" dirty="0"/>
              <a:t>nombre de contrôles terrain à réaliser par mois </a:t>
            </a:r>
            <a:r>
              <a:rPr lang="fr-FR" sz="1800" dirty="0"/>
              <a:t>par les parties prenantes (TOTAL et EE).</a:t>
            </a:r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Le résultat des contrôles terrain est </a:t>
            </a:r>
            <a:r>
              <a:rPr lang="fr-FR" sz="1800" b="1" dirty="0"/>
              <a:t>consolidé </a:t>
            </a:r>
            <a:r>
              <a:rPr lang="fr-FR" sz="1800" dirty="0"/>
              <a:t>de manière </a:t>
            </a:r>
            <a:r>
              <a:rPr lang="fr-FR" sz="1800" b="1" dirty="0"/>
              <a:t>hebdomadaire</a:t>
            </a:r>
            <a:r>
              <a:rPr lang="fr-FR" sz="1800" dirty="0"/>
              <a:t> avec un </a:t>
            </a:r>
            <a:r>
              <a:rPr lang="fr-FR" sz="1800" b="1" dirty="0"/>
              <a:t>affichage</a:t>
            </a:r>
            <a:r>
              <a:rPr lang="fr-FR" sz="1800" dirty="0"/>
              <a:t> local du taux de conformité par société (TOTAL et EE).</a:t>
            </a:r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L’affichage a pour objectif </a:t>
            </a:r>
            <a:r>
              <a:rPr lang="fr-FR" sz="1800" b="1" dirty="0"/>
              <a:t>d’informer </a:t>
            </a:r>
            <a:r>
              <a:rPr lang="fr-FR" sz="1800" dirty="0"/>
              <a:t>afin d’identifier les conditions de sécurité les plus vulnérables et de </a:t>
            </a:r>
            <a:r>
              <a:rPr lang="fr-FR" sz="1800" b="1" dirty="0"/>
              <a:t>progresser</a:t>
            </a:r>
            <a:r>
              <a:rPr lang="fr-FR" sz="1800" dirty="0"/>
              <a:t> </a:t>
            </a:r>
            <a:r>
              <a:rPr lang="fr-FR" sz="1800" b="1" dirty="0"/>
              <a:t>collectivement</a:t>
            </a:r>
            <a:r>
              <a:rPr lang="fr-FR" sz="1800" dirty="0"/>
              <a:t>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00A781D-36DD-4D24-B399-619C639F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Où, Quand et Comment ?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8F35402-5652-4D1B-9920-D65B8BF6EE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67653" y="3194160"/>
            <a:ext cx="560118" cy="516129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6660F08-62C8-4EBC-A601-D631FB71D6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8847" y="1283560"/>
            <a:ext cx="560118" cy="62163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49F6970F-BED9-44DE-950C-E93D38ECBE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4858" y="4163220"/>
            <a:ext cx="554107" cy="479516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2A94ADF-C3FD-4D4C-9700-87CA22810DD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7620" y="5175869"/>
            <a:ext cx="661974" cy="56720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43903E9E-97D4-4C30-85CC-2BDE999436B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9749" y="2264715"/>
            <a:ext cx="579216" cy="569924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674AAD63-2A91-4751-A0DF-859FF25649FB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5879272A-B5BF-4086-B5A0-3E1DAEA163BB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9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314201-EF09-41DA-BE54-945DC64A9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6791533" cy="4860000"/>
          </a:xfrm>
        </p:spPr>
        <p:txBody>
          <a:bodyPr/>
          <a:lstStyle/>
          <a:p>
            <a:pPr lvl="0"/>
            <a:r>
              <a:rPr lang="fr-FR" dirty="0"/>
              <a:t>Les KPIs locaux sont définis comme suit:</a:t>
            </a:r>
          </a:p>
          <a:p>
            <a:pPr marL="0" lvl="0" indent="0">
              <a:buNone/>
            </a:pPr>
            <a:endParaRPr lang="fr-FR" sz="1800" dirty="0"/>
          </a:p>
          <a:p>
            <a:pPr lvl="1"/>
            <a:r>
              <a:rPr lang="fr-FR" b="1" dirty="0"/>
              <a:t>Le taux de contrôle (%) des activités à risque mortel</a:t>
            </a:r>
            <a:r>
              <a:rPr lang="fr-FR" dirty="0"/>
              <a:t>, i.e. le nombre de contrôles terrain réalisés vs. l’objectif du nombre de contrôles terrain à réaliser par mois, comme fixé par l’entité/la filiale.</a:t>
            </a:r>
          </a:p>
          <a:p>
            <a:pPr lvl="1"/>
            <a:r>
              <a:rPr lang="fr-FR" b="1" dirty="0"/>
              <a:t>Le taux de conformité (%) de chaque société </a:t>
            </a:r>
            <a:r>
              <a:rPr lang="fr-FR" dirty="0"/>
              <a:t>(TOTAL ou EE) au regard d’un nombre de contrôles terrain des activités à risques mortels réalisés.</a:t>
            </a:r>
          </a:p>
          <a:p>
            <a:endParaRPr lang="fr-FR" dirty="0"/>
          </a:p>
          <a:p>
            <a:r>
              <a:rPr lang="fr-FR" dirty="0"/>
              <a:t>KPI à rapporter mensuellement:</a:t>
            </a:r>
          </a:p>
          <a:p>
            <a:pPr marL="0" indent="0">
              <a:buNone/>
            </a:pPr>
            <a:endParaRPr lang="fr-FR" sz="1800" dirty="0"/>
          </a:p>
          <a:p>
            <a:pPr lvl="1"/>
            <a:r>
              <a:rPr lang="fr-FR" b="1" dirty="0"/>
              <a:t>Le nombre de contrôles réalisés </a:t>
            </a:r>
            <a:r>
              <a:rPr lang="fr-FR" dirty="0"/>
              <a:t>doit être obligatoirement communiqué de manière </a:t>
            </a:r>
            <a:r>
              <a:rPr lang="fr-FR" b="1" dirty="0"/>
              <a:t>mensuelle</a:t>
            </a:r>
            <a:r>
              <a:rPr lang="fr-FR" dirty="0"/>
              <a:t> au HSE/Branche pour une consolidation au niveau du Groupe.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F304386-9D6E-4856-9FD7-40B46250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Reporting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3087AD-D45A-46B7-B6B5-1A1716B65B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566" y="1607791"/>
            <a:ext cx="4489558" cy="438912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B78A69-CBDF-4D70-A927-2ABC02CA380C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DD5DFF-F9DC-4F22-8291-0FF31FC854F3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89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4DF305-DFD8-4AB5-A162-31889FB75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72351"/>
            <a:ext cx="9839533" cy="4860000"/>
          </a:xfrm>
        </p:spPr>
        <p:txBody>
          <a:bodyPr/>
          <a:lstStyle/>
          <a:p>
            <a:r>
              <a:rPr lang="fr-FR" dirty="0"/>
              <a:t>Obligatoire: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La mise en place </a:t>
            </a:r>
            <a:r>
              <a:rPr lang="fr-FR" b="1" dirty="0"/>
              <a:t>des contrôles terrains quotidiens </a:t>
            </a:r>
            <a:r>
              <a:rPr lang="fr-FR" dirty="0"/>
              <a:t>a minima pour le </a:t>
            </a:r>
            <a:r>
              <a:rPr lang="fr-FR" b="1" dirty="0"/>
              <a:t>top</a:t>
            </a:r>
            <a:r>
              <a:rPr lang="fr-FR" dirty="0"/>
              <a:t> </a:t>
            </a:r>
            <a:r>
              <a:rPr lang="fr-FR" b="1" dirty="0"/>
              <a:t>5 des activités à risque mortel.</a:t>
            </a:r>
            <a:endParaRPr lang="fr-FR" dirty="0"/>
          </a:p>
          <a:p>
            <a:pPr lvl="1"/>
            <a:r>
              <a:rPr lang="fr-FR" dirty="0"/>
              <a:t>Le suivi des </a:t>
            </a:r>
            <a:r>
              <a:rPr lang="fr-FR" b="1" dirty="0"/>
              <a:t>KPI</a:t>
            </a:r>
            <a:r>
              <a:rPr lang="fr-FR" dirty="0"/>
              <a:t> associés.</a:t>
            </a:r>
          </a:p>
          <a:p>
            <a:endParaRPr lang="fr-FR" dirty="0"/>
          </a:p>
          <a:p>
            <a:r>
              <a:rPr lang="fr-FR" dirty="0"/>
              <a:t>Facultatif:</a:t>
            </a:r>
          </a:p>
          <a:p>
            <a:endParaRPr lang="fr-FR" dirty="0"/>
          </a:p>
          <a:p>
            <a:pPr lvl="1"/>
            <a:r>
              <a:rPr lang="fr-FR" dirty="0"/>
              <a:t>Le </a:t>
            </a:r>
            <a:r>
              <a:rPr lang="fr-FR" b="1" dirty="0"/>
              <a:t>contenu</a:t>
            </a:r>
            <a:r>
              <a:rPr lang="fr-FR" dirty="0"/>
              <a:t> des checklists.</a:t>
            </a:r>
          </a:p>
          <a:p>
            <a:pPr lvl="1"/>
            <a:r>
              <a:rPr lang="fr-FR" dirty="0"/>
              <a:t>Le </a:t>
            </a:r>
            <a:r>
              <a:rPr lang="fr-FR" b="1" dirty="0"/>
              <a:t>format</a:t>
            </a:r>
            <a:r>
              <a:rPr lang="fr-FR" dirty="0"/>
              <a:t> des checklists.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Des </a:t>
            </a:r>
            <a:r>
              <a:rPr lang="fr-FR" b="1" dirty="0"/>
              <a:t>modèles de checklists </a:t>
            </a:r>
            <a:r>
              <a:rPr lang="fr-FR" dirty="0"/>
              <a:t>sont mis à disposition des entités/filiales pour les guider en tant que bonne pratique.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3FBAE5-B561-4768-B144-A602E0DF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qui est imposé, ce qui est facultatif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40D1967-9D02-40BB-A00F-E40E27124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7104" y="2334422"/>
            <a:ext cx="1147481" cy="44296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5519BA4-6936-44E1-891A-E60D141CF7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57782">
            <a:off x="10407092" y="4238355"/>
            <a:ext cx="1162920" cy="44344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BED1ED9-BE3B-42C8-B6BF-DBE0954DCA48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A31F85C-E4EC-4537-BFDE-9FD52DD9AB3F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45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700D33-C235-41C6-86A6-631E11A3BA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b="1" dirty="0"/>
              <a:t>Des checklists </a:t>
            </a:r>
            <a:r>
              <a:rPr lang="fr-FR" dirty="0"/>
              <a:t>couvrant le top 5 des activités à risque mortel, avec en recto le </a:t>
            </a:r>
            <a:r>
              <a:rPr lang="fr-FR" b="1" dirty="0"/>
              <a:t>schéma</a:t>
            </a:r>
            <a:r>
              <a:rPr lang="fr-FR" dirty="0"/>
              <a:t> représentant l’activité, et en verso les </a:t>
            </a:r>
            <a:r>
              <a:rPr lang="fr-FR" b="1" dirty="0"/>
              <a:t>points à vérifier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343B928-7843-4078-9CAA-A870922B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</a:t>
            </a: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DE57EA40-A7E0-4698-A37A-0FD1A8DBC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6" y="2863125"/>
            <a:ext cx="1268541" cy="1800000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42EBF236-1868-4C61-89AB-07EE89EB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29" y="3874332"/>
            <a:ext cx="1274868" cy="1800000"/>
          </a:xfrm>
          <a:prstGeom prst="rect">
            <a:avLst/>
          </a:prstGeom>
        </p:spPr>
      </p:pic>
      <p:pic>
        <p:nvPicPr>
          <p:cNvPr id="6" name="Picture 23">
            <a:extLst>
              <a:ext uri="{FF2B5EF4-FFF2-40B4-BE49-F238E27FC236}">
                <a16:creationId xmlns:a16="http://schemas.microsoft.com/office/drawing/2014/main" id="{416574DF-986A-440F-8771-B01F43C36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26" y="3016084"/>
            <a:ext cx="1266316" cy="18000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92B4B9F7-D23C-455B-86A4-6C446196F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609" y="3908695"/>
            <a:ext cx="1267250" cy="1800000"/>
          </a:xfrm>
          <a:prstGeom prst="rect">
            <a:avLst/>
          </a:prstGeom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93026F24-F01D-4803-8BB2-A4481E69C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949" y="2769396"/>
            <a:ext cx="1271705" cy="1800000"/>
          </a:xfrm>
          <a:prstGeom prst="rect">
            <a:avLst/>
          </a:prstGeom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1E5AB244-5DCF-4321-933D-DFFCDE698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500" y="3373873"/>
            <a:ext cx="1267250" cy="1800000"/>
          </a:xfrm>
          <a:prstGeom prst="rect">
            <a:avLst/>
          </a:prstGeom>
        </p:spPr>
      </p:pic>
      <p:pic>
        <p:nvPicPr>
          <p:cNvPr id="10" name="Picture 27">
            <a:extLst>
              <a:ext uri="{FF2B5EF4-FFF2-40B4-BE49-F238E27FC236}">
                <a16:creationId xmlns:a16="http://schemas.microsoft.com/office/drawing/2014/main" id="{1F2B7126-A658-416D-87B5-51BC3C4F9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1841" y="2924363"/>
            <a:ext cx="1269474" cy="1800000"/>
          </a:xfrm>
          <a:prstGeom prst="rect">
            <a:avLst/>
          </a:prstGeom>
        </p:spPr>
      </p:pic>
      <p:pic>
        <p:nvPicPr>
          <p:cNvPr id="11" name="Picture 32">
            <a:extLst>
              <a:ext uri="{FF2B5EF4-FFF2-40B4-BE49-F238E27FC236}">
                <a16:creationId xmlns:a16="http://schemas.microsoft.com/office/drawing/2014/main" id="{1FEEB1F4-191F-4B79-8467-9B1E8A7C7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9255" y="3501296"/>
            <a:ext cx="1270403" cy="1800000"/>
          </a:xfrm>
          <a:prstGeom prst="rect">
            <a:avLst/>
          </a:prstGeom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id="{223F23FE-0157-4A0A-951E-30EB922551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6317" y="3074725"/>
            <a:ext cx="1268541" cy="1800000"/>
          </a:xfrm>
          <a:prstGeom prst="rect">
            <a:avLst/>
          </a:prstGeom>
        </p:spPr>
      </p:pic>
      <p:pic>
        <p:nvPicPr>
          <p:cNvPr id="13" name="Picture 30">
            <a:extLst>
              <a:ext uri="{FF2B5EF4-FFF2-40B4-BE49-F238E27FC236}">
                <a16:creationId xmlns:a16="http://schemas.microsoft.com/office/drawing/2014/main" id="{0294B192-B3F4-41D3-BDF9-7F8DB0938A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4683" y="3816082"/>
            <a:ext cx="1270403" cy="1800000"/>
          </a:xfrm>
          <a:prstGeom prst="rect">
            <a:avLst/>
          </a:prstGeom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170EBF5F-2DAD-413D-B123-A261E3C39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4893" y="2700948"/>
            <a:ext cx="1270403" cy="1800000"/>
          </a:xfrm>
          <a:prstGeom prst="rect">
            <a:avLst/>
          </a:prstGeom>
        </p:spPr>
      </p:pic>
      <p:pic>
        <p:nvPicPr>
          <p:cNvPr id="15" name="Picture 31">
            <a:extLst>
              <a:ext uri="{FF2B5EF4-FFF2-40B4-BE49-F238E27FC236}">
                <a16:creationId xmlns:a16="http://schemas.microsoft.com/office/drawing/2014/main" id="{1642894A-9744-430D-A6EE-4AB2B379AA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43396" y="3559268"/>
            <a:ext cx="1277113" cy="1800000"/>
          </a:xfrm>
          <a:prstGeom prst="rect">
            <a:avLst/>
          </a:prstGeom>
        </p:spPr>
      </p:pic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980453FC-F6DE-43F5-A3A0-67CA509342A1}"/>
              </a:ext>
            </a:extLst>
          </p:cNvPr>
          <p:cNvSpPr txBox="1">
            <a:spLocks/>
          </p:cNvSpPr>
          <p:nvPr/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r-FR"/>
              <a:t>10/2021 – Life saving checks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F9C797DE-A4E1-4248-BE34-828A925AC815}"/>
              </a:ext>
            </a:extLst>
          </p:cNvPr>
          <p:cNvSpPr txBox="1">
            <a:spLocks/>
          </p:cNvSpPr>
          <p:nvPr/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902414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7" id="{AA9C60C9-366C-6A4F-BDED-917007AD6B46}" vid="{CAB51DE4-01D8-474E-BFE0-E8311B9481E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2394</Words>
  <Application>Microsoft Office PowerPoint</Application>
  <PresentationFormat>Grand écran</PresentationFormat>
  <Paragraphs>285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TotalEnergies AA - Bleu</vt:lpstr>
      <vt:lpstr>Vérifications qui sauvent la vie   </vt:lpstr>
      <vt:lpstr>Présentation de l’action  « life saving checks » </vt:lpstr>
      <vt:lpstr>Pour quoi ?</vt:lpstr>
      <vt:lpstr>Qui ?</vt:lpstr>
      <vt:lpstr>Où, Quand et Comment ?</vt:lpstr>
      <vt:lpstr>Où, Quand et Comment ? </vt:lpstr>
      <vt:lpstr>Reporting</vt:lpstr>
      <vt:lpstr>Ce qui est imposé, ce qui est facultatif</vt:lpstr>
      <vt:lpstr>Outils</vt:lpstr>
      <vt:lpstr>Outils</vt:lpstr>
      <vt:lpstr>Outils</vt:lpstr>
      <vt:lpstr>Déroulement de la réalisation des « Life Saving Checks » sur le terrain </vt:lpstr>
      <vt:lpstr>Déroulement d’un contrôle terrain</vt:lpstr>
      <vt:lpstr>Déroulement d’un contrôle terrain</vt:lpstr>
      <vt:lpstr>Déroulement d’un contrôle terrain</vt:lpstr>
      <vt:lpstr>Consignes – l’observation d’un point non conforme</vt:lpstr>
      <vt:lpstr>Consignes – checklists concernant les systèmes dé-énergisés</vt:lpstr>
      <vt:lpstr>Consignes – renvoi vers d’autres checklists</vt:lpstr>
      <vt:lpstr>Consignes – renvoi vers d’autres checklists</vt:lpstr>
      <vt:lpstr>Consignes – L’évaluation de la conformité</vt:lpstr>
      <vt:lpstr>Consignes – Le calcul du taux de conformité</vt:lpstr>
      <vt:lpstr>Questions &amp; réponses</vt:lpstr>
      <vt:lpstr>Questions &amp; réponses</vt:lpstr>
      <vt:lpstr>Questions &amp; réponses</vt:lpstr>
      <vt:lpstr>Questions &amp; réponses</vt:lpstr>
      <vt:lpstr>Questions &amp; réponses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SAVING CHECKS</dc:title>
  <dc:creator>Michiel DE KOSTER</dc:creator>
  <cp:lastModifiedBy>Valentine MARTIN</cp:lastModifiedBy>
  <cp:revision>257</cp:revision>
  <dcterms:created xsi:type="dcterms:W3CDTF">2020-02-11T15:58:38Z</dcterms:created>
  <dcterms:modified xsi:type="dcterms:W3CDTF">2021-10-05T11:37:47Z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iteId">
    <vt:lpwstr>329e91b0-e21f-48fb-a071-456717ecc28e</vt:lpwstr>
  </property>
  <property fmtid="{D5CDD505-2E9C-101B-9397-08002B2CF9AE}" pid="4" name="MSIP_Label_2b30ed1b-e95f-40b5-af89-828263f287a7_Owner">
    <vt:lpwstr>michiel.de-koster@total.com</vt:lpwstr>
  </property>
  <property fmtid="{D5CDD505-2E9C-101B-9397-08002B2CF9AE}" pid="5" name="MSIP_Label_2b30ed1b-e95f-40b5-af89-828263f287a7_SetDate">
    <vt:lpwstr>2020-04-01T07:41:08.0867951Z</vt:lpwstr>
  </property>
  <property fmtid="{D5CDD505-2E9C-101B-9397-08002B2CF9AE}" pid="6" name="MSIP_Label_2b30ed1b-e95f-40b5-af89-828263f287a7_Name">
    <vt:lpwstr>Restricted</vt:lpwstr>
  </property>
  <property fmtid="{D5CDD505-2E9C-101B-9397-08002B2CF9AE}" pid="7" name="MSIP_Label_2b30ed1b-e95f-40b5-af89-828263f287a7_Application">
    <vt:lpwstr>Microsoft Azure Information Protection</vt:lpwstr>
  </property>
  <property fmtid="{D5CDD505-2E9C-101B-9397-08002B2CF9AE}" pid="8" name="MSIP_Label_2b30ed1b-e95f-40b5-af89-828263f287a7_ActionId">
    <vt:lpwstr>0a33cf84-8d71-4fc3-8507-4415b6d06284</vt:lpwstr>
  </property>
  <property fmtid="{D5CDD505-2E9C-101B-9397-08002B2CF9AE}" pid="9" name="MSIP_Label_2b30ed1b-e95f-40b5-af89-828263f287a7_Extended_MSFT_Method">
    <vt:lpwstr>Automatic</vt:lpwstr>
  </property>
  <property fmtid="{D5CDD505-2E9C-101B-9397-08002B2CF9AE}" pid="10" name="Sensitivity">
    <vt:lpwstr>Restricted</vt:lpwstr>
  </property>
</Properties>
</file>