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709" r:id="rId2"/>
    <p:sldMasterId id="2147483698" r:id="rId3"/>
  </p:sldMasterIdLst>
  <p:notesMasterIdLst>
    <p:notesMasterId r:id="rId12"/>
  </p:notesMasterIdLst>
  <p:handoutMasterIdLst>
    <p:handoutMasterId r:id="rId13"/>
  </p:handoutMasterIdLst>
  <p:sldIdLst>
    <p:sldId id="256" r:id="rId4"/>
    <p:sldId id="258" r:id="rId5"/>
    <p:sldId id="260" r:id="rId6"/>
    <p:sldId id="259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30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51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2296">
          <p15:clr>
            <a:srgbClr val="A4A3A4"/>
          </p15:clr>
        </p15:guide>
        <p15:guide id="6" pos="703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AA00"/>
    <a:srgbClr val="E29700"/>
    <a:srgbClr val="008000"/>
    <a:srgbClr val="CAEBEA"/>
    <a:srgbClr val="C83F18"/>
    <a:srgbClr val="BD2B0B"/>
    <a:srgbClr val="7ABFC0"/>
    <a:srgbClr val="55DD61"/>
    <a:srgbClr val="3AAFC3"/>
    <a:srgbClr val="ABCE3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7472" autoAdjust="0"/>
  </p:normalViewPr>
  <p:slideViewPr>
    <p:cSldViewPr snapToObjects="1" showGuides="1">
      <p:cViewPr>
        <p:scale>
          <a:sx n="80" d="100"/>
          <a:sy n="80" d="100"/>
        </p:scale>
        <p:origin x="-726" y="-552"/>
      </p:cViewPr>
      <p:guideLst>
        <p:guide orient="horz" pos="1330"/>
        <p:guide orient="horz" pos="3412"/>
        <p:guide orient="horz" pos="2251"/>
        <p:guide orient="horz" pos="709"/>
        <p:guide orient="horz" pos="2296"/>
        <p:guide pos="703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18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pic>
        <p:nvPicPr>
          <p:cNvPr id="8" name="Image 7" descr="total_bandeau ppt_fond blanc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8680"/>
            <a:ext cx="9143245" cy="8411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768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total_bandeau ppt_fond blanc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8000"/>
            <a:ext cx="9143245" cy="841179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="" xmlns:p14="http://schemas.microsoft.com/office/powerpoint/2010/main" val="3658184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="" xmlns:p14="http://schemas.microsoft.com/office/powerpoint/2010/main" val="36581845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76854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9" r:id="rId2"/>
    <p:sldLayoutId id="2147483690" r:id="rId3"/>
    <p:sldLayoutId id="2147483658" r:id="rId4"/>
    <p:sldLayoutId id="2147483659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00400" y="3276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sz="2400" b="1" i="0" u="none" baseline="0" dirty="0"/>
              <a:t>Safety training </a:t>
            </a:r>
            <a:r>
              <a:rPr lang="en" sz="2400" dirty="0" smtClean="0"/>
              <a:t>for new recruits</a:t>
            </a:r>
            <a:endParaRPr lang="en" sz="24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Course 1</a:t>
            </a:r>
            <a:endParaRPr lang="en" dirty="0"/>
          </a:p>
        </p:txBody>
      </p:sp>
    </p:spTree>
    <p:extLst>
      <p:ext uri="{BB962C8B-B14F-4D97-AF65-F5344CB8AC3E}">
        <p14:creationId xmlns="" xmlns:p14="http://schemas.microsoft.com/office/powerpoint/2010/main" val="4705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1: D1 &amp; D2</a:t>
            </a:r>
            <a:endParaRPr lang="en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Safety training newcomers – Course 1 – 06/2017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2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963614"/>
            <a:ext cx="8218800" cy="2105346"/>
          </a:xfrm>
        </p:spPr>
        <p:txBody>
          <a:bodyPr>
            <a:noAutofit/>
          </a:bodyPr>
          <a:lstStyle/>
          <a:p>
            <a:pPr algn="l" rtl="0"/>
            <a:r>
              <a:rPr lang="en" sz="1400" b="1" i="0" u="none" baseline="0" dirty="0"/>
              <a:t>Objectives</a:t>
            </a:r>
          </a:p>
          <a:p>
            <a:pPr marL="541338" lvl="1" indent="-274638" algn="l" rtl="0">
              <a:buFont typeface="Wingdings" pitchFamily="2" charset="2"/>
              <a:buChar char="Ø"/>
            </a:pPr>
            <a:r>
              <a:rPr lang="en" sz="1200" b="0" i="0" u="none" baseline="0" dirty="0"/>
              <a:t>Deliver the first elements of the course </a:t>
            </a:r>
            <a:r>
              <a:rPr lang="en" sz="1200" b="0" i="0" u="none" baseline="0" dirty="0" smtClean="0"/>
              <a:t>on </a:t>
            </a:r>
            <a:r>
              <a:rPr lang="en" sz="1200" b="0" i="0" u="none" baseline="0" dirty="0"/>
              <a:t>the first day (D1)</a:t>
            </a:r>
          </a:p>
          <a:p>
            <a:pPr marL="541338" lvl="1" indent="-274638" algn="l" rtl="0">
              <a:buFont typeface="Wingdings" pitchFamily="2" charset="2"/>
              <a:buChar char="Ø"/>
            </a:pPr>
            <a:r>
              <a:rPr lang="en" sz="1200" b="0" i="0" u="none" baseline="0" dirty="0"/>
              <a:t>Integrate these elements in the incoming circuit.</a:t>
            </a:r>
          </a:p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400" b="1" i="0" u="none" baseline="0" dirty="0">
                <a:solidFill>
                  <a:prstClr val="black"/>
                </a:solidFill>
              </a:rPr>
              <a:t>Estimated durations</a:t>
            </a: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Classroom: </a:t>
            </a:r>
            <a:r>
              <a:rPr lang="en" sz="1200" b="0" i="0" u="none" baseline="0" dirty="0" smtClean="0">
                <a:solidFill>
                  <a:prstClr val="black"/>
                </a:solidFill>
              </a:rPr>
              <a:t>3 hrs</a:t>
            </a:r>
            <a:endParaRPr lang="en" sz="1200" b="0" i="0" u="none" baseline="0" dirty="0">
              <a:solidFill>
                <a:prstClr val="black"/>
              </a:solidFill>
            </a:endParaRP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E-learning: </a:t>
            </a:r>
            <a:r>
              <a:rPr lang="en" sz="1200" b="0" i="0" u="none" baseline="0" dirty="0" smtClean="0">
                <a:solidFill>
                  <a:prstClr val="black"/>
                </a:solidFill>
              </a:rPr>
              <a:t>3.5 hrs</a:t>
            </a:r>
            <a:endParaRPr lang="en" sz="1200" b="0" i="0" u="none" baseline="0" dirty="0">
              <a:solidFill>
                <a:prstClr val="black"/>
              </a:solidFill>
            </a:endParaRP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Practical exercises: </a:t>
            </a:r>
            <a:r>
              <a:rPr lang="en" sz="1200" b="0" i="0" u="none" baseline="0" dirty="0" smtClean="0">
                <a:solidFill>
                  <a:prstClr val="black"/>
                </a:solidFill>
              </a:rPr>
              <a:t>1.5 hr </a:t>
            </a:r>
            <a:r>
              <a:rPr lang="en" sz="1200" b="0" i="0" u="none" baseline="0" dirty="0">
                <a:solidFill>
                  <a:prstClr val="black"/>
                </a:solidFill>
              </a:rPr>
              <a:t>(Except fire, first aid and driving training)</a:t>
            </a:r>
            <a:endParaRPr lang="en" sz="1200" b="1" dirty="0" smtClean="0">
              <a:solidFill>
                <a:prstClr val="black"/>
              </a:solidFill>
            </a:endParaRPr>
          </a:p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400" b="1" i="0" u="none" baseline="0" dirty="0">
                <a:solidFill>
                  <a:prstClr val="black"/>
                </a:solidFill>
              </a:rPr>
              <a:t>D1&amp;D2 program</a:t>
            </a:r>
          </a:p>
          <a:p>
            <a:pPr marL="541338" lvl="1" indent="-274638" algn="l" rtl="0">
              <a:buNone/>
            </a:pPr>
            <a:endParaRPr lang="en" sz="1200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3254618"/>
              </p:ext>
            </p:extLst>
          </p:nvPr>
        </p:nvGraphicFramePr>
        <p:xfrm>
          <a:off x="323530" y="3335115"/>
          <a:ext cx="835247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1.1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Group Vision,</a:t>
                      </a:r>
                    </a:p>
                    <a:p>
                      <a:pPr algn="ctr" rtl="0"/>
                      <a:r>
                        <a:rPr lang="en" sz="1200" b="0" i="0" u="none" baseline="0"/>
                        <a:t>Commitment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Introduction and Management Commitment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Facilitation guide + presentation + video of CEO + video Total business card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1.2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Group Vision,</a:t>
                      </a:r>
                    </a:p>
                    <a:p>
                      <a:pPr algn="ctr" rtl="0"/>
                      <a:r>
                        <a:rPr lang="en" sz="1200" b="0" i="0" u="none" baseline="0"/>
                        <a:t>Commitment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Safety as a value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Facilitation guide + presentation + 2 videos Elgin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1.3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Group Vision,</a:t>
                      </a:r>
                    </a:p>
                    <a:p>
                      <a:pPr algn="ctr" rtl="0"/>
                      <a:r>
                        <a:rPr lang="en" sz="1200" b="0" i="0" u="none" baseline="0"/>
                        <a:t>Commitment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HSEQ charter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Facilitation guide + presentation + HSEQ charter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1.0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/>
                        <a:t>HSE </a:t>
                      </a:r>
                      <a:r>
                        <a:rPr lang="en" sz="1200" b="0" i="0" u="none" baseline="0" dirty="0" smtClean="0"/>
                        <a:t>Site/</a:t>
                      </a:r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/site </a:t>
                      </a:r>
                      <a:r>
                        <a:rPr lang="en" sz="1200" b="0" i="0" u="none" baseline="0" dirty="0"/>
                        <a:t>HSE roadmap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smtClean="0"/>
                        <a:t>50 min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Facilitation guide </a:t>
                      </a:r>
                      <a:endParaRPr lang="en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1: D1&amp;D2</a:t>
            </a:r>
            <a:endParaRPr lang="en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Safety training newcomers – Course 1 – 06/2017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3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D1&amp;2 (Continuation and end)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52820516"/>
              </p:ext>
            </p:extLst>
          </p:nvPr>
        </p:nvGraphicFramePr>
        <p:xfrm>
          <a:off x="323530" y="1761124"/>
          <a:ext cx="8352470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endParaRPr lang="en" sz="1200" b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STEP IN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Safety module</a:t>
                      </a:r>
                      <a:endParaRPr lang="en" sz="1200" b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3 hrs</a:t>
                      </a:r>
                      <a:endParaRPr lang="en" sz="1200" b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 (Click &amp; Learn)</a:t>
                      </a:r>
                      <a:endParaRPr lang="en" sz="1200" b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Stop Card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Discovery and use 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0.5 hr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Stop card deployment kit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Emergency situation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Visit </a:t>
                      </a:r>
                      <a:r>
                        <a:rPr lang="en" sz="1200" b="0" i="0" u="none" baseline="0" smtClean="0">
                          <a:solidFill>
                            <a:srgbClr val="008000"/>
                          </a:solidFill>
                        </a:rPr>
                        <a:t>muster </a:t>
                      </a:r>
                      <a:r>
                        <a:rPr lang="en" sz="1200" b="0" i="0" u="none" baseline="0" dirty="0">
                          <a:solidFill>
                            <a:srgbClr val="008000"/>
                          </a:solidFill>
                        </a:rPr>
                        <a:t>points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0.5 hr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Evacuation plan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Anomaly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Hunt for anomalies initiation and reporting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0.5 hr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Site/Affiliate </a:t>
                      </a:r>
                      <a:r>
                        <a:rPr lang="en" sz="1200" b="0" i="0" u="none" baseline="0" dirty="0">
                          <a:solidFill>
                            <a:srgbClr val="008000"/>
                          </a:solidFill>
                        </a:rPr>
                        <a:t>anomaly sheet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endParaRPr lang="en" sz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Golden Rules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Golden rule No. 2 “Circulation”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0.5 hr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 (Click &amp; Learn)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1: D3 to D90</a:t>
            </a:r>
            <a:endParaRPr lang="en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Safety training newcomers – Course 1 – 06/2017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4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864271"/>
            <a:ext cx="8218800" cy="2195213"/>
          </a:xfrm>
        </p:spPr>
        <p:txBody>
          <a:bodyPr>
            <a:noAutofit/>
          </a:bodyPr>
          <a:lstStyle/>
          <a:p>
            <a:pPr algn="l" rtl="0"/>
            <a:r>
              <a:rPr lang="en" sz="1400" b="1" i="0" u="none" baseline="0" dirty="0"/>
              <a:t>Objectives</a:t>
            </a:r>
          </a:p>
          <a:p>
            <a:pPr marL="541338" lvl="1" indent="-274638" algn="l" rtl="0">
              <a:buFont typeface="Wingdings" pitchFamily="2" charset="2"/>
              <a:buChar char="Ø"/>
            </a:pPr>
            <a:r>
              <a:rPr lang="en" sz="1200" b="0" i="0" u="none" baseline="0" dirty="0"/>
              <a:t>Deliver all the elements of the course</a:t>
            </a:r>
          </a:p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400" b="1" i="0" u="none" baseline="0" dirty="0">
                <a:solidFill>
                  <a:prstClr val="black"/>
                </a:solidFill>
              </a:rPr>
              <a:t>Estimated durations</a:t>
            </a: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Classroom: 3 days</a:t>
            </a: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E-learning: </a:t>
            </a:r>
            <a:r>
              <a:rPr lang="en" sz="1200" b="0" i="0" u="none" baseline="0" dirty="0" smtClean="0">
                <a:solidFill>
                  <a:prstClr val="black"/>
                </a:solidFill>
              </a:rPr>
              <a:t>2 hrs</a:t>
            </a:r>
            <a:endParaRPr lang="en" sz="1200" b="0" i="0" u="none" baseline="0" dirty="0">
              <a:solidFill>
                <a:prstClr val="black"/>
              </a:solidFill>
            </a:endParaRP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Practical exercises: 1 day (Except fire, first aid and driving training)</a:t>
            </a:r>
            <a:endParaRPr lang="en" sz="1200" b="1" dirty="0" smtClean="0">
              <a:solidFill>
                <a:prstClr val="black"/>
              </a:solidFill>
            </a:endParaRPr>
          </a:p>
          <a:p>
            <a:pPr lvl="0" algn="l" rtl="0">
              <a:buClr>
                <a:srgbClr val="E8561E">
                  <a:lumMod val="75000"/>
                </a:srgbClr>
              </a:buClr>
            </a:pPr>
            <a:endParaRPr lang="en" sz="1400" b="1" dirty="0" smtClean="0">
              <a:solidFill>
                <a:prstClr val="black"/>
              </a:solidFill>
            </a:endParaRPr>
          </a:p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400" b="1" i="0" u="none" baseline="0" dirty="0">
                <a:solidFill>
                  <a:prstClr val="black"/>
                </a:solidFill>
              </a:rPr>
              <a:t>Program D3 to D90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7820383"/>
              </p:ext>
            </p:extLst>
          </p:nvPr>
        </p:nvGraphicFramePr>
        <p:xfrm>
          <a:off x="383350" y="3159559"/>
          <a:ext cx="835247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2.1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Understanding the Group’s HSE risks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Our main HSE risks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2.2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Understanding the Group’s HSE risks</a:t>
                      </a:r>
                      <a:endParaRPr lang="en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Technological risks and major incidents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video “Piper Alpha” + video “industrial catastrophes”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2.3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Understanding the Group’s HSE risks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Accidents and deaths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+ 2 video “Total Review”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2.5b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Understanding the Group’s HSE risks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Psychosocial risks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0.75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1: D3 to D90</a:t>
            </a:r>
            <a:endParaRPr lang="en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Safety training newcomers – Course 1 – 06/2017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5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D90 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3106299"/>
              </p:ext>
            </p:extLst>
          </p:nvPr>
        </p:nvGraphicFramePr>
        <p:xfrm>
          <a:off x="323530" y="1761124"/>
          <a:ext cx="835247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3.1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The Group’s HSE organization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Maestro and HSE responsibilities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4.1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Interpersonal commitment and 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/>
                        <a:t>Behaviors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 dirty="0"/>
                        <a:t>Facilitation guide + presentation + </a:t>
                      </a:r>
                      <a:r>
                        <a:rPr lang="en" sz="1200" b="0" i="0" u="none" baseline="0" dirty="0" smtClean="0"/>
                        <a:t>Video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4.2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Interpersonal commitment and 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Teamwork, hierarchical relationship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+ 2 videos + APR guide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4.3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Interpersonal commitment and challenges</a:t>
                      </a:r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Relationships with contractors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+ 2 PPT illustrations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4.4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Interpersonal commitment and 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Everyone is responsible at their own level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1: D3 to D90</a:t>
            </a:r>
            <a:endParaRPr lang="en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Safety training newcomers – Course 1 – 06/2017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6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D90</a:t>
            </a:r>
            <a:r>
              <a:rPr lang="en" sz="1400" b="1" i="0" u="none" baseline="0">
                <a:solidFill>
                  <a:prstClr val="black"/>
                </a:solidFill>
              </a:rPr>
              <a:t> </a:t>
            </a:r>
            <a:r>
              <a:rPr lang="en" sz="1600" b="1" i="0" u="none" baseline="0">
                <a:solidFill>
                  <a:prstClr val="black"/>
                </a:solidFill>
              </a:rPr>
              <a:t>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35751480"/>
              </p:ext>
            </p:extLst>
          </p:nvPr>
        </p:nvGraphicFramePr>
        <p:xfrm>
          <a:off x="323530" y="1761124"/>
          <a:ext cx="835247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5.1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Adhering to the Group’s safety culture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Golden Rules 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E-learning</a:t>
                      </a:r>
                      <a:endParaRPr kumimoji="0" lang="en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Adhering to the Group’s safety culture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Golden Rules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2 hrs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Click&amp;Learn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5.2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Adhering to the Group’s safety culture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Reporting anomalies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3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+ 2 videos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TCG 5.2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Adhering to the Group’s safety culture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Hunt for anomalies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1 hr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 </a:t>
                      </a:r>
                      <a:endParaRPr lang="en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5.3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Adhering to the Group’s safety culture</a:t>
                      </a:r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Experience feedback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+ 2 PPT illustrations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5.4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Adhering to the Group’s safety culture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STOP CARD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7.0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Conclusions and commitments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1: D3 to D90</a:t>
            </a:r>
            <a:endParaRPr lang="en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Safety training newcomers – Course 1 – 06/2017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7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D90</a:t>
            </a:r>
            <a:r>
              <a:rPr lang="en" sz="1400" b="1" i="0" u="none" baseline="0">
                <a:solidFill>
                  <a:prstClr val="black"/>
                </a:solidFill>
              </a:rPr>
              <a:t> </a:t>
            </a:r>
            <a:r>
              <a:rPr lang="en" sz="1600" b="1" i="0" u="none" baseline="0">
                <a:solidFill>
                  <a:prstClr val="black"/>
                </a:solidFill>
              </a:rPr>
              <a:t>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37920318"/>
              </p:ext>
            </p:extLst>
          </p:nvPr>
        </p:nvGraphicFramePr>
        <p:xfrm>
          <a:off x="323530" y="1761124"/>
          <a:ext cx="8352470" cy="302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1.1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Site/</a:t>
                      </a:r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safety 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Major risks and incidents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1.5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 dirty="0" smtClean="0"/>
                        <a:t>Site/</a:t>
                      </a:r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safety challenges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Psychosocial risks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2.4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 dirty="0" smtClean="0"/>
                        <a:t>Site/</a:t>
                      </a:r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safety challenges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Site/</a:t>
                      </a:r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general safety rules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2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TCNT 1.1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Risks at the workstation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Office accidents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b="0" i="0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booklet + presentation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TCNT 1.3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Risks at the workstation</a:t>
                      </a:r>
                      <a:endParaRPr lang="en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Gestures and postures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TCNT 1.4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Risks at the workstation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 site exercise 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Stop Card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3 hrs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 + presentation + facilitator card</a:t>
                      </a:r>
                      <a:endParaRPr lang="en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1: D3 to D90</a:t>
            </a:r>
            <a:endParaRPr lang="en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Safety training newcomers – Course 1 – 06/2017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8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D90 (continued and end)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Discovery of elementary safety gestures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Fire fighting initiation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 + local training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Practical exercise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Discovery of elementary safety gestures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First aid initiation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Local training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Training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LV driving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Defensive driving for itinerant businesses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Local training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Assessment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Discovery report and individual commitments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0.5d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FR PPT BLANC LOGO.pptx" id="{11142FB8-3B65-4D3D-B08E-048F281D0223}" vid="{BC7643BA-E4D8-4A00-97BA-809824B08832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 PPT BLANC LOGO.pptx" id="{11142FB8-3B65-4D3D-B08E-048F281D0223}" vid="{BAE49C1C-44A2-4A0E-A5DB-70FD741CA908}"/>
    </a:ext>
  </a:extLst>
</a:theme>
</file>

<file path=ppt/theme/theme3.xml><?xml version="1.0" encoding="utf-8"?>
<a:theme xmlns:a="http://schemas.openxmlformats.org/drawingml/2006/main" name="1_blank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FR PPT BLANC LOGO.pptx" id="{11142FB8-3B65-4D3D-B08E-048F281D0223}" vid="{E399B6AD-6CED-482C-90B5-126F6BB260CB}"/>
    </a:ext>
  </a:extLst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1143</TotalTime>
  <Words>835</Words>
  <Application>Microsoft Office PowerPoint</Application>
  <PresentationFormat>Affichage à l'écran (4:3)</PresentationFormat>
  <Paragraphs>253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blank</vt:lpstr>
      <vt:lpstr>Conception personnalisée</vt:lpstr>
      <vt:lpstr>1_blank</vt:lpstr>
      <vt:lpstr>Safety training for new recruits</vt:lpstr>
      <vt:lpstr>Course 1: D1 &amp; D2</vt:lpstr>
      <vt:lpstr>Course 1: D1&amp;D2</vt:lpstr>
      <vt:lpstr>Course 1: D3 to D90</vt:lpstr>
      <vt:lpstr>Course 1: D3 to D90</vt:lpstr>
      <vt:lpstr>Course 1: D3 to D90</vt:lpstr>
      <vt:lpstr>Course 1: D3 to D90</vt:lpstr>
      <vt:lpstr>Course 1: D3 to D90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securite nouveaux arrivants</dc:title>
  <dc:creator>J0023432</dc:creator>
  <cp:lastModifiedBy>J0023432</cp:lastModifiedBy>
  <cp:revision>35</cp:revision>
  <dcterms:created xsi:type="dcterms:W3CDTF">2017-06-16T12:54:09Z</dcterms:created>
  <dcterms:modified xsi:type="dcterms:W3CDTF">2017-11-02T08:31:50Z</dcterms:modified>
</cp:coreProperties>
</file>