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709" r:id="rId2"/>
    <p:sldMasterId id="2147483698" r:id="rId3"/>
  </p:sldMasterIdLst>
  <p:notesMasterIdLst>
    <p:notesMasterId r:id="rId12"/>
  </p:notesMasterIdLst>
  <p:handoutMasterIdLst>
    <p:handoutMasterId r:id="rId13"/>
  </p:handoutMasterIdLst>
  <p:sldIdLst>
    <p:sldId id="256" r:id="rId4"/>
    <p:sldId id="258" r:id="rId5"/>
    <p:sldId id="260" r:id="rId6"/>
    <p:sldId id="259" r:id="rId7"/>
    <p:sldId id="261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30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51">
          <p15:clr>
            <a:srgbClr val="A4A3A4"/>
          </p15:clr>
        </p15:guide>
        <p15:guide id="4" orient="horz" pos="709">
          <p15:clr>
            <a:srgbClr val="A4A3A4"/>
          </p15:clr>
        </p15:guide>
        <p15:guide id="5" orient="horz" pos="2296">
          <p15:clr>
            <a:srgbClr val="A4A3A4"/>
          </p15:clr>
        </p15:guide>
        <p15:guide id="6" pos="703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A00"/>
    <a:srgbClr val="E29700"/>
    <a:srgbClr val="008000"/>
    <a:srgbClr val="CAEBEA"/>
    <a:srgbClr val="C83F18"/>
    <a:srgbClr val="BD2B0B"/>
    <a:srgbClr val="7ABFC0"/>
    <a:srgbClr val="55DD61"/>
    <a:srgbClr val="3AAFC3"/>
    <a:srgbClr val="ABCE3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92" autoAdjust="0"/>
  </p:normalViewPr>
  <p:slideViewPr>
    <p:cSldViewPr snapToObjects="1" showGuides="1">
      <p:cViewPr>
        <p:scale>
          <a:sx n="80" d="100"/>
          <a:sy n="80" d="100"/>
        </p:scale>
        <p:origin x="-726" y="-552"/>
      </p:cViewPr>
      <p:guideLst>
        <p:guide orient="horz" pos="1330"/>
        <p:guide orient="horz" pos="3412"/>
        <p:guide orient="horz" pos="2251"/>
        <p:guide orient="horz" pos="709"/>
        <p:guide orient="horz" pos="2296"/>
        <p:guide pos="703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-318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26C1A-E9C0-3649-8DE0-0F721770D521}" type="datetimeFigureOut">
              <a:rPr lang="fr-FR" smtClean="0"/>
              <a:pPr/>
              <a:t>07/08/2017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6820A-C1B1-9944-A68D-DA5B884778EE}" type="datetimeFigureOut">
              <a:rPr lang="fr-FR" smtClean="0"/>
              <a:pPr/>
              <a:t>07/08/2017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612"/>
            <a:ext cx="7276629" cy="1487487"/>
          </a:xfrm>
        </p:spPr>
        <p:txBody>
          <a:bodyPr lIns="0" rIns="0" anchor="b">
            <a:noAutofit/>
          </a:bodyPr>
          <a:lstStyle>
            <a:lvl1pPr>
              <a:defRPr sz="3200"/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363855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noProof="0" dirty="0" smtClean="0"/>
              <a:t>Cliquez pour modifier les styles des sous-titres du masque</a:t>
            </a:r>
          </a:p>
        </p:txBody>
      </p:sp>
      <p:pic>
        <p:nvPicPr>
          <p:cNvPr id="8" name="Image 7" descr="total_bandeau ppt_fond blanc.png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48680"/>
            <a:ext cx="9143245" cy="8411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5768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07/08/2017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07/08/2017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07/08/2017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07/08/2017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07/08/2017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total_bandeau ppt_fond blanc.png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378000"/>
            <a:ext cx="9143245" cy="841179"/>
          </a:xfrm>
          <a:prstGeom prst="rect">
            <a:avLst/>
          </a:prstGeom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612"/>
            <a:ext cx="7276629" cy="1487487"/>
          </a:xfrm>
        </p:spPr>
        <p:txBody>
          <a:bodyPr lIns="0" rIns="0" anchor="b">
            <a:noAutofit/>
          </a:bodyPr>
          <a:lstStyle>
            <a:lvl1pPr>
              <a:defRPr sz="3200"/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363855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noProof="0" dirty="0" smtClean="0"/>
              <a:t>Cliquez pour modifier les styles des sous-titres du masque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07/08/2017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07/08/2017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>
            <a:lvl5pPr marL="1260000">
              <a:buNone/>
              <a:defRPr/>
            </a:lvl5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xmlns="" val="36581845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>
            <a:noAutofit/>
          </a:bodyPr>
          <a:lstStyle>
            <a:lvl1pPr algn="l">
              <a:defRPr sz="3200" b="1" cap="all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barres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anneau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anneau</a:t>
            </a:r>
            <a:endParaRPr lang="fr-FR" dirty="0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pPr lvl="0"/>
            <a:r>
              <a:rPr lang="fr-FR" dirty="0" smtClean="0"/>
              <a:t>Tableau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>
            <a:lvl5pPr marL="1260000">
              <a:buNone/>
              <a:defRPr/>
            </a:lvl5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xmlns="" val="36581845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576854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>
            <a:noAutofit/>
          </a:bodyPr>
          <a:lstStyle>
            <a:lvl1pPr algn="l">
              <a:defRPr sz="3200" b="1" cap="all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barres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anneau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anneau</a:t>
            </a:r>
            <a:endParaRPr lang="fr-FR" dirty="0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pPr lvl="0"/>
            <a:r>
              <a:rPr lang="fr-FR" dirty="0" smtClean="0"/>
              <a:t>Tableau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6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fr-FR" dirty="0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031305" y="0"/>
            <a:ext cx="112695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850"/>
            <a:ext cx="8686800" cy="1588"/>
          </a:xfrm>
          <a:prstGeom prst="line">
            <a:avLst/>
          </a:prstGeom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7334251" y="6594478"/>
            <a:ext cx="365125" cy="1588"/>
          </a:xfrm>
          <a:prstGeom prst="line">
            <a:avLst/>
          </a:prstGeom>
          <a:ln w="6350" cap="flat" cmpd="sng" algn="ctr">
            <a:solidFill>
              <a:schemeClr val="tx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18488" cy="5001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</p:txBody>
      </p:sp>
      <p:pic>
        <p:nvPicPr>
          <p:cNvPr id="11" name="Image 10" descr="TOTAL_AD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5087" y="6374892"/>
            <a:ext cx="1008000" cy="402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9" r:id="rId2"/>
    <p:sldLayoutId id="2147483690" r:id="rId3"/>
    <p:sldLayoutId id="2147483658" r:id="rId4"/>
    <p:sldLayoutId id="2147483659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 cap="all">
          <a:solidFill>
            <a:schemeClr val="accent5">
              <a:lumMod val="75000"/>
            </a:schemeClr>
          </a:solidFill>
          <a:latin typeface="+mj-lt"/>
          <a:ea typeface="+mj-ea"/>
          <a:cs typeface="Arial"/>
        </a:defRPr>
      </a:lvl1pPr>
    </p:titleStyle>
    <p:bodyStyle>
      <a:lvl1pPr marL="285750" indent="-2857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+mn-ea"/>
          <a:cs typeface="Arial"/>
        </a:defRPr>
      </a:lvl1pPr>
      <a:lvl2pPr marL="447675" indent="-180975" algn="l" defTabSz="5334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806450" indent="-180975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+mn-ea"/>
          <a:cs typeface="Arial"/>
        </a:defRPr>
      </a:lvl3pPr>
      <a:lvl4pPr marL="1076325" indent="-1714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80000"/>
        <a:buFont typeface="Lucida Grande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Helvetica"/>
        </a:defRPr>
      </a:lvl4pPr>
      <a:lvl5pPr marL="1260000" indent="-180975" algn="l" defTabSz="352425" rtl="0" eaLnBrk="1" latinLnBrk="0" hangingPunct="1">
        <a:spcBef>
          <a:spcPts val="300"/>
        </a:spcBef>
        <a:spcAft>
          <a:spcPts val="300"/>
        </a:spcAft>
        <a:buClr>
          <a:srgbClr val="BD2B0B"/>
        </a:buClr>
        <a:buSzPct val="100000"/>
        <a:buFont typeface="Lucida Grande"/>
        <a:buNone/>
        <a:defRPr sz="16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EFBBB-E4B0-41DF-8697-5D8C6F3306E1}" type="datetimeFigureOut">
              <a:rPr lang="fr-FR" smtClean="0"/>
              <a:pPr/>
              <a:t>07/08/2017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6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031305" y="0"/>
            <a:ext cx="112695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850"/>
            <a:ext cx="8686800" cy="1588"/>
          </a:xfrm>
          <a:prstGeom prst="line">
            <a:avLst/>
          </a:prstGeom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7334251" y="6594478"/>
            <a:ext cx="365125" cy="1588"/>
          </a:xfrm>
          <a:prstGeom prst="line">
            <a:avLst/>
          </a:prstGeom>
          <a:ln w="6350" cap="flat" cmpd="sng" algn="ctr">
            <a:solidFill>
              <a:schemeClr val="tx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18488" cy="5001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</p:txBody>
      </p:sp>
      <p:pic>
        <p:nvPicPr>
          <p:cNvPr id="11" name="Image 10" descr="TOTAL_AD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5087" y="6374892"/>
            <a:ext cx="1008000" cy="402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 cap="all">
          <a:solidFill>
            <a:schemeClr val="accent5">
              <a:lumMod val="75000"/>
            </a:schemeClr>
          </a:solidFill>
          <a:latin typeface="+mj-lt"/>
          <a:ea typeface="+mj-ea"/>
          <a:cs typeface="Arial"/>
        </a:defRPr>
      </a:lvl1pPr>
    </p:titleStyle>
    <p:bodyStyle>
      <a:lvl1pPr marL="285750" indent="-2857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+mn-ea"/>
          <a:cs typeface="Arial"/>
        </a:defRPr>
      </a:lvl1pPr>
      <a:lvl2pPr marL="447675" indent="-180975" algn="l" defTabSz="5334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806450" indent="-180975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+mn-ea"/>
          <a:cs typeface="Arial"/>
        </a:defRPr>
      </a:lvl3pPr>
      <a:lvl4pPr marL="1076325" indent="-1714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80000"/>
        <a:buFont typeface="Lucida Grande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Helvetica"/>
        </a:defRPr>
      </a:lvl4pPr>
      <a:lvl5pPr marL="1260000" indent="-180975" algn="l" defTabSz="352425" rtl="0" eaLnBrk="1" latinLnBrk="0" hangingPunct="1">
        <a:spcBef>
          <a:spcPts val="300"/>
        </a:spcBef>
        <a:spcAft>
          <a:spcPts val="300"/>
        </a:spcAft>
        <a:buClr>
          <a:srgbClr val="BD2B0B"/>
        </a:buClr>
        <a:buSzPct val="100000"/>
        <a:buFont typeface="Lucida Grande"/>
        <a:buNone/>
        <a:defRPr sz="16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00400" y="3276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smtClean="0"/>
              <a:t>Formation securite nouveaux arrivants</a:t>
            </a:r>
            <a:endParaRPr lang="fr-FR" sz="240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Parcours 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7052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1 : J1 &amp; J2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/>
              <a:t>Formation sécurité nouveaux arrivants – Parcours 1 – 06/2017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963614"/>
            <a:ext cx="8218800" cy="2105346"/>
          </a:xfrm>
        </p:spPr>
        <p:txBody>
          <a:bodyPr>
            <a:noAutofit/>
          </a:bodyPr>
          <a:lstStyle/>
          <a:p>
            <a:r>
              <a:rPr lang="fr-FR" sz="1400" b="1" dirty="0" smtClean="0"/>
              <a:t>Objectifs</a:t>
            </a:r>
          </a:p>
          <a:p>
            <a:pPr marL="541338" lvl="1" indent="-274638">
              <a:buFont typeface="Wingdings" pitchFamily="2" charset="2"/>
              <a:buChar char="Ø"/>
            </a:pPr>
            <a:r>
              <a:rPr lang="fr-FR" sz="1200" dirty="0" smtClean="0"/>
              <a:t>Délivrer les premiers éléments du parcours Intégration Sécurité dès le premier jour d’embauche (J1)</a:t>
            </a:r>
          </a:p>
          <a:p>
            <a:pPr marL="541338" lvl="1" indent="-274638">
              <a:buFont typeface="Wingdings" pitchFamily="2" charset="2"/>
              <a:buChar char="Ø"/>
            </a:pPr>
            <a:r>
              <a:rPr lang="fr-FR" sz="1200" dirty="0" smtClean="0"/>
              <a:t>Intégrer ces éléments dans le circuit d’arrivée.</a:t>
            </a:r>
          </a:p>
          <a:p>
            <a:pPr lvl="0">
              <a:buClr>
                <a:srgbClr val="E8561E">
                  <a:lumMod val="75000"/>
                </a:srgbClr>
              </a:buClr>
            </a:pPr>
            <a:r>
              <a:rPr lang="fr-FR" sz="1400" b="1" dirty="0" smtClean="0">
                <a:solidFill>
                  <a:prstClr val="black"/>
                </a:solidFill>
              </a:rPr>
              <a:t>Durées estimées</a:t>
            </a:r>
          </a:p>
          <a:p>
            <a:pPr lvl="1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fr-FR" sz="1200" dirty="0" smtClean="0">
                <a:solidFill>
                  <a:prstClr val="black"/>
                </a:solidFill>
              </a:rPr>
              <a:t>Présentiel : 3h</a:t>
            </a:r>
          </a:p>
          <a:p>
            <a:pPr lvl="1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fr-FR" sz="1200" dirty="0" err="1" smtClean="0">
                <a:solidFill>
                  <a:prstClr val="black"/>
                </a:solidFill>
              </a:rPr>
              <a:t>E-learning</a:t>
            </a:r>
            <a:r>
              <a:rPr lang="fr-FR" sz="1200" dirty="0" smtClean="0">
                <a:solidFill>
                  <a:prstClr val="black"/>
                </a:solidFill>
              </a:rPr>
              <a:t> : 3h30</a:t>
            </a:r>
          </a:p>
          <a:p>
            <a:pPr lvl="1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fr-FR" sz="1200" dirty="0" smtClean="0">
                <a:solidFill>
                  <a:prstClr val="black"/>
                </a:solidFill>
              </a:rPr>
              <a:t>Exercices pratiques: 1h30 (Hors formations incendie, secourisme, conduite)</a:t>
            </a:r>
            <a:endParaRPr lang="fr-FR" sz="1200" b="1" dirty="0" smtClean="0">
              <a:solidFill>
                <a:prstClr val="black"/>
              </a:solidFill>
            </a:endParaRPr>
          </a:p>
          <a:p>
            <a:pPr lvl="0">
              <a:buClr>
                <a:srgbClr val="E8561E">
                  <a:lumMod val="75000"/>
                </a:srgbClr>
              </a:buClr>
            </a:pPr>
            <a:r>
              <a:rPr lang="fr-FR" sz="1400" b="1" dirty="0" smtClean="0">
                <a:solidFill>
                  <a:prstClr val="black"/>
                </a:solidFill>
              </a:rPr>
              <a:t>Programme J1&amp;J2</a:t>
            </a:r>
          </a:p>
          <a:p>
            <a:pPr marL="541338" lvl="1" indent="-274638">
              <a:buNone/>
            </a:pPr>
            <a:endParaRPr lang="fr-FR" sz="1200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3335115"/>
          <a:ext cx="8352470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1.1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Vision</a:t>
                      </a:r>
                      <a:r>
                        <a:rPr lang="fr-FR" sz="1200" baseline="0" dirty="0" smtClean="0"/>
                        <a:t> Groupe,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Engagement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Introduction et engagement du management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+ vidéo du CEO + vidéo carte de visite Total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1.2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Vision</a:t>
                      </a:r>
                      <a:r>
                        <a:rPr lang="fr-FR" sz="1200" baseline="0" dirty="0" smtClean="0"/>
                        <a:t> Groupe,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Engagement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Valeur Sécurité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 + 2 vidéos Elgin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1.3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Vision</a:t>
                      </a:r>
                      <a:r>
                        <a:rPr lang="fr-FR" sz="1200" baseline="0" dirty="0" smtClean="0"/>
                        <a:t> Groupe,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Engagement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Charte HSEQ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 + Charte HSEQ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1.0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Enjeux HSE Site/Filiale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Feuille de route HSE Site/Filiale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0h50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</a:t>
                      </a:r>
                      <a:endParaRPr lang="fr-FR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1 : J1 &amp;J2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/>
              <a:t>Formation sécurité nouveaux arrivants – Parcours 1 – 06/2017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 lvl="0">
              <a:buClr>
                <a:srgbClr val="E8561E">
                  <a:lumMod val="75000"/>
                </a:srgbClr>
              </a:buClr>
            </a:pPr>
            <a:r>
              <a:rPr lang="fr-FR" sz="1600" b="1" dirty="0" smtClean="0">
                <a:solidFill>
                  <a:prstClr val="black"/>
                </a:solidFill>
              </a:rPr>
              <a:t>Programme J1&amp;2 (Suite et fin)</a:t>
            </a:r>
            <a:endParaRPr lang="fr-FR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1761124"/>
          <a:ext cx="8352470" cy="248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</a:t>
                      </a:r>
                      <a:endParaRPr lang="fr-FR" sz="1200" b="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STEP IN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Module </a:t>
                      </a:r>
                      <a:r>
                        <a:rPr lang="fr-FR" sz="1200" b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Safety</a:t>
                      </a:r>
                      <a:endParaRPr lang="fr-FR" sz="1200" b="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3h</a:t>
                      </a:r>
                      <a:endParaRPr lang="fr-FR" sz="1200" b="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</a:t>
                      </a:r>
                      <a:r>
                        <a:rPr lang="fr-FR" sz="1200" b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(Click &amp; </a:t>
                      </a:r>
                      <a:r>
                        <a:rPr lang="fr-FR" sz="1200" b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Learn</a:t>
                      </a:r>
                      <a:r>
                        <a:rPr lang="fr-FR" sz="1200" b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)</a:t>
                      </a:r>
                      <a:endParaRPr lang="fr-FR" sz="1200" b="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Exercice</a:t>
                      </a:r>
                      <a:r>
                        <a:rPr lang="fr-FR" sz="1200" baseline="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pratique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Stop Card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Découverte et utilisation 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0h30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Kit déploiement stop </a:t>
                      </a:r>
                      <a:r>
                        <a:rPr lang="fr-FR" sz="1200" dirty="0" err="1" smtClean="0">
                          <a:solidFill>
                            <a:srgbClr val="008000"/>
                          </a:solidFill>
                        </a:rPr>
                        <a:t>card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Exercice</a:t>
                      </a:r>
                      <a:r>
                        <a:rPr lang="fr-FR" sz="1200" baseline="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pratique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Situation d’urgence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Visite</a:t>
                      </a:r>
                      <a:r>
                        <a:rPr lang="fr-FR" sz="1200" baseline="0" dirty="0" smtClean="0">
                          <a:solidFill>
                            <a:srgbClr val="008000"/>
                          </a:solidFill>
                        </a:rPr>
                        <a:t> p</a:t>
                      </a:r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oint</a:t>
                      </a:r>
                      <a:r>
                        <a:rPr lang="fr-FR" sz="1200" baseline="0" dirty="0" smtClean="0">
                          <a:solidFill>
                            <a:srgbClr val="008000"/>
                          </a:solidFill>
                        </a:rPr>
                        <a:t>(s) de rassemblement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0h30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Plan d ’évacuation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Exercice</a:t>
                      </a:r>
                      <a:r>
                        <a:rPr lang="fr-FR" sz="1200" baseline="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pratique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Anomalie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Initiation chasse aux anomalies et reporting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0h30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Fiche anomalie Site/Filiale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</a:t>
                      </a:r>
                      <a:endParaRPr lang="fr-FR" sz="12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Règles d’or</a:t>
                      </a:r>
                      <a:endParaRPr lang="fr-FR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Règle d’or N°2 « Circulation »</a:t>
                      </a:r>
                      <a:endParaRPr lang="fr-FR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0h30</a:t>
                      </a:r>
                      <a:endParaRPr lang="fr-FR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</a:t>
                      </a:r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(Click &amp; </a:t>
                      </a:r>
                      <a:r>
                        <a:rPr lang="fr-FR" sz="120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Learn</a:t>
                      </a:r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)</a:t>
                      </a:r>
                      <a:endParaRPr lang="fr-FR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1 : J3 à J90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/>
              <a:t>Formation sécurité nouveaux arrivants – Parcours 1 – 06/2017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864271"/>
            <a:ext cx="8218800" cy="2195213"/>
          </a:xfrm>
        </p:spPr>
        <p:txBody>
          <a:bodyPr>
            <a:noAutofit/>
          </a:bodyPr>
          <a:lstStyle/>
          <a:p>
            <a:r>
              <a:rPr lang="fr-FR" sz="1400" b="1" dirty="0" smtClean="0"/>
              <a:t>Objectifs</a:t>
            </a:r>
          </a:p>
          <a:p>
            <a:pPr marL="541338" lvl="1" indent="-274638">
              <a:buFont typeface="Wingdings" pitchFamily="2" charset="2"/>
              <a:buChar char="Ø"/>
            </a:pPr>
            <a:r>
              <a:rPr lang="fr-FR" sz="1200" dirty="0" smtClean="0"/>
              <a:t>Délivrer tous les éléments du parcours</a:t>
            </a:r>
          </a:p>
          <a:p>
            <a:pPr lvl="0">
              <a:buClr>
                <a:srgbClr val="E8561E">
                  <a:lumMod val="75000"/>
                </a:srgbClr>
              </a:buClr>
            </a:pPr>
            <a:r>
              <a:rPr lang="fr-FR" sz="1400" b="1" dirty="0" smtClean="0">
                <a:solidFill>
                  <a:prstClr val="black"/>
                </a:solidFill>
              </a:rPr>
              <a:t>Durées estimées</a:t>
            </a:r>
          </a:p>
          <a:p>
            <a:pPr lvl="1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fr-FR" sz="1200" dirty="0" smtClean="0">
                <a:solidFill>
                  <a:prstClr val="black"/>
                </a:solidFill>
              </a:rPr>
              <a:t>Présentiel : 3 jours</a:t>
            </a:r>
          </a:p>
          <a:p>
            <a:pPr lvl="1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fr-FR" sz="1200" dirty="0" err="1" smtClean="0">
                <a:solidFill>
                  <a:prstClr val="black"/>
                </a:solidFill>
              </a:rPr>
              <a:t>E-learning</a:t>
            </a:r>
            <a:r>
              <a:rPr lang="fr-FR" sz="1200" dirty="0" smtClean="0">
                <a:solidFill>
                  <a:prstClr val="black"/>
                </a:solidFill>
              </a:rPr>
              <a:t> : 2h</a:t>
            </a:r>
          </a:p>
          <a:p>
            <a:pPr lvl="1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fr-FR" sz="1200" dirty="0" smtClean="0">
                <a:solidFill>
                  <a:prstClr val="black"/>
                </a:solidFill>
              </a:rPr>
              <a:t>Exercices pratiques: 1 jour (hors formation incendie, secourisme, conduite)</a:t>
            </a:r>
            <a:endParaRPr lang="fr-FR" sz="1200" b="1" dirty="0" smtClean="0">
              <a:solidFill>
                <a:prstClr val="black"/>
              </a:solidFill>
            </a:endParaRPr>
          </a:p>
          <a:p>
            <a:pPr lvl="0">
              <a:buClr>
                <a:srgbClr val="E8561E">
                  <a:lumMod val="75000"/>
                </a:srgbClr>
              </a:buClr>
            </a:pPr>
            <a:endParaRPr lang="fr-FR" sz="1400" b="1" dirty="0" smtClean="0">
              <a:solidFill>
                <a:prstClr val="black"/>
              </a:solidFill>
            </a:endParaRPr>
          </a:p>
          <a:p>
            <a:pPr lvl="0">
              <a:buClr>
                <a:srgbClr val="E8561E">
                  <a:lumMod val="75000"/>
                </a:srgbClr>
              </a:buClr>
            </a:pPr>
            <a:r>
              <a:rPr lang="fr-FR" sz="1400" b="1" dirty="0" smtClean="0">
                <a:solidFill>
                  <a:prstClr val="black"/>
                </a:solidFill>
              </a:rPr>
              <a:t>Programme J3 à J90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83350" y="3159559"/>
          <a:ext cx="835247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2.1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Comprendre les risques HSE du</a:t>
                      </a:r>
                      <a:r>
                        <a:rPr lang="fr-FR" sz="1200" baseline="0" dirty="0" smtClean="0"/>
                        <a:t> Groupe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Nos grands risques HSE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2.2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Comprendre les risques HSE du</a:t>
                      </a:r>
                      <a:r>
                        <a:rPr lang="fr-FR" sz="1200" baseline="0" dirty="0" smtClean="0"/>
                        <a:t> Groupe</a:t>
                      </a:r>
                      <a:endParaRPr lang="fr-FR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Les risques technologiques  et accidents majeurs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+ </a:t>
                      </a:r>
                      <a:r>
                        <a:rPr lang="fr-FR" sz="1200" baseline="0" dirty="0" err="1" smtClean="0"/>
                        <a:t>video</a:t>
                      </a:r>
                      <a:r>
                        <a:rPr lang="fr-FR" sz="1200" baseline="0" dirty="0" smtClean="0"/>
                        <a:t> « Piper Alpha » + vidéo « catastrophes industrielles »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2.3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Comprendre les risques HSE du</a:t>
                      </a:r>
                      <a:r>
                        <a:rPr lang="fr-FR" sz="1200" baseline="0" dirty="0" smtClean="0"/>
                        <a:t> Groupe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Accidents</a:t>
                      </a:r>
                      <a:r>
                        <a:rPr lang="fr-FR" sz="1200" baseline="0" dirty="0" smtClean="0"/>
                        <a:t> et décès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+ 2 </a:t>
                      </a:r>
                      <a:r>
                        <a:rPr lang="fr-FR" sz="1200" baseline="0" dirty="0" err="1" smtClean="0"/>
                        <a:t>video</a:t>
                      </a:r>
                      <a:r>
                        <a:rPr lang="fr-FR" sz="1200" baseline="0" dirty="0" smtClean="0"/>
                        <a:t> « Total </a:t>
                      </a:r>
                      <a:r>
                        <a:rPr lang="fr-FR" sz="1200" baseline="0" dirty="0" err="1" smtClean="0"/>
                        <a:t>Review</a:t>
                      </a:r>
                      <a:r>
                        <a:rPr lang="fr-FR" sz="1200" baseline="0" dirty="0" smtClean="0"/>
                        <a:t> »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2.5b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Comprendre les risques HSE du</a:t>
                      </a:r>
                      <a:r>
                        <a:rPr lang="fr-FR" sz="1200" baseline="0" dirty="0" smtClean="0"/>
                        <a:t> Groupe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Risques Psycho-sociaux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0h45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</a:t>
                      </a:r>
                      <a:endParaRPr lang="fr-FR" sz="12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1 : J3 à J90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/>
              <a:t>Formation sécurité nouveaux arrivants – Parcours 1 – 06/2017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>
              <a:buClr>
                <a:srgbClr val="E8561E">
                  <a:lumMod val="75000"/>
                </a:srgbClr>
              </a:buClr>
            </a:pPr>
            <a:r>
              <a:rPr lang="fr-FR" sz="1600" b="1" dirty="0" smtClean="0">
                <a:solidFill>
                  <a:prstClr val="black"/>
                </a:solidFill>
              </a:rPr>
              <a:t>Programme J3 à J90 (Suite)</a:t>
            </a:r>
            <a:endParaRPr lang="fr-FR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1761124"/>
          <a:ext cx="835247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3.1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L’organisation HSE Groupe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Maestro et les</a:t>
                      </a:r>
                      <a:r>
                        <a:rPr lang="fr-FR" sz="1200" baseline="0" dirty="0" smtClean="0"/>
                        <a:t> responsabilités HSE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4.1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Engagement et enjeux interpersonnels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Les comportements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+ Vidéo+ guide de réaction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4.2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Engagement et enjeux interpersonnels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Travail en équipe,</a:t>
                      </a:r>
                      <a:r>
                        <a:rPr lang="fr-FR" sz="1200" baseline="0" dirty="0" smtClean="0"/>
                        <a:t> relation hiérarchique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+ 2 vidéos + guide EIA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4.3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Engagement et enjeux interpersonnels</a:t>
                      </a:r>
                    </a:p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Relations</a:t>
                      </a:r>
                      <a:r>
                        <a:rPr lang="fr-FR" sz="1200" baseline="0" dirty="0" smtClean="0"/>
                        <a:t> avec les contractants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+ 2 illustrations </a:t>
                      </a:r>
                      <a:r>
                        <a:rPr lang="fr-FR" sz="1200" baseline="0" dirty="0" err="1" smtClean="0"/>
                        <a:t>ppt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4.4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Engagement et enjeux interpersonnels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Chacun à son niveau est responsable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</a:t>
                      </a:r>
                      <a:endParaRPr lang="fr-FR" sz="12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1 : J3 à J90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/>
              <a:t>Formation sécurité nouveaux arrivants – Parcours 1 – 06/2017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>
              <a:buClr>
                <a:srgbClr val="E8561E">
                  <a:lumMod val="75000"/>
                </a:srgbClr>
              </a:buClr>
            </a:pPr>
            <a:r>
              <a:rPr lang="fr-FR" sz="1600" b="1" dirty="0" smtClean="0">
                <a:solidFill>
                  <a:prstClr val="black"/>
                </a:solidFill>
              </a:rPr>
              <a:t>Programme J3 à J90</a:t>
            </a:r>
            <a:r>
              <a:rPr lang="fr-FR" sz="1400" b="1" dirty="0" smtClean="0">
                <a:solidFill>
                  <a:prstClr val="black"/>
                </a:solidFill>
              </a:rPr>
              <a:t> </a:t>
            </a:r>
            <a:r>
              <a:rPr lang="fr-FR" sz="1600" b="1" dirty="0" smtClean="0">
                <a:solidFill>
                  <a:prstClr val="black"/>
                </a:solidFill>
              </a:rPr>
              <a:t>(Suite)</a:t>
            </a:r>
            <a:endParaRPr lang="fr-FR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1761124"/>
          <a:ext cx="835247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5.1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Adhérer à la culture Sécurité Groupe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Règles d’or 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</a:t>
                      </a:r>
                      <a:endParaRPr lang="fr-FR" sz="12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E-learning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Adhérer à la culture Sécurité Groupe</a:t>
                      </a:r>
                      <a:endParaRPr lang="fr-FR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Règles d’or</a:t>
                      </a:r>
                      <a:endParaRPr lang="fr-FR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2h</a:t>
                      </a:r>
                      <a:endParaRPr lang="fr-FR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Click&amp;</a:t>
                      </a:r>
                      <a:r>
                        <a:rPr lang="fr-FR" sz="120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Learn</a:t>
                      </a:r>
                      <a:endParaRPr lang="fr-FR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5.2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Adhérer à la culture Sécurité Groupe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Remontée des anomalies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+ 2 vidéos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TCG 5.2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Adhérer à la culture Sécurité Groupe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Chasse aux anomalies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1h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Guide d’animation</a:t>
                      </a:r>
                      <a:r>
                        <a:rPr lang="fr-FR" sz="12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fr-FR" sz="1200" dirty="0" smtClean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5.3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Adhérer à la culture Sécurité Groupe</a:t>
                      </a:r>
                    </a:p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REX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+ 2 illustrations </a:t>
                      </a:r>
                      <a:r>
                        <a:rPr lang="fr-FR" sz="1200" baseline="0" dirty="0" err="1" smtClean="0"/>
                        <a:t>ppt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5.4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Adhérer à la culture Sécurité Groupe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STOP CARD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</a:t>
                      </a:r>
                      <a:endParaRPr lang="fr-FR" sz="12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7.0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Conclusions et engagements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</a:t>
                      </a:r>
                      <a:endParaRPr lang="fr-FR" sz="12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1 : J3 à J90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/>
              <a:t>Formation sécurité nouveaux arrivants – Parcours 1 – 06/2017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>
              <a:buClr>
                <a:srgbClr val="E8561E">
                  <a:lumMod val="75000"/>
                </a:srgbClr>
              </a:buClr>
            </a:pPr>
            <a:r>
              <a:rPr lang="fr-FR" sz="1600" b="1" dirty="0" smtClean="0">
                <a:solidFill>
                  <a:prstClr val="black"/>
                </a:solidFill>
              </a:rPr>
              <a:t>Programme J3 à J90</a:t>
            </a:r>
            <a:r>
              <a:rPr lang="fr-FR" sz="1400" b="1" dirty="0" smtClean="0">
                <a:solidFill>
                  <a:prstClr val="black"/>
                </a:solidFill>
              </a:rPr>
              <a:t> </a:t>
            </a:r>
            <a:r>
              <a:rPr lang="fr-FR" sz="1600" b="1" dirty="0" smtClean="0">
                <a:solidFill>
                  <a:prstClr val="black"/>
                </a:solidFill>
              </a:rPr>
              <a:t>(Suite)</a:t>
            </a:r>
            <a:endParaRPr lang="fr-FR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1761124"/>
          <a:ext cx="835247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1.1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Enjeux sécurité site/filiale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Risques et accidents majeurs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1.5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Enjeux sécurité site/filiale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Risques psychosociaux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2.4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Enjeux sécurité site/filiale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Règles générales de sécurité site/filiale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TCNT 1.1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Risques au</a:t>
                      </a:r>
                      <a:r>
                        <a:rPr lang="fr-FR" sz="1200" baseline="0" dirty="0" smtClean="0"/>
                        <a:t> poste de travail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Accidents de bureau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 + </a:t>
                      </a:r>
                      <a:r>
                        <a:rPr lang="fr-FR" sz="1200" dirty="0" err="1" smtClean="0"/>
                        <a:t>booklet</a:t>
                      </a:r>
                      <a:r>
                        <a:rPr lang="fr-FR" sz="1200" dirty="0" smtClean="0"/>
                        <a:t> + présentation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TCNT 1.3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Risques au</a:t>
                      </a:r>
                      <a:r>
                        <a:rPr lang="fr-FR" sz="1200" baseline="0" dirty="0" smtClean="0"/>
                        <a:t> poste de travail</a:t>
                      </a:r>
                      <a:endParaRPr lang="fr-FR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Gestes</a:t>
                      </a:r>
                      <a:r>
                        <a:rPr lang="fr-FR" sz="1200" baseline="0" dirty="0" smtClean="0"/>
                        <a:t> et postures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TCNT 1.4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Risques au poste de travail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Expérimentation</a:t>
                      </a:r>
                      <a:r>
                        <a:rPr lang="fr-FR" sz="12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Stop Card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3h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Guide d’animation + présentation</a:t>
                      </a:r>
                      <a:r>
                        <a:rPr lang="fr-FR" sz="1200" baseline="0" dirty="0" smtClean="0">
                          <a:solidFill>
                            <a:srgbClr val="00B050"/>
                          </a:solidFill>
                        </a:rPr>
                        <a:t> + fiche animateur</a:t>
                      </a:r>
                      <a:endParaRPr lang="fr-FR" sz="1200" dirty="0" smtClean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1 : J3 à J90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/>
              <a:t>Formation sécurité nouveaux arrivants – Parcours 1 – 06/2017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>
              <a:buClr>
                <a:srgbClr val="E8561E">
                  <a:lumMod val="75000"/>
                </a:srgbClr>
              </a:buClr>
            </a:pPr>
            <a:r>
              <a:rPr lang="fr-FR" sz="1600" b="1" dirty="0" smtClean="0">
                <a:solidFill>
                  <a:prstClr val="black"/>
                </a:solidFill>
              </a:rPr>
              <a:t>Programme J3 à J90 </a:t>
            </a:r>
            <a:r>
              <a:rPr lang="fr-FR" sz="1600" b="1" smtClean="0">
                <a:solidFill>
                  <a:prstClr val="black"/>
                </a:solidFill>
              </a:rPr>
              <a:t>(Suite et fin)</a:t>
            </a:r>
            <a:endParaRPr lang="fr-FR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1761124"/>
          <a:ext cx="8352470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Exercice</a:t>
                      </a:r>
                      <a:r>
                        <a:rPr lang="fr-FR" sz="12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pratique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Découverte des gestes sécurité élémentaires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Initiation lutte incendie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Guide d’animation + formation locale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Exercice pratique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Découverte des gestes sécurité élémentaires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Initiation secourisme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Formation locale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Formation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Conduite VL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Conduite défensive pour les métiers itinérants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Formation locale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Exercice pratique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Bilan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Rapport d’étonnement et engagements personnels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0.5j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FR PPT BLANC LOGO.pptx" id="{11142FB8-3B65-4D3D-B08E-048F281D0223}" vid="{BC7643BA-E4D8-4A00-97BA-809824B08832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 PPT BLANC LOGO.pptx" id="{11142FB8-3B65-4D3D-B08E-048F281D0223}" vid="{BAE49C1C-44A2-4A0E-A5DB-70FD741CA908}"/>
    </a:ext>
  </a:extLst>
</a:theme>
</file>

<file path=ppt/theme/theme3.xml><?xml version="1.0" encoding="utf-8"?>
<a:theme xmlns:a="http://schemas.openxmlformats.org/drawingml/2006/main" name="1_blank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FR PPT BLANC LOGO.pptx" id="{11142FB8-3B65-4D3D-B08E-048F281D0223}" vid="{E399B6AD-6CED-482C-90B5-126F6BB260CB}"/>
    </a:ext>
  </a:extLst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1059</TotalTime>
  <Words>804</Words>
  <Application>Microsoft Office PowerPoint</Application>
  <PresentationFormat>Affichage à l'écran (4:3)</PresentationFormat>
  <Paragraphs>253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blank</vt:lpstr>
      <vt:lpstr>Conception personnalisée</vt:lpstr>
      <vt:lpstr>1_blank</vt:lpstr>
      <vt:lpstr>Formation securite nouveaux arrivants</vt:lpstr>
      <vt:lpstr>Parcours 1 : J1 &amp; J2</vt:lpstr>
      <vt:lpstr>Parcours 1 : J1 &amp;J2</vt:lpstr>
      <vt:lpstr>Parcours 1 : J3 à J90</vt:lpstr>
      <vt:lpstr>Parcours 1 : J3 à J90</vt:lpstr>
      <vt:lpstr>Parcours 1 : J3 à J90</vt:lpstr>
      <vt:lpstr>Parcours 1 : J3 à J90</vt:lpstr>
      <vt:lpstr>Parcours 1 : J3 à J90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securite nouveaux arrivants</dc:title>
  <dc:creator>J0023432</dc:creator>
  <cp:lastModifiedBy>J0023432</cp:lastModifiedBy>
  <cp:revision>29</cp:revision>
  <dcterms:created xsi:type="dcterms:W3CDTF">2017-06-16T12:54:09Z</dcterms:created>
  <dcterms:modified xsi:type="dcterms:W3CDTF">2017-08-07T12:44:54Z</dcterms:modified>
</cp:coreProperties>
</file>