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709" r:id="rId2"/>
    <p:sldMasterId id="2147483698" r:id="rId3"/>
  </p:sldMasterIdLst>
  <p:notesMasterIdLst>
    <p:notesMasterId r:id="rId18"/>
  </p:notesMasterIdLst>
  <p:handoutMasterIdLst>
    <p:handoutMasterId r:id="rId19"/>
  </p:handoutMasterIdLst>
  <p:sldIdLst>
    <p:sldId id="256" r:id="rId4"/>
    <p:sldId id="275" r:id="rId5"/>
    <p:sldId id="276" r:id="rId6"/>
    <p:sldId id="277" r:id="rId7"/>
    <p:sldId id="278" r:id="rId8"/>
    <p:sldId id="279" r:id="rId9"/>
    <p:sldId id="265" r:id="rId10"/>
    <p:sldId id="267" r:id="rId11"/>
    <p:sldId id="268" r:id="rId12"/>
    <p:sldId id="273" r:id="rId13"/>
    <p:sldId id="269" r:id="rId14"/>
    <p:sldId id="270" r:id="rId15"/>
    <p:sldId id="274" r:id="rId16"/>
    <p:sldId id="263" r:id="rId17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8" autoAdjust="0"/>
    <p:restoredTop sz="97791" autoAdjust="0"/>
  </p:normalViewPr>
  <p:slideViewPr>
    <p:cSldViewPr snapToObjects="1" showGuides="1">
      <p:cViewPr>
        <p:scale>
          <a:sx n="70" d="100"/>
          <a:sy n="70" d="100"/>
        </p:scale>
        <p:origin x="-1026" y="-732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8" name="Image 7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48680"/>
            <a:ext cx="9143245" cy="8411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378000"/>
            <a:ext cx="9143245" cy="84117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90" r:id="rId3"/>
    <p:sldLayoutId id="2147483658" r:id="rId4"/>
    <p:sldLayoutId id="2147483659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FBBB-E4B0-41DF-8697-5D8C6F3306E1}" type="datetimeFigureOut">
              <a:rPr lang="fr-FR" smtClean="0"/>
              <a:pPr/>
              <a:t>02/11/2017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sz="2400" b="1" i="0" u="none" baseline="0" dirty="0"/>
              <a:t>Safety training </a:t>
            </a:r>
            <a:r>
              <a:rPr lang="en" sz="2400" b="1" i="0" u="none" baseline="0" dirty="0" smtClean="0"/>
              <a:t>for new recruits</a:t>
            </a:r>
            <a:endParaRPr lang="en" sz="2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COURSE 3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10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11214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9113751"/>
              </p:ext>
            </p:extLst>
          </p:nvPr>
        </p:nvGraphicFramePr>
        <p:xfrm>
          <a:off x="323530" y="1522999"/>
          <a:ext cx="835247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3.1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The works process and the relationship with the contractors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Works process and work permit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7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TCT 3.1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The works process and the relationship with the contractors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 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(work permit process)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1d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3.2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The works process and the relationship with the contractors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/>
                        <a:t>Focus </a:t>
                      </a:r>
                      <a:r>
                        <a:rPr lang="en" sz="1200" b="0" i="0" u="none" baseline="0" dirty="0" smtClean="0"/>
                        <a:t>on simultaneous activity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2.5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3.3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The works process and the relationship with the contractors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Site Visit and Works Compliance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3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TCT 3.3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The works process and the relationship with the contractors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 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(Worksite visit + Work permit audit)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1d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3.4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The works process and the relationship with the contractors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Contractor management 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1.75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11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039814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2547765"/>
              </p:ext>
            </p:extLst>
          </p:nvPr>
        </p:nvGraphicFramePr>
        <p:xfrm>
          <a:off x="323530" y="1989724"/>
          <a:ext cx="835247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4.1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I am an actor and I adapt my behavior to the risks</a:t>
                      </a:r>
                      <a:endParaRPr lang="en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Human factors and weak signals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4.25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Videos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4.2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I am an actor and I adapt my behavior to the risks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tx1"/>
                          </a:solidFill>
                        </a:rPr>
                        <a:t>Positions and Postures Applied at the Workstation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2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4.3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I am an actor and I adapt my behavior to the risks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Stop card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safety discussion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TCT 4.3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I am an actor and I adapt my behavior to the risks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 (safety contacts)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1d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12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1598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9076918"/>
              </p:ext>
            </p:extLst>
          </p:nvPr>
        </p:nvGraphicFramePr>
        <p:xfrm>
          <a:off x="323530" y="1589674"/>
          <a:ext cx="835247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2088232"/>
                <a:gridCol w="1987148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4.4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I am an actor and I adapt my behavior to the risks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tx1"/>
                          </a:solidFill>
                        </a:rPr>
                        <a:t>Audit</a:t>
                      </a:r>
                      <a:endParaRPr lang="en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TCT 4.4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I am an actor and I adapt my behavior to the risks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 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(Safety audits)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1d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4.5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I am an actor and I adapt my behavior to the risks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Improvement loop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TCT 4.5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I am an actor and I adapt my behavior to the risks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(Taking experience feedback into account)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1d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13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06464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862238"/>
              </p:ext>
            </p:extLst>
          </p:nvPr>
        </p:nvGraphicFramePr>
        <p:xfrm>
          <a:off x="323530" y="1589674"/>
          <a:ext cx="835247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6"/>
                <a:gridCol w="2808312"/>
                <a:gridCol w="1872208"/>
                <a:gridCol w="864096"/>
                <a:gridCol w="2015768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5.1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prstClr val="black"/>
                          </a:solidFill>
                        </a:rPr>
                        <a:t>I am able to identify the hazards of my </a:t>
                      </a:r>
                      <a:r>
                        <a:rPr lang="en" sz="1200" b="0" i="0" u="none" baseline="0" dirty="0" smtClean="0">
                          <a:solidFill>
                            <a:prstClr val="black"/>
                          </a:solidFill>
                        </a:rPr>
                        <a:t>activity </a:t>
                      </a:r>
                      <a:r>
                        <a:rPr lang="en" sz="1200" b="0" i="0" u="none" baseline="0" dirty="0">
                          <a:solidFill>
                            <a:prstClr val="black"/>
                          </a:solidFill>
                        </a:rPr>
                        <a:t>and assess the risks, preserve the integrity of the factory</a:t>
                      </a:r>
                      <a:endParaRPr lang="en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Risk analysis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2.5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MRT videos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5.2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prstClr val="black"/>
                          </a:solidFill>
                        </a:rPr>
                        <a:t>I am able to identify the hazards of my </a:t>
                      </a:r>
                      <a:r>
                        <a:rPr lang="fr-FR" sz="1200" b="0" i="0" u="none" baseline="0" dirty="0" err="1" smtClean="0">
                          <a:solidFill>
                            <a:prstClr val="black"/>
                          </a:solidFill>
                        </a:rPr>
                        <a:t>activity</a:t>
                      </a:r>
                      <a:r>
                        <a:rPr lang="en" sz="1200" b="0" i="0" u="none" baseline="0" dirty="0" smtClean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" sz="1200" b="0" i="0" u="none" baseline="0" dirty="0">
                          <a:solidFill>
                            <a:prstClr val="black"/>
                          </a:solidFill>
                        </a:rPr>
                        <a:t>and assess the risks, preserve the integrity of the factory</a:t>
                      </a:r>
                      <a:endParaRPr lang="en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tx1"/>
                          </a:solidFill>
                        </a:rPr>
                        <a:t>Barriers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TCT 5.2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I am able to identify the hazards of my </a:t>
                      </a:r>
                      <a:r>
                        <a:rPr lang="fr-FR" sz="1200" b="0" i="0" u="none" baseline="0" dirty="0" err="1" smtClean="0">
                          <a:solidFill>
                            <a:srgbClr val="00B050"/>
                          </a:solidFill>
                        </a:rPr>
                        <a:t>activity</a:t>
                      </a:r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and assess the risks, preserve the integrity of the factory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(Safety barriers)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5.3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prstClr val="black"/>
                          </a:solidFill>
                        </a:rPr>
                        <a:t>I am able to identify the hazards of my </a:t>
                      </a:r>
                      <a:r>
                        <a:rPr lang="fr-FR" sz="1200" b="0" i="0" u="none" baseline="0" dirty="0" err="1" smtClean="0">
                          <a:solidFill>
                            <a:prstClr val="black"/>
                          </a:solidFill>
                        </a:rPr>
                        <a:t>activity</a:t>
                      </a:r>
                      <a:r>
                        <a:rPr lang="en" sz="1200" b="0" i="0" u="none" baseline="0" dirty="0" smtClean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" sz="1200" b="0" i="0" u="none" baseline="0" dirty="0">
                          <a:solidFill>
                            <a:prstClr val="black"/>
                          </a:solidFill>
                        </a:rPr>
                        <a:t>and assess the risks, preserve the integrity of the factory</a:t>
                      </a:r>
                      <a:endParaRPr lang="en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Change management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2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TCT 5.3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I am able to identify the hazards of my </a:t>
                      </a:r>
                      <a:r>
                        <a:rPr lang="fr-FR" sz="1200" b="0" i="0" u="none" baseline="0" dirty="0" err="1" smtClean="0">
                          <a:solidFill>
                            <a:srgbClr val="00B050"/>
                          </a:solidFill>
                        </a:rPr>
                        <a:t>activity</a:t>
                      </a:r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and assess the risks, preserve the integrity of the factory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(modifications)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14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 (continued and end)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of elementary safety gestures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Fire fighting initiation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(TCG 6.1) + local training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Practical exercise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of elementary safety gestures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First aid initiation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Training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LV driving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Defensive driving for itinerant </a:t>
                      </a:r>
                      <a:r>
                        <a:rPr lang="fr-FR" sz="1200" b="0" i="0" u="none" baseline="0" dirty="0" err="1" smtClean="0">
                          <a:solidFill>
                            <a:srgbClr val="00B050"/>
                          </a:solidFill>
                        </a:rPr>
                        <a:t>activities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Local training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Assessment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Discovery report and individual commitments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D1 &amp; D2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2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63614"/>
            <a:ext cx="8218800" cy="2105346"/>
          </a:xfrm>
        </p:spPr>
        <p:txBody>
          <a:bodyPr>
            <a:noAutofit/>
          </a:bodyPr>
          <a:lstStyle/>
          <a:p>
            <a:pPr algn="l" rtl="0"/>
            <a:r>
              <a:rPr lang="en" sz="1400" b="1" i="0" u="none" baseline="0" dirty="0"/>
              <a:t>Objectives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Deliver the first elements of the course </a:t>
            </a:r>
            <a:r>
              <a:rPr lang="en" sz="1200" b="0" i="0" u="none" baseline="0" dirty="0" smtClean="0"/>
              <a:t>on </a:t>
            </a:r>
            <a:r>
              <a:rPr lang="en" sz="1200" b="0" i="0" u="none" baseline="0" dirty="0"/>
              <a:t>the first day (D1)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Integrate these elements in the incoming circuit.</a:t>
            </a: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Estimated durations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Classroom: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3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E-learning: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3.5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Practical exercises: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1.5 hr </a:t>
            </a:r>
            <a:r>
              <a:rPr lang="en" sz="1200" b="0" i="0" u="none" baseline="0" dirty="0">
                <a:solidFill>
                  <a:prstClr val="black"/>
                </a:solidFill>
              </a:rPr>
              <a:t>(Except fire, first aid and driving training)</a:t>
            </a:r>
            <a:endParaRPr lang="en" sz="12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D1&amp;D2 program</a:t>
            </a:r>
          </a:p>
          <a:p>
            <a:pPr marL="541338" lvl="1" indent="-274638" algn="l" rtl="0">
              <a:buNone/>
            </a:pPr>
            <a:endParaRPr lang="en" sz="12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3513211"/>
              </p:ext>
            </p:extLst>
          </p:nvPr>
        </p:nvGraphicFramePr>
        <p:xfrm>
          <a:off x="323530" y="3335115"/>
          <a:ext cx="83524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Introduction and Management Commitment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Facilitation guide + presentation + video of CEO + video Total </a:t>
                      </a:r>
                      <a:r>
                        <a:rPr lang="fr-FR" sz="1200" b="0" i="0" u="none" baseline="0" dirty="0" err="1" smtClean="0"/>
                        <a:t>activity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card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Safety as a value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+ 2 videos Elgin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1.3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Group Vision,</a:t>
                      </a:r>
                    </a:p>
                    <a:p>
                      <a:pPr algn="ctr" rtl="0"/>
                      <a:r>
                        <a:rPr lang="en" sz="1200" b="0" i="0" u="none" baseline="0"/>
                        <a:t>Commitment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HSEQ charter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+ presentation + HSEQ charter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1.0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HSE </a:t>
                      </a: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/site </a:t>
                      </a:r>
                      <a:r>
                        <a:rPr lang="en" sz="1200" b="0" i="0" u="none" baseline="0" dirty="0"/>
                        <a:t>HSE roadmap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50 min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Facilitation guide </a:t>
                      </a:r>
                      <a:endParaRPr lang="en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D1&amp;D2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3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D1&amp;2 (Continuation and end)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7772123"/>
              </p:ext>
            </p:extLst>
          </p:nvPr>
        </p:nvGraphicFramePr>
        <p:xfrm>
          <a:off x="323530" y="1761124"/>
          <a:ext cx="835247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en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STEP IN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Safety module</a:t>
                      </a:r>
                      <a:endParaRPr lang="en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3 hrs</a:t>
                      </a:r>
                      <a:endParaRPr lang="en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Learn)</a:t>
                      </a:r>
                      <a:endParaRPr lang="en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Stop Card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Discovery and use 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Stop card deployment kit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Emergency situation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Visit </a:t>
                      </a:r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muster </a:t>
                      </a:r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points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Evacuation plan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Practical exercise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Anomaly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8000"/>
                          </a:solidFill>
                        </a:rPr>
                        <a:t>Hunt for anomalies initiation and reporting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Site/</a:t>
                      </a:r>
                      <a:r>
                        <a:rPr lang="fr-FR" sz="1200" b="0" i="0" u="none" baseline="0" dirty="0" err="1" smtClean="0">
                          <a:solidFill>
                            <a:srgbClr val="008000"/>
                          </a:solidFill>
                        </a:rPr>
                        <a:t>Affiliate</a:t>
                      </a:r>
                      <a:r>
                        <a:rPr lang="en" sz="1200" b="0" i="0" u="none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" sz="1200" b="0" i="0" u="none" baseline="0" dirty="0">
                          <a:solidFill>
                            <a:srgbClr val="008000"/>
                          </a:solidFill>
                        </a:rPr>
                        <a:t>anomaly sheet</a:t>
                      </a:r>
                      <a:endParaRPr lang="en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en" sz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 No. 2 “Circulation”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0.5 hr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Learn)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4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64271"/>
            <a:ext cx="8218800" cy="2195213"/>
          </a:xfrm>
        </p:spPr>
        <p:txBody>
          <a:bodyPr>
            <a:noAutofit/>
          </a:bodyPr>
          <a:lstStyle/>
          <a:p>
            <a:pPr algn="l" rtl="0"/>
            <a:r>
              <a:rPr lang="en" sz="1400" b="1" i="0" u="none" baseline="0" dirty="0"/>
              <a:t>Objectives</a:t>
            </a:r>
          </a:p>
          <a:p>
            <a:pPr marL="541338" lvl="1" indent="-274638" algn="l" rtl="0">
              <a:buFont typeface="Wingdings" pitchFamily="2" charset="2"/>
              <a:buChar char="Ø"/>
            </a:pPr>
            <a:r>
              <a:rPr lang="en" sz="1200" b="0" i="0" u="none" baseline="0" dirty="0"/>
              <a:t>Deliver all the elements of the course</a:t>
            </a: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Estimated durations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Classroom: 8 days</a:t>
            </a: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E-learning: </a:t>
            </a:r>
            <a:r>
              <a:rPr lang="en" sz="1200" b="0" i="0" u="none" baseline="0" dirty="0" smtClean="0">
                <a:solidFill>
                  <a:prstClr val="black"/>
                </a:solidFill>
              </a:rPr>
              <a:t>6 hrs</a:t>
            </a:r>
            <a:endParaRPr lang="en" sz="1200" b="0" i="0" u="none" baseline="0" dirty="0">
              <a:solidFill>
                <a:prstClr val="black"/>
              </a:solidFill>
            </a:endParaRPr>
          </a:p>
          <a:p>
            <a:pPr lvl="1" algn="l" rtl="0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en" sz="1200" b="0" i="0" u="none" baseline="0" dirty="0">
                <a:solidFill>
                  <a:prstClr val="black"/>
                </a:solidFill>
              </a:rPr>
              <a:t>Practical exercises: 10.5 days (Except fire, first aid and driving training)</a:t>
            </a:r>
            <a:endParaRPr lang="en" sz="12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endParaRPr lang="en" sz="1400" b="1" dirty="0" smtClean="0">
              <a:solidFill>
                <a:prstClr val="black"/>
              </a:solidFill>
            </a:endParaRPr>
          </a:p>
          <a:p>
            <a:pPr lvl="0" algn="l" rtl="0">
              <a:buClr>
                <a:srgbClr val="E8561E">
                  <a:lumMod val="75000"/>
                </a:srgbClr>
              </a:buClr>
            </a:pPr>
            <a:r>
              <a:rPr lang="en" sz="1400" b="1" i="0" u="none" baseline="0" dirty="0">
                <a:solidFill>
                  <a:prstClr val="black"/>
                </a:solidFill>
              </a:rPr>
              <a:t>Program D3 to D180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279873"/>
              </p:ext>
            </p:extLst>
          </p:nvPr>
        </p:nvGraphicFramePr>
        <p:xfrm>
          <a:off x="383350" y="3385184"/>
          <a:ext cx="835247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Our main HSE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Technological risks and major incidents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Accidents and deaths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2.5b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Understanding the Group’s HSE risks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Psychosocial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0.75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5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 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0404920"/>
              </p:ext>
            </p:extLst>
          </p:nvPr>
        </p:nvGraphicFramePr>
        <p:xfrm>
          <a:off x="323530" y="1761124"/>
          <a:ext cx="835247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3.1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The Group’s HSE organization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Maestro and HSE responsibilities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Behaviors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Video + booklet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Teamwork, hierarchical relationship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/>
                        <a:t>Facilitation guide + presentation + 2 </a:t>
                      </a:r>
                      <a:r>
                        <a:rPr lang="en" sz="1200" b="0" i="0" u="none" baseline="0" dirty="0" smtClean="0"/>
                        <a:t>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Relationships with contractors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PPT illustrations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4.4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Interpersonal commitment and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Everyone is responsible at their own level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6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49505"/>
              </p:ext>
            </p:extLst>
          </p:nvPr>
        </p:nvGraphicFramePr>
        <p:xfrm>
          <a:off x="323530" y="1761124"/>
          <a:ext cx="835247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Golden Rules 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TCG 5.1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Adhering to the Group’s safety culture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Golden Rules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(Click&amp;Learn)</a:t>
                      </a:r>
                      <a:endParaRPr lang="en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Reporting anomalies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3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videos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Experience feedback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 + 2 PPT illustrations</a:t>
                      </a:r>
                      <a:endParaRPr lang="en" sz="1200" dirty="0" smtClean="0"/>
                    </a:p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5.4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Adhering to the Group’s safety culture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Stop Card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TCG 5.4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Adhering to the Group’s safety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 site exercise 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Stop Card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Deployment kit </a:t>
                      </a:r>
                      <a:endParaRPr lang="en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TCG 7.0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Conclusions and commitments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7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4871869"/>
              </p:ext>
            </p:extLst>
          </p:nvPr>
        </p:nvGraphicFramePr>
        <p:xfrm>
          <a:off x="323530" y="1761124"/>
          <a:ext cx="835247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safety challenges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Major risks and incidents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1.5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safety 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Psychosocial risks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Country regulations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2.4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General safety rules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2.5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PPE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2.6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Problematic golden rules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2.6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(golden rules application)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2.7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Action to be taken in the event of an emergency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2.7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Know and observe safety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On site exercise</a:t>
                      </a:r>
                    </a:p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Mustering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8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20819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8252468"/>
              </p:ext>
            </p:extLst>
          </p:nvPr>
        </p:nvGraphicFramePr>
        <p:xfrm>
          <a:off x="323530" y="1406276"/>
          <a:ext cx="835247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3.1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Reference model and organization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Safety technical standards and associated tools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3.2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Reference model and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/>
                        <a:t>HSE </a:t>
                      </a:r>
                      <a:r>
                        <a:rPr lang="en" sz="1200" b="0" i="0" u="none" baseline="0" dirty="0" smtClean="0"/>
                        <a:t>site/</a:t>
                      </a:r>
                      <a:r>
                        <a:rPr lang="fr-FR" sz="1200" b="0" i="0" u="none" baseline="0" dirty="0" err="1" smtClean="0"/>
                        <a:t>Affiliate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organization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0.5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3.3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Reference model and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Guided site visit 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3.3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Reference model and organization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Workshop to re-enact the site visit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2.5 hrs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4.1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Continuous improvement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Events analysis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3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e-learning cause tree analysis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4.2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Continuous improvement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Specific HSE activities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2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4.2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Continuous improvement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 site exercise 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specific HSE activities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1d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TCAS 4.3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Continuous improvement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Experience feedback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1.5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TCAS 4.3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Continuous improvement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 site exercise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Experience feedback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50"/>
                          </a:solidFill>
                        </a:rPr>
                        <a:t>1.5 hr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/>
              <a:t>Course 3: D3 to D180</a:t>
            </a:r>
            <a:endParaRPr lang="en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fld id="{21F90BE8-D879-4F46-ACF9-7BCC67DCFB75}" type="slidenum">
              <a:rPr/>
              <a:pPr algn="r" rtl="0"/>
              <a:t>9</a:t>
            </a:fld>
            <a:endParaRPr lang="en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11214"/>
            <a:ext cx="8218800" cy="431253"/>
          </a:xfrm>
        </p:spPr>
        <p:txBody>
          <a:bodyPr/>
          <a:lstStyle/>
          <a:p>
            <a:pPr algn="l" rtl="0">
              <a:buClr>
                <a:srgbClr val="E8561E">
                  <a:lumMod val="75000"/>
                </a:srgbClr>
              </a:buClr>
            </a:pPr>
            <a:r>
              <a:rPr lang="en" sz="1600" b="1" i="0" u="none" baseline="0">
                <a:solidFill>
                  <a:prstClr val="black"/>
                </a:solidFill>
              </a:rPr>
              <a:t>Program D3 to D180</a:t>
            </a:r>
            <a:r>
              <a:rPr lang="en" sz="1400" b="1" i="0" u="none" baseline="0">
                <a:solidFill>
                  <a:prstClr val="black"/>
                </a:solidFill>
              </a:rPr>
              <a:t> </a:t>
            </a:r>
            <a:r>
              <a:rPr lang="en" sz="1600" b="1" i="0" u="none" baseline="0">
                <a:solidFill>
                  <a:prstClr val="black"/>
                </a:solidFill>
              </a:rPr>
              <a:t>(continued)</a:t>
            </a:r>
            <a:endParaRPr lang="en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1985542"/>
              </p:ext>
            </p:extLst>
          </p:nvPr>
        </p:nvGraphicFramePr>
        <p:xfrm>
          <a:off x="323530" y="1846849"/>
          <a:ext cx="835247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 dirty="0"/>
                        <a:t>Module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Theme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Subject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1" i="0" u="none" baseline="0"/>
                        <a:t>Materials</a:t>
                      </a:r>
                      <a:endParaRPr lang="en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1.1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prstClr val="black"/>
                          </a:solidFill>
                        </a:rPr>
                        <a:t>I integrate safety in my </a:t>
                      </a:r>
                      <a:r>
                        <a:rPr lang="fr-FR" sz="1200" b="0" i="0" u="none" baseline="0" dirty="0" err="1" smtClean="0">
                          <a:solidFill>
                            <a:prstClr val="black"/>
                          </a:solidFill>
                        </a:rPr>
                        <a:t>activity</a:t>
                      </a:r>
                      <a:r>
                        <a:rPr lang="en" sz="1200" b="0" i="0" u="none" baseline="0" dirty="0" smtClean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" sz="1200" b="0" i="0" u="none" baseline="0" dirty="0">
                          <a:solidFill>
                            <a:prstClr val="black"/>
                          </a:solidFill>
                        </a:rPr>
                        <a:t>practices</a:t>
                      </a:r>
                      <a:endParaRPr lang="en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 i="0" u="none" baseline="0" dirty="0" err="1" smtClean="0"/>
                        <a:t>activity</a:t>
                      </a:r>
                      <a:r>
                        <a:rPr lang="en" sz="1200" b="0" i="0" u="none" baseline="0" dirty="0" smtClean="0"/>
                        <a:t> </a:t>
                      </a:r>
                      <a:r>
                        <a:rPr lang="en" sz="1200" b="0" i="0" u="none" baseline="0" dirty="0"/>
                        <a:t>specific safety training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TBD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Local training</a:t>
                      </a:r>
                      <a:endParaRPr lang="en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2.1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I comply with and enforce the golden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Golden Rules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2 hrs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TCT 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F0"/>
                          </a:solidFill>
                        </a:rPr>
                        <a:t>I comply with and enforce the golden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F0"/>
                          </a:solidFill>
                        </a:rPr>
                        <a:t>Golden Rules</a:t>
                      </a:r>
                      <a:endParaRPr lang="en" sz="12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>
                          <a:solidFill>
                            <a:srgbClr val="00B0F0"/>
                          </a:solidFill>
                        </a:rPr>
                        <a:t>4 hrs</a:t>
                      </a:r>
                      <a:endParaRPr lang="en" sz="12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E-learning </a:t>
                      </a:r>
                      <a:r>
                        <a:rPr lang="en" sz="1200" b="0" i="0" u="none" baseline="0">
                          <a:solidFill>
                            <a:srgbClr val="00B0F0"/>
                          </a:solidFill>
                        </a:rPr>
                        <a:t>(Click&amp;Learn)</a:t>
                      </a:r>
                      <a:endParaRPr lang="en" sz="12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TCT 2.1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I comply with and enforce the golden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On-site exercise</a:t>
                      </a:r>
                    </a:p>
                    <a:p>
                      <a:pPr algn="ctr" rtl="0"/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(golden rules application)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>
                          <a:solidFill>
                            <a:srgbClr val="00B050"/>
                          </a:solidFill>
                        </a:rPr>
                        <a:t>0.5d</a:t>
                      </a:r>
                      <a:endParaRPr lang="en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rgbClr val="00B050"/>
                          </a:solidFill>
                        </a:rPr>
                        <a:t>Facilitation guide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/>
                        <a:t>TCT 2.2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prstClr val="black"/>
                          </a:solidFill>
                        </a:rPr>
                        <a:t>I comply with and enforce the golden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>
                          <a:solidFill>
                            <a:schemeClr val="tx1"/>
                          </a:solidFill>
                        </a:rPr>
                        <a:t>Top 5 Accidents Linked to Violation of the Golden Rules</a:t>
                      </a:r>
                      <a:endParaRPr lang="en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" sz="1200" b="0" i="0" u="none" baseline="0" dirty="0" smtClean="0"/>
                        <a:t>1 hr</a:t>
                      </a:r>
                      <a:endParaRPr lang="e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200" b="0" i="0" u="none" baseline="0"/>
                        <a:t>Facilitation guide + presentation</a:t>
                      </a:r>
                      <a:endParaRPr lang="en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pPr algn="l" rtl="0"/>
            <a:r>
              <a:rPr lang="en" b="0" i="0" u="none" baseline="0"/>
              <a:t>Safety training newcomers – Course 3 – 06/2017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C7643BA-E4D8-4A00-97BA-809824B08832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AE49C1C-44A2-4A0E-A5DB-70FD741CA908}"/>
    </a:ext>
  </a:extLst>
</a:theme>
</file>

<file path=ppt/theme/theme3.xml><?xml version="1.0" encoding="utf-8"?>
<a:theme xmlns:a="http://schemas.openxmlformats.org/drawingml/2006/main" name="1_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E399B6AD-6CED-482C-90B5-126F6BB260CB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1330</TotalTime>
  <Words>1719</Words>
  <Application>Microsoft Office PowerPoint</Application>
  <PresentationFormat>Affichage à l'écran (4:3)</PresentationFormat>
  <Paragraphs>500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blank</vt:lpstr>
      <vt:lpstr>Conception personnalisée</vt:lpstr>
      <vt:lpstr>1_blank</vt:lpstr>
      <vt:lpstr>Safety training for new recruits</vt:lpstr>
      <vt:lpstr>Course 3: D1 &amp; D2</vt:lpstr>
      <vt:lpstr>Course 3: D1&amp;D2</vt:lpstr>
      <vt:lpstr>Course 3: D3 to D180</vt:lpstr>
      <vt:lpstr>Course 3: D3 to D180</vt:lpstr>
      <vt:lpstr>Course 3: D3 to D180</vt:lpstr>
      <vt:lpstr>Course 3: D3 to D180</vt:lpstr>
      <vt:lpstr>Course 3: D3 to D180</vt:lpstr>
      <vt:lpstr>Course 3: D3 to D180</vt:lpstr>
      <vt:lpstr>Course 3: D3 to D180</vt:lpstr>
      <vt:lpstr>Course 3: D3 to D180</vt:lpstr>
      <vt:lpstr>Course 3: D3 to D180</vt:lpstr>
      <vt:lpstr>Course 3: D3 to D180</vt:lpstr>
      <vt:lpstr>Course 3: D3 to D180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securite nouveaux arrivants</dc:title>
  <dc:creator>J0023432</dc:creator>
  <cp:lastModifiedBy>J0023432</cp:lastModifiedBy>
  <cp:revision>34</cp:revision>
  <dcterms:created xsi:type="dcterms:W3CDTF">2017-06-16T12:54:09Z</dcterms:created>
  <dcterms:modified xsi:type="dcterms:W3CDTF">2017-11-02T08:27:41Z</dcterms:modified>
</cp:coreProperties>
</file>