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709" r:id="rId2"/>
    <p:sldMasterId id="2147483698" r:id="rId3"/>
  </p:sldMasterIdLst>
  <p:notesMasterIdLst>
    <p:notesMasterId r:id="rId18"/>
  </p:notesMasterIdLst>
  <p:handoutMasterIdLst>
    <p:handoutMasterId r:id="rId19"/>
  </p:handoutMasterIdLst>
  <p:sldIdLst>
    <p:sldId id="256" r:id="rId4"/>
    <p:sldId id="275" r:id="rId5"/>
    <p:sldId id="276" r:id="rId6"/>
    <p:sldId id="277" r:id="rId7"/>
    <p:sldId id="278" r:id="rId8"/>
    <p:sldId id="279" r:id="rId9"/>
    <p:sldId id="265" r:id="rId10"/>
    <p:sldId id="267" r:id="rId11"/>
    <p:sldId id="268" r:id="rId12"/>
    <p:sldId id="273" r:id="rId13"/>
    <p:sldId id="269" r:id="rId14"/>
    <p:sldId id="270" r:id="rId15"/>
    <p:sldId id="274" r:id="rId16"/>
    <p:sldId id="263" r:id="rId17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30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51">
          <p15:clr>
            <a:srgbClr val="A4A3A4"/>
          </p15:clr>
        </p15:guide>
        <p15:guide id="4" orient="horz" pos="709">
          <p15:clr>
            <a:srgbClr val="A4A3A4"/>
          </p15:clr>
        </p15:guide>
        <p15:guide id="5" orient="horz" pos="2296">
          <p15:clr>
            <a:srgbClr val="A4A3A4"/>
          </p15:clr>
        </p15:guide>
        <p15:guide id="6" pos="703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3F18"/>
    <a:srgbClr val="BD2B0B"/>
    <a:srgbClr val="7ABFC0"/>
    <a:srgbClr val="CAEBEA"/>
    <a:srgbClr val="55DD61"/>
    <a:srgbClr val="3AAFC3"/>
    <a:srgbClr val="FFAA00"/>
    <a:srgbClr val="ABCE36"/>
    <a:srgbClr val="002412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92" autoAdjust="0"/>
  </p:normalViewPr>
  <p:slideViewPr>
    <p:cSldViewPr snapToObjects="1" showGuides="1">
      <p:cViewPr>
        <p:scale>
          <a:sx n="70" d="100"/>
          <a:sy n="70" d="100"/>
        </p:scale>
        <p:origin x="-1026" y="-780"/>
      </p:cViewPr>
      <p:guideLst>
        <p:guide orient="horz" pos="1330"/>
        <p:guide orient="horz" pos="3412"/>
        <p:guide orient="horz" pos="2251"/>
        <p:guide orient="horz" pos="709"/>
        <p:guide orient="horz" pos="2296"/>
        <p:guide pos="703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-3180" y="-84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6C1A-E9C0-3649-8DE0-0F721770D521}" type="datetimeFigureOut">
              <a:rPr lang="fr-FR" smtClean="0"/>
              <a:pPr/>
              <a:t>16/10/2017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6820A-C1B1-9944-A68D-DA5B884778EE}" type="datetimeFigureOut">
              <a:rPr lang="fr-FR" smtClean="0"/>
              <a:pPr/>
              <a:t>16/10/2017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612"/>
            <a:ext cx="7276629" cy="1487487"/>
          </a:xfrm>
        </p:spPr>
        <p:txBody>
          <a:bodyPr lIns="0" rIns="0" anchor="b">
            <a:noAutofit/>
          </a:bodyPr>
          <a:lstStyle>
            <a:lvl1pPr>
              <a:defRPr sz="3200"/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855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noProof="0" dirty="0" smtClean="0"/>
              <a:t>Cliquez pour modifier les styles des sous-titres du masque</a:t>
            </a:r>
          </a:p>
        </p:txBody>
      </p:sp>
      <p:pic>
        <p:nvPicPr>
          <p:cNvPr id="8" name="Image 7" descr="total_bandeau ppt_fond blanc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8680"/>
            <a:ext cx="9143245" cy="8411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5768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16/10/2017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16/10/2017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16/10/2017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16/10/2017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16/10/2017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16/10/2017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16/10/2017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16/10/2017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total_bandeau ppt_fond blanc.png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78000"/>
            <a:ext cx="9143245" cy="841179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612"/>
            <a:ext cx="7276629" cy="1487487"/>
          </a:xfrm>
        </p:spPr>
        <p:txBody>
          <a:bodyPr lIns="0" rIns="0" anchor="b">
            <a:noAutofit/>
          </a:bodyPr>
          <a:lstStyle>
            <a:lvl1pPr>
              <a:defRPr sz="3200"/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855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noProof="0" dirty="0" smtClean="0"/>
              <a:t>Cliquez pour modifier les styles des sous-titres du masque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16/10/2017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16/10/2017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FBBB-E4B0-41DF-8697-5D8C6F3306E1}" type="datetimeFigureOut">
              <a:rPr lang="fr-FR" smtClean="0"/>
              <a:pPr/>
              <a:t>16/10/2017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>
            <a:lvl5pPr marL="1260000">
              <a:buNone/>
              <a:defRPr/>
            </a:lvl5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</p:spTree>
    <p:extLst>
      <p:ext uri="{BB962C8B-B14F-4D97-AF65-F5344CB8AC3E}">
        <p14:creationId xmlns="" xmlns:p14="http://schemas.microsoft.com/office/powerpoint/2010/main" val="3658184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barres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anneau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anneau</a:t>
            </a:r>
            <a:endParaRPr lang="fr-FR" dirty="0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 dirty="0" smtClean="0"/>
              <a:t>Tableau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>
            <a:lvl5pPr marL="1260000">
              <a:buNone/>
              <a:defRPr/>
            </a:lvl5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</p:spTree>
    <p:extLst>
      <p:ext uri="{BB962C8B-B14F-4D97-AF65-F5344CB8AC3E}">
        <p14:creationId xmlns="" xmlns:p14="http://schemas.microsoft.com/office/powerpoint/2010/main" val="36581845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576854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 smtClean="0"/>
              <a:t>Brand Center 27 janvier 2014 - DG/COM/IMARQ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 smtClean="0"/>
              <a:t>Titre de la Présentation – Lieu et Pays – Date Jour Mois Année</a:t>
            </a:r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barres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barres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Graphique anneau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Titre graph type anneau</a:t>
            </a:r>
            <a:endParaRPr lang="fr-FR" dirty="0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 dirty="0" smtClean="0"/>
              <a:t>Tableau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="" xmlns:p14="http://schemas.microsoft.com/office/powerpoint/2010/main" val="230045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6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fr-FR" dirty="0" smtClean="0"/>
              <a:t>Titre de la Présentation – Lieu et Pays – Date Jour Mois Année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031305" y="0"/>
            <a:ext cx="112695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850"/>
            <a:ext cx="8686800" cy="1588"/>
          </a:xfrm>
          <a:prstGeom prst="line">
            <a:avLst/>
          </a:prstGeom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7334251" y="6594478"/>
            <a:ext cx="365125" cy="158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18488" cy="500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</p:txBody>
      </p:sp>
      <p:pic>
        <p:nvPicPr>
          <p:cNvPr id="11" name="Image 10" descr="TOTAL_ADM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087" y="6374892"/>
            <a:ext cx="1008000" cy="402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9" r:id="rId2"/>
    <p:sldLayoutId id="2147483690" r:id="rId3"/>
    <p:sldLayoutId id="2147483658" r:id="rId4"/>
    <p:sldLayoutId id="2147483659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5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BD2B0B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EFBBB-E4B0-41DF-8697-5D8C6F3306E1}" type="datetimeFigureOut">
              <a:rPr lang="fr-FR" smtClean="0"/>
              <a:pPr/>
              <a:t>16/10/2017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A461E-A600-43D2-BD2A-F2614C415F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6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fr-FR" smtClean="0"/>
              <a:t>Brand Center 27 janvier 2014 - DG/COM/IMARQ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031305" y="0"/>
            <a:ext cx="112695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850"/>
            <a:ext cx="8686800" cy="1588"/>
          </a:xfrm>
          <a:prstGeom prst="line">
            <a:avLst/>
          </a:prstGeom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7334251" y="6594478"/>
            <a:ext cx="365125" cy="158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18488" cy="500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</p:txBody>
      </p:sp>
      <p:pic>
        <p:nvPicPr>
          <p:cNvPr id="11" name="Image 10" descr="TOTAL_ADM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087" y="6374892"/>
            <a:ext cx="1008000" cy="402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5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BD2B0B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00400" y="3276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 smtClean="0"/>
              <a:t>Formation sécurité nouveaux arrivants</a:t>
            </a:r>
            <a:endParaRPr lang="fr-FR" sz="240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Parcours 3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7052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3 : J3 à J180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811214"/>
            <a:ext cx="8218800" cy="431253"/>
          </a:xfrm>
        </p:spPr>
        <p:txBody>
          <a:bodyPr/>
          <a:lstStyle/>
          <a:p>
            <a:pPr>
              <a:buClr>
                <a:srgbClr val="E8561E">
                  <a:lumMod val="75000"/>
                </a:srgbClr>
              </a:buClr>
            </a:pPr>
            <a:r>
              <a:rPr lang="fr-FR" sz="1600" b="1" dirty="0" smtClean="0">
                <a:solidFill>
                  <a:prstClr val="black"/>
                </a:solidFill>
              </a:rPr>
              <a:t>Programme J3 à J180</a:t>
            </a:r>
            <a:r>
              <a:rPr lang="fr-FR" sz="1400" b="1" dirty="0" smtClean="0">
                <a:solidFill>
                  <a:prstClr val="black"/>
                </a:solidFill>
              </a:rPr>
              <a:t> </a:t>
            </a:r>
            <a:r>
              <a:rPr lang="fr-FR" sz="1600" b="1" dirty="0" smtClean="0">
                <a:solidFill>
                  <a:prstClr val="black"/>
                </a:solidFill>
              </a:rPr>
              <a:t>(Suite)</a:t>
            </a:r>
            <a:endParaRPr lang="fr-FR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1522999"/>
          <a:ext cx="835247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TCT 3.1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prstClr val="black"/>
                          </a:solidFill>
                        </a:rPr>
                        <a:t>Processus travaux et relation avec les contractants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Processus travaux et permis de travail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7h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TCT 3.1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Processus travaux et relation avec les contractants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Expérimentation terrain 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(circuit permis de travail)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1j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TCT 3.2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prstClr val="black"/>
                          </a:solidFill>
                        </a:rPr>
                        <a:t>Processus travaux et relation avec les contractants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Focus </a:t>
                      </a:r>
                      <a:r>
                        <a:rPr lang="fr-FR" sz="1200" dirty="0" err="1" smtClean="0"/>
                        <a:t>co</a:t>
                      </a:r>
                      <a:r>
                        <a:rPr lang="fr-FR" sz="1200" dirty="0" smtClean="0"/>
                        <a:t>-activités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TCT 3.3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prstClr val="black"/>
                          </a:solidFill>
                        </a:rPr>
                        <a:t>Processus travaux et relation avec les contractants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Visite chantier et conformité travaux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TCT 3.3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Processus travaux et relation avec les contractants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Expérimentation terrain 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(Visite chantier + audit permis de travail)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1j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TCT 3.4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prstClr val="black"/>
                          </a:solidFill>
                        </a:rPr>
                        <a:t>Processus travaux et relation avec les contractants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Gestion des contractants 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1h45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r>
              <a:rPr lang="fr-FR" dirty="0" smtClean="0"/>
              <a:t>Formation sécurité nouveaux arrivants – Parcours 3 – 06/2017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3 : J3 à J180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039814"/>
            <a:ext cx="8218800" cy="431253"/>
          </a:xfrm>
        </p:spPr>
        <p:txBody>
          <a:bodyPr/>
          <a:lstStyle/>
          <a:p>
            <a:pPr>
              <a:buClr>
                <a:srgbClr val="E8561E">
                  <a:lumMod val="75000"/>
                </a:srgbClr>
              </a:buClr>
            </a:pPr>
            <a:r>
              <a:rPr lang="fr-FR" sz="1600" b="1" dirty="0" smtClean="0">
                <a:solidFill>
                  <a:prstClr val="black"/>
                </a:solidFill>
              </a:rPr>
              <a:t>Programme J3 à J180</a:t>
            </a:r>
            <a:r>
              <a:rPr lang="fr-FR" sz="1400" b="1" dirty="0" smtClean="0">
                <a:solidFill>
                  <a:prstClr val="black"/>
                </a:solidFill>
              </a:rPr>
              <a:t> </a:t>
            </a:r>
            <a:r>
              <a:rPr lang="fr-FR" sz="1600" b="1" dirty="0" smtClean="0">
                <a:solidFill>
                  <a:prstClr val="black"/>
                </a:solidFill>
              </a:rPr>
              <a:t>(Suite)</a:t>
            </a:r>
            <a:endParaRPr lang="fr-FR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1989724"/>
          <a:ext cx="835247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TCT 4.1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prstClr val="black"/>
                          </a:solidFill>
                        </a:rPr>
                        <a:t>Je suis acteur et j’adapte mon comportement aux risques</a:t>
                      </a:r>
                      <a:endParaRPr lang="fr-FR" sz="1200" dirty="0">
                        <a:solidFill>
                          <a:prstClr val="black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Aspects facteurs humains et signaux faibles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4h15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vidéos</a:t>
                      </a:r>
                      <a:endParaRPr lang="fr-FR" sz="12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TCT 4.2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prstClr val="black"/>
                          </a:solidFill>
                        </a:rPr>
                        <a:t>Je suis acteur et j’adapte mon comportement aux risques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Gestes et postures appliquées au poste de travail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TCT 4.3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prstClr val="black"/>
                          </a:solidFill>
                        </a:rPr>
                        <a:t>Je suis acteur et j’adapte mon comportement aux risques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Stop </a:t>
                      </a:r>
                      <a:r>
                        <a:rPr lang="fr-FR" sz="1200" dirty="0" err="1" smtClean="0"/>
                        <a:t>card</a:t>
                      </a:r>
                      <a:r>
                        <a:rPr lang="fr-FR" sz="1200" dirty="0" smtClean="0"/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conversation sécurité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TCT 4.3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Je suis acteur et j’adapte mon comportement aux risques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Expérimentation terrain (contacts sécurité)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1j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r>
              <a:rPr lang="fr-FR" dirty="0" smtClean="0"/>
              <a:t>Formation sécurité nouveaux arrivants – Parcours 3 – 06/2017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3 : J3 à J180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915989"/>
            <a:ext cx="8218800" cy="431253"/>
          </a:xfrm>
        </p:spPr>
        <p:txBody>
          <a:bodyPr/>
          <a:lstStyle/>
          <a:p>
            <a:pPr>
              <a:buClr>
                <a:srgbClr val="E8561E">
                  <a:lumMod val="75000"/>
                </a:srgbClr>
              </a:buClr>
            </a:pPr>
            <a:r>
              <a:rPr lang="fr-FR" sz="1600" b="1" dirty="0" smtClean="0">
                <a:solidFill>
                  <a:prstClr val="black"/>
                </a:solidFill>
              </a:rPr>
              <a:t>Programme J3 à J180</a:t>
            </a:r>
            <a:r>
              <a:rPr lang="fr-FR" sz="1400" b="1" dirty="0" smtClean="0">
                <a:solidFill>
                  <a:prstClr val="black"/>
                </a:solidFill>
              </a:rPr>
              <a:t> </a:t>
            </a:r>
            <a:r>
              <a:rPr lang="fr-FR" sz="1600" b="1" dirty="0" smtClean="0">
                <a:solidFill>
                  <a:prstClr val="black"/>
                </a:solidFill>
              </a:rPr>
              <a:t>(Suite)</a:t>
            </a:r>
            <a:endParaRPr lang="fr-FR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1589674"/>
          <a:ext cx="835247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2088232"/>
                <a:gridCol w="1987148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TCT 4.4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prstClr val="black"/>
                          </a:solidFill>
                        </a:rPr>
                        <a:t>Je suis acteur et j’adapte mon comportement aux risques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Audit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TCT 4.4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Je suis acteur et j’adapte mon comportement aux risques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Expérimentation terrain 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(Audit sécurité)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1j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TCT 4.5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prstClr val="black"/>
                          </a:solidFill>
                        </a:rPr>
                        <a:t>Je suis acteur et j’adapte mon comportement aux risques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Boucle d’amélioration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TCT 4.5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Je suis acteur et j’adapte mon comportement aux risques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Expérimentation terrain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(Prise en compte du REX)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1j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r>
              <a:rPr lang="fr-FR" dirty="0" smtClean="0"/>
              <a:t>Formation sécurité nouveaux arrivants – Parcours 3 – 06/2017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3 : J3 à J180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906464"/>
            <a:ext cx="8218800" cy="431253"/>
          </a:xfrm>
        </p:spPr>
        <p:txBody>
          <a:bodyPr/>
          <a:lstStyle/>
          <a:p>
            <a:pPr>
              <a:buClr>
                <a:srgbClr val="E8561E">
                  <a:lumMod val="75000"/>
                </a:srgbClr>
              </a:buClr>
            </a:pPr>
            <a:r>
              <a:rPr lang="fr-FR" sz="1600" b="1" dirty="0" smtClean="0">
                <a:solidFill>
                  <a:prstClr val="black"/>
                </a:solidFill>
              </a:rPr>
              <a:t>Programme J3 à J180</a:t>
            </a:r>
            <a:r>
              <a:rPr lang="fr-FR" sz="1400" b="1" dirty="0" smtClean="0">
                <a:solidFill>
                  <a:prstClr val="black"/>
                </a:solidFill>
              </a:rPr>
              <a:t> </a:t>
            </a:r>
            <a:r>
              <a:rPr lang="fr-FR" sz="1600" b="1" dirty="0" smtClean="0">
                <a:solidFill>
                  <a:prstClr val="black"/>
                </a:solidFill>
              </a:rPr>
              <a:t>(Suite)</a:t>
            </a:r>
            <a:endParaRPr lang="fr-FR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1589674"/>
          <a:ext cx="835247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6"/>
                <a:gridCol w="2808312"/>
                <a:gridCol w="1944216"/>
                <a:gridCol w="720080"/>
                <a:gridCol w="20877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TCT 5.1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prstClr val="black"/>
                          </a:solidFill>
                        </a:rPr>
                        <a:t>Je suis capable d’identifier les dangers de mon métier et d’évaluer les risques, pour préserver l’intégrité des installations</a:t>
                      </a:r>
                      <a:endParaRPr lang="fr-FR" sz="1200" dirty="0">
                        <a:solidFill>
                          <a:prstClr val="black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Analyse des risques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vidéo MRT</a:t>
                      </a:r>
                      <a:endParaRPr lang="fr-FR" sz="12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TCT 5.2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prstClr val="black"/>
                          </a:solidFill>
                        </a:rPr>
                        <a:t>Je suis capable d’identifier les dangers de mon métier et d’évaluer les risques, pour préserver l’intégrité des installations</a:t>
                      </a:r>
                      <a:endParaRPr lang="fr-FR" sz="1200" dirty="0">
                        <a:solidFill>
                          <a:prstClr val="black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Barrières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TCT 5.2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Je suis capable d’identifier les dangers de mon métier et d’évaluer les risques, pour préserver l’intégrité des installations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Expérimentation terrain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(Barrières</a:t>
                      </a:r>
                      <a:r>
                        <a:rPr lang="fr-FR" sz="1200" baseline="0" dirty="0" smtClean="0">
                          <a:solidFill>
                            <a:srgbClr val="00B050"/>
                          </a:solidFill>
                        </a:rPr>
                        <a:t> de sécurité</a:t>
                      </a: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0.5j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TCT 5.3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prstClr val="black"/>
                          </a:solidFill>
                        </a:rPr>
                        <a:t>Je suis capable d’identifier les dangers de mon métier et d’évaluer les risques, pour préserver l’intégrité des installations</a:t>
                      </a:r>
                      <a:endParaRPr lang="fr-FR" sz="1200" dirty="0">
                        <a:solidFill>
                          <a:prstClr val="black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Gestion des modifications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TCT 5.3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Je suis capable d’identifier les dangers de mon métier et d’évaluer les risques, pour préserver l’intégrité des installations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Expérimentation terrain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(Modifications)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0.5j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r>
              <a:rPr lang="fr-FR" dirty="0" smtClean="0"/>
              <a:t>Formation sécurité nouveaux arrivants – Parcours 3 – 06/2017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3 : J3 à J180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>
              <a:buClr>
                <a:srgbClr val="E8561E">
                  <a:lumMod val="75000"/>
                </a:srgbClr>
              </a:buClr>
            </a:pPr>
            <a:r>
              <a:rPr lang="fr-FR" sz="1600" b="1" dirty="0" smtClean="0">
                <a:solidFill>
                  <a:prstClr val="black"/>
                </a:solidFill>
              </a:rPr>
              <a:t>Programme J3 à J180 (Suite et fin)</a:t>
            </a:r>
            <a:endParaRPr lang="fr-FR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1761124"/>
          <a:ext cx="835247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Exercice</a:t>
                      </a:r>
                      <a:r>
                        <a:rPr lang="fr-FR" sz="12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pratique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Découverte des gestes sécurité élémentaires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Initiation lutte incendie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 (TCG 6.1) + formation locale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Exercice pratique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Découverte des gestes sécurité élémentaires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Initiation secourisme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Formation locale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Formation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Conduite VL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Conduite défensive pour les métiers itinérants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Formation locale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Exercice pratique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Bilan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Rapport d’étonnement et engagements personnels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0.5j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r>
              <a:rPr lang="fr-FR" dirty="0" smtClean="0"/>
              <a:t>Formation sécurité nouveaux arrivants – Parcours 3 – 06/2017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3 : J1 &amp; J2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963614"/>
            <a:ext cx="8218800" cy="2105346"/>
          </a:xfrm>
        </p:spPr>
        <p:txBody>
          <a:bodyPr>
            <a:noAutofit/>
          </a:bodyPr>
          <a:lstStyle/>
          <a:p>
            <a:r>
              <a:rPr lang="fr-FR" sz="1400" b="1" dirty="0" smtClean="0"/>
              <a:t>Objectifs</a:t>
            </a:r>
          </a:p>
          <a:p>
            <a:pPr marL="541338" lvl="1" indent="-274638">
              <a:buFont typeface="Wingdings" pitchFamily="2" charset="2"/>
              <a:buChar char="Ø"/>
            </a:pPr>
            <a:r>
              <a:rPr lang="fr-FR" sz="1200" dirty="0" smtClean="0"/>
              <a:t>Délivrer les premiers éléments du parcours Intégration Sécurité dès le premier jour d’embauche (J1)</a:t>
            </a:r>
          </a:p>
          <a:p>
            <a:pPr marL="541338" lvl="1" indent="-274638">
              <a:buFont typeface="Wingdings" pitchFamily="2" charset="2"/>
              <a:buChar char="Ø"/>
            </a:pPr>
            <a:r>
              <a:rPr lang="fr-FR" sz="1200" dirty="0" smtClean="0"/>
              <a:t>Intégrer ces éléments dans le circuit d’arrivée.</a:t>
            </a:r>
          </a:p>
          <a:p>
            <a:pPr lvl="0">
              <a:buClr>
                <a:srgbClr val="E8561E">
                  <a:lumMod val="75000"/>
                </a:srgbClr>
              </a:buClr>
            </a:pPr>
            <a:r>
              <a:rPr lang="fr-FR" sz="1400" b="1" dirty="0" smtClean="0">
                <a:solidFill>
                  <a:prstClr val="black"/>
                </a:solidFill>
              </a:rPr>
              <a:t>Durées estimées</a:t>
            </a:r>
          </a:p>
          <a:p>
            <a:pPr lvl="1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fr-FR" sz="1200" dirty="0" smtClean="0">
                <a:solidFill>
                  <a:prstClr val="black"/>
                </a:solidFill>
              </a:rPr>
              <a:t>Présentiel : 3h</a:t>
            </a:r>
          </a:p>
          <a:p>
            <a:pPr lvl="1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fr-FR" sz="1200" dirty="0" err="1" smtClean="0">
                <a:solidFill>
                  <a:prstClr val="black"/>
                </a:solidFill>
              </a:rPr>
              <a:t>E-learning</a:t>
            </a:r>
            <a:r>
              <a:rPr lang="fr-FR" sz="1200" dirty="0" smtClean="0">
                <a:solidFill>
                  <a:prstClr val="black"/>
                </a:solidFill>
              </a:rPr>
              <a:t> : 3h30</a:t>
            </a:r>
          </a:p>
          <a:p>
            <a:pPr lvl="1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fr-FR" sz="1200" dirty="0" smtClean="0">
                <a:solidFill>
                  <a:prstClr val="black"/>
                </a:solidFill>
              </a:rPr>
              <a:t>Exercices pratiques: 1h30 (Hors formations incendie, secourisme, conduite)</a:t>
            </a:r>
            <a:endParaRPr lang="fr-FR" sz="1200" b="1" dirty="0" smtClean="0">
              <a:solidFill>
                <a:prstClr val="black"/>
              </a:solidFill>
            </a:endParaRPr>
          </a:p>
          <a:p>
            <a:pPr lvl="0">
              <a:buClr>
                <a:srgbClr val="E8561E">
                  <a:lumMod val="75000"/>
                </a:srgbClr>
              </a:buClr>
            </a:pPr>
            <a:r>
              <a:rPr lang="fr-FR" sz="1400" b="1" dirty="0" smtClean="0">
                <a:solidFill>
                  <a:prstClr val="black"/>
                </a:solidFill>
              </a:rPr>
              <a:t>Programme J1&amp;J2</a:t>
            </a:r>
          </a:p>
          <a:p>
            <a:pPr marL="541338" lvl="1" indent="-274638">
              <a:buNone/>
            </a:pPr>
            <a:endParaRPr lang="fr-FR" sz="1200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3335115"/>
          <a:ext cx="8352470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1.1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Vision</a:t>
                      </a:r>
                      <a:r>
                        <a:rPr lang="fr-FR" sz="1200" baseline="0" dirty="0" smtClean="0"/>
                        <a:t> Groupe,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Engagement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Introduction et engagement du management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vidéo du CEO + vidéo carte de visite Total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1.2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Vision</a:t>
                      </a:r>
                      <a:r>
                        <a:rPr lang="fr-FR" sz="1200" baseline="0" dirty="0" smtClean="0"/>
                        <a:t> Groupe,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Engagement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Valeur Sécurité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 + 2 vidéos Elgin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1.3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Vision</a:t>
                      </a:r>
                      <a:r>
                        <a:rPr lang="fr-FR" sz="1200" baseline="0" dirty="0" smtClean="0"/>
                        <a:t> Groupe,</a:t>
                      </a:r>
                    </a:p>
                    <a:p>
                      <a:pPr algn="ctr"/>
                      <a:r>
                        <a:rPr lang="fr-FR" sz="1200" baseline="0" dirty="0" smtClean="0"/>
                        <a:t>Engagement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Charte HSEQ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 + Charte HSEQ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1.0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Enjeux HSE Site/Filiale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Feuille de route HSE Site/Filiale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0h50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</a:t>
                      </a:r>
                      <a:endParaRPr lang="fr-FR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r>
              <a:rPr lang="fr-FR" dirty="0" smtClean="0"/>
              <a:t>Formation sécurité nouveaux arrivants – Parcours 3 – 06/2017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3 : J1 &amp;J2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 lvl="0">
              <a:buClr>
                <a:srgbClr val="E8561E">
                  <a:lumMod val="75000"/>
                </a:srgbClr>
              </a:buClr>
            </a:pPr>
            <a:r>
              <a:rPr lang="fr-FR" sz="1600" b="1" dirty="0" smtClean="0">
                <a:solidFill>
                  <a:prstClr val="black"/>
                </a:solidFill>
              </a:rPr>
              <a:t>Programme J1&amp;2 (Suite et fin)</a:t>
            </a:r>
            <a:endParaRPr lang="fr-FR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1761124"/>
          <a:ext cx="8352470" cy="248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</a:t>
                      </a:r>
                      <a:endParaRPr lang="fr-FR" sz="1200" b="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STEP IN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Module </a:t>
                      </a:r>
                      <a:r>
                        <a:rPr lang="fr-FR" sz="1200" b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Safety</a:t>
                      </a:r>
                      <a:endParaRPr lang="fr-FR" sz="1200" b="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3h</a:t>
                      </a:r>
                      <a:endParaRPr lang="fr-FR" sz="1200" b="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</a:t>
                      </a:r>
                      <a:r>
                        <a:rPr lang="fr-FR" sz="1200" b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(Click &amp; </a:t>
                      </a:r>
                      <a:r>
                        <a:rPr lang="fr-FR" sz="1200" b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Learn</a:t>
                      </a:r>
                      <a:r>
                        <a:rPr lang="fr-FR" sz="1200" b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)</a:t>
                      </a:r>
                      <a:endParaRPr lang="fr-FR" sz="1200" b="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Exercice</a:t>
                      </a:r>
                      <a:r>
                        <a:rPr lang="fr-FR" sz="1200" baseline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pratique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Stop Card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Découverte et utilisation 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0h30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Kit déploiement stop </a:t>
                      </a:r>
                      <a:r>
                        <a:rPr lang="fr-FR" sz="1200" dirty="0" err="1" smtClean="0">
                          <a:solidFill>
                            <a:srgbClr val="008000"/>
                          </a:solidFill>
                        </a:rPr>
                        <a:t>card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Exercice</a:t>
                      </a:r>
                      <a:r>
                        <a:rPr lang="fr-FR" sz="1200" baseline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pratique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Situation d’urgence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Visite</a:t>
                      </a:r>
                      <a:r>
                        <a:rPr lang="fr-FR" sz="1200" baseline="0" dirty="0" smtClean="0">
                          <a:solidFill>
                            <a:srgbClr val="008000"/>
                          </a:solidFill>
                        </a:rPr>
                        <a:t> p</a:t>
                      </a:r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oint</a:t>
                      </a:r>
                      <a:r>
                        <a:rPr lang="fr-FR" sz="1200" baseline="0" dirty="0" smtClean="0">
                          <a:solidFill>
                            <a:srgbClr val="008000"/>
                          </a:solidFill>
                        </a:rPr>
                        <a:t>(s) de rassemblement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0h30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Plan d ’évacuation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Exercice</a:t>
                      </a:r>
                      <a:r>
                        <a:rPr lang="fr-FR" sz="1200" baseline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pratique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Anomalie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Initiation chasse aux anomalies et reporting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0h30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8000"/>
                          </a:solidFill>
                        </a:rPr>
                        <a:t>Fiche anomalie Site/Filiale</a:t>
                      </a:r>
                      <a:endParaRPr lang="fr-FR" sz="12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</a:t>
                      </a:r>
                      <a:endParaRPr lang="fr-FR" sz="12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Règles d’or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Règle d’or N°2 « Circulation »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0h30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</a:t>
                      </a:r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(Click &amp; </a:t>
                      </a:r>
                      <a:r>
                        <a:rPr lang="fr-FR" sz="120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Learn</a:t>
                      </a:r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)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r>
              <a:rPr lang="fr-FR" dirty="0" smtClean="0"/>
              <a:t>Formation sécurité nouveaux arrivants – Parcours 3 – 06/2017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3 : J3 à J180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/>
              <a:t>Formation sécurité nouveaux arrivants – Parcours 3 – 06/2017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864271"/>
            <a:ext cx="8218800" cy="2195213"/>
          </a:xfrm>
        </p:spPr>
        <p:txBody>
          <a:bodyPr>
            <a:noAutofit/>
          </a:bodyPr>
          <a:lstStyle/>
          <a:p>
            <a:r>
              <a:rPr lang="fr-FR" sz="1400" b="1" dirty="0" smtClean="0"/>
              <a:t>Objectifs</a:t>
            </a:r>
          </a:p>
          <a:p>
            <a:pPr marL="541338" lvl="1" indent="-274638">
              <a:buFont typeface="Wingdings" pitchFamily="2" charset="2"/>
              <a:buChar char="Ø"/>
            </a:pPr>
            <a:r>
              <a:rPr lang="fr-FR" sz="1200" dirty="0" smtClean="0"/>
              <a:t>Délivrer tous les éléments du parcours</a:t>
            </a:r>
          </a:p>
          <a:p>
            <a:pPr lvl="0">
              <a:buClr>
                <a:srgbClr val="E8561E">
                  <a:lumMod val="75000"/>
                </a:srgbClr>
              </a:buClr>
            </a:pPr>
            <a:r>
              <a:rPr lang="fr-FR" sz="1400" b="1" dirty="0" smtClean="0">
                <a:solidFill>
                  <a:prstClr val="black"/>
                </a:solidFill>
              </a:rPr>
              <a:t>Durées estimées</a:t>
            </a:r>
          </a:p>
          <a:p>
            <a:pPr lvl="1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fr-FR" sz="1200" dirty="0" smtClean="0">
                <a:solidFill>
                  <a:prstClr val="black"/>
                </a:solidFill>
              </a:rPr>
              <a:t>Présentiel : 8 jours</a:t>
            </a:r>
          </a:p>
          <a:p>
            <a:pPr lvl="1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fr-FR" sz="1200" dirty="0" err="1" smtClean="0">
                <a:solidFill>
                  <a:prstClr val="black"/>
                </a:solidFill>
              </a:rPr>
              <a:t>E-learning</a:t>
            </a:r>
            <a:r>
              <a:rPr lang="fr-FR" sz="1200" dirty="0" smtClean="0">
                <a:solidFill>
                  <a:prstClr val="black"/>
                </a:solidFill>
              </a:rPr>
              <a:t> : 6h</a:t>
            </a:r>
          </a:p>
          <a:p>
            <a:pPr lvl="1">
              <a:buClr>
                <a:srgbClr val="E8561E">
                  <a:lumMod val="75000"/>
                </a:srgbClr>
              </a:buClr>
              <a:buFont typeface="Wingdings" pitchFamily="2" charset="2"/>
              <a:buChar char="Ø"/>
            </a:pPr>
            <a:r>
              <a:rPr lang="fr-FR" sz="1200" dirty="0" smtClean="0">
                <a:solidFill>
                  <a:prstClr val="black"/>
                </a:solidFill>
              </a:rPr>
              <a:t>Exercices pratiques: 10.5 jours (hors formation incendie, secourisme, conduite)</a:t>
            </a:r>
            <a:endParaRPr lang="fr-FR" sz="1200" b="1" dirty="0" smtClean="0">
              <a:solidFill>
                <a:prstClr val="black"/>
              </a:solidFill>
            </a:endParaRPr>
          </a:p>
          <a:p>
            <a:pPr lvl="0">
              <a:buClr>
                <a:srgbClr val="E8561E">
                  <a:lumMod val="75000"/>
                </a:srgbClr>
              </a:buClr>
            </a:pPr>
            <a:endParaRPr lang="fr-FR" sz="1400" b="1" dirty="0" smtClean="0">
              <a:solidFill>
                <a:prstClr val="black"/>
              </a:solidFill>
            </a:endParaRPr>
          </a:p>
          <a:p>
            <a:pPr lvl="0">
              <a:buClr>
                <a:srgbClr val="E8561E">
                  <a:lumMod val="75000"/>
                </a:srgbClr>
              </a:buClr>
            </a:pPr>
            <a:r>
              <a:rPr lang="fr-FR" sz="1400" b="1" dirty="0" smtClean="0">
                <a:solidFill>
                  <a:prstClr val="black"/>
                </a:solidFill>
              </a:rPr>
              <a:t>Programme J3 à J180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83350" y="3385184"/>
          <a:ext cx="835247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2.1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Comprendre les risques HSE du</a:t>
                      </a:r>
                      <a:r>
                        <a:rPr lang="fr-FR" sz="1200" baseline="0" dirty="0" smtClean="0"/>
                        <a:t> Groupe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Nos grands risques HSE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2.2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Comprendre les risques HSE du</a:t>
                      </a:r>
                      <a:r>
                        <a:rPr lang="fr-FR" sz="1200" baseline="0" dirty="0" smtClean="0"/>
                        <a:t> Groupe</a:t>
                      </a:r>
                      <a:endParaRPr lang="fr-FR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Les risques technologiques  et accidents majeurs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</a:t>
                      </a:r>
                      <a:r>
                        <a:rPr lang="fr-FR" sz="1200" baseline="0" dirty="0" err="1" smtClean="0"/>
                        <a:t>videos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2.3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Comprendre les risques HSE du</a:t>
                      </a:r>
                      <a:r>
                        <a:rPr lang="fr-FR" sz="1200" baseline="0" dirty="0" smtClean="0"/>
                        <a:t> Groupe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Accidents</a:t>
                      </a:r>
                      <a:r>
                        <a:rPr lang="fr-FR" sz="1200" baseline="0" dirty="0" smtClean="0"/>
                        <a:t> et décès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</a:t>
                      </a:r>
                      <a:r>
                        <a:rPr lang="fr-FR" sz="1200" baseline="0" dirty="0" err="1" smtClean="0"/>
                        <a:t>videos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2.5b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Comprendre les risques HSE du</a:t>
                      </a:r>
                      <a:r>
                        <a:rPr lang="fr-FR" sz="1200" baseline="0" dirty="0" smtClean="0"/>
                        <a:t> Groupe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Risques Psycho-sociaux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0h45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3 : J3 à J180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/>
              <a:t>Formation sécurité nouveaux arrivants – Parcours  3 – 06/2017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>
              <a:buClr>
                <a:srgbClr val="E8561E">
                  <a:lumMod val="75000"/>
                </a:srgbClr>
              </a:buClr>
            </a:pPr>
            <a:r>
              <a:rPr lang="fr-FR" sz="1600" b="1" dirty="0" smtClean="0">
                <a:solidFill>
                  <a:prstClr val="black"/>
                </a:solidFill>
              </a:rPr>
              <a:t>Programme J3 à J180 (Suite)</a:t>
            </a:r>
            <a:endParaRPr lang="fr-FR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1761124"/>
          <a:ext cx="8352470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3.1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L’organisation HSE Groupe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Maestro et les</a:t>
                      </a:r>
                      <a:r>
                        <a:rPr lang="fr-FR" sz="1200" baseline="0" dirty="0" smtClean="0"/>
                        <a:t> responsabilités HSE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4.1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Engagement et enjeux interpersonnels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Les comportements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Vidéo + </a:t>
                      </a:r>
                      <a:r>
                        <a:rPr lang="fr-FR" sz="1200" baseline="0" dirty="0" err="1" smtClean="0"/>
                        <a:t>booklet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4.2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Engagement et enjeux interpersonnels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Travail en équipe,</a:t>
                      </a:r>
                      <a:r>
                        <a:rPr lang="fr-FR" sz="1200" baseline="0" dirty="0" smtClean="0"/>
                        <a:t> relation hiérarchique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+ 2 vidéos + </a:t>
                      </a:r>
                      <a:r>
                        <a:rPr lang="fr-FR" sz="1200" baseline="0" dirty="0" err="1" smtClean="0"/>
                        <a:t>booklet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4.3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Engagement et enjeux interpersonnels</a:t>
                      </a:r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Relations</a:t>
                      </a:r>
                      <a:r>
                        <a:rPr lang="fr-FR" sz="1200" baseline="0" dirty="0" smtClean="0"/>
                        <a:t> avec les contractants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+ 2 illustrations </a:t>
                      </a:r>
                      <a:r>
                        <a:rPr lang="fr-FR" sz="1200" baseline="0" dirty="0" err="1" smtClean="0"/>
                        <a:t>ppt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4.4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Engagement et enjeux interpersonnels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Chacun à son niveau est responsable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3 : J3 à J180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/>
              <a:t>Formation sécurité nouveaux arrivants – Parcours 3 – 06/2017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>
              <a:buClr>
                <a:srgbClr val="E8561E">
                  <a:lumMod val="75000"/>
                </a:srgbClr>
              </a:buClr>
            </a:pPr>
            <a:r>
              <a:rPr lang="fr-FR" sz="1600" b="1" dirty="0" smtClean="0">
                <a:solidFill>
                  <a:prstClr val="black"/>
                </a:solidFill>
              </a:rPr>
              <a:t>Programme J3 à J180</a:t>
            </a:r>
            <a:r>
              <a:rPr lang="fr-FR" sz="1400" b="1" dirty="0" smtClean="0">
                <a:solidFill>
                  <a:prstClr val="black"/>
                </a:solidFill>
              </a:rPr>
              <a:t> </a:t>
            </a:r>
            <a:r>
              <a:rPr lang="fr-FR" sz="1600" b="1" dirty="0" smtClean="0">
                <a:solidFill>
                  <a:prstClr val="black"/>
                </a:solidFill>
              </a:rPr>
              <a:t>(Suite)</a:t>
            </a:r>
            <a:endParaRPr lang="fr-FR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1761124"/>
          <a:ext cx="835247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5.1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Adhérer à la culture Sécurité Groupe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Règles d’or 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TCG 5.1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Adhérer à la culture Sécurité Groupe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Règles d’or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2h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E-learning</a:t>
                      </a:r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(Click&amp;</a:t>
                      </a:r>
                      <a:r>
                        <a:rPr lang="fr-FR" sz="120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Learn</a:t>
                      </a:r>
                      <a:r>
                        <a:rPr lang="fr-FR" sz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)</a:t>
                      </a:r>
                      <a:endParaRPr lang="fr-FR" sz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5.2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Adhérer à la culture Sécurité Groupe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Remontée des anomalies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+ 2 vidéos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5.3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Adhérer à la culture Sécurité Groupe</a:t>
                      </a:r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REX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 + 2 illustrations </a:t>
                      </a:r>
                      <a:r>
                        <a:rPr lang="fr-FR" sz="1200" baseline="0" dirty="0" err="1" smtClean="0"/>
                        <a:t>ppt</a:t>
                      </a:r>
                      <a:endParaRPr lang="fr-FR" sz="1200" dirty="0" smtClean="0"/>
                    </a:p>
                    <a:p>
                      <a:pPr algn="ctr"/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5.4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Adhérer à la culture Sécurité Groupe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Stop Card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TCG 5.4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Adhérer à la culture Sécurité Groupe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Expérimentation 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Stop</a:t>
                      </a:r>
                      <a:r>
                        <a:rPr lang="fr-FR" sz="1200" baseline="0" dirty="0" smtClean="0">
                          <a:solidFill>
                            <a:srgbClr val="00B050"/>
                          </a:solidFill>
                        </a:rPr>
                        <a:t> Card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0.5j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Kit</a:t>
                      </a:r>
                      <a:r>
                        <a:rPr lang="fr-FR" sz="1200" baseline="0" dirty="0" smtClean="0">
                          <a:solidFill>
                            <a:srgbClr val="00B050"/>
                          </a:solidFill>
                        </a:rPr>
                        <a:t> de déploiement. </a:t>
                      </a:r>
                      <a:endParaRPr lang="fr-FR" sz="1200" dirty="0" smtClean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TCG 7.0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Conclusions et engagements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3 : J3 à J180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9"/>
            <a:ext cx="8218800" cy="431253"/>
          </a:xfrm>
        </p:spPr>
        <p:txBody>
          <a:bodyPr/>
          <a:lstStyle/>
          <a:p>
            <a:pPr>
              <a:buClr>
                <a:srgbClr val="E8561E">
                  <a:lumMod val="75000"/>
                </a:srgbClr>
              </a:buClr>
            </a:pPr>
            <a:r>
              <a:rPr lang="fr-FR" sz="1600" b="1" dirty="0" smtClean="0">
                <a:solidFill>
                  <a:prstClr val="black"/>
                </a:solidFill>
              </a:rPr>
              <a:t>Programme J3 à J180</a:t>
            </a:r>
            <a:r>
              <a:rPr lang="fr-FR" sz="1400" b="1" dirty="0" smtClean="0">
                <a:solidFill>
                  <a:prstClr val="black"/>
                </a:solidFill>
              </a:rPr>
              <a:t> </a:t>
            </a:r>
            <a:r>
              <a:rPr lang="fr-FR" sz="1600" b="1" dirty="0" smtClean="0">
                <a:solidFill>
                  <a:prstClr val="black"/>
                </a:solidFill>
              </a:rPr>
              <a:t>(Suite)</a:t>
            </a:r>
            <a:endParaRPr lang="fr-FR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1761124"/>
          <a:ext cx="835247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1.1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Enjeux sécurité site/filiale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Risques et accidents majeurs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1.5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Enjeux sécurité site/filiale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Risques psychosociaux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2.1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Connaitre et appliquer les règles sécurité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Règles pays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2.4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Connaitre et appliquer les règles sécurité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Règles générales de sécurité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2.5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Connaitre et appliquer les règles sécurité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EPI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2.6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Connaitre et appliquer les règles sécurité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Règles d’or  problématiques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TCAS 2.6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Connaitre et appliquer les règles sécurité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Expérimentation terrain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(application règles d’or)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0.5j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2.7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Connaitre et appliquer les règles sécurité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Conduite à tenir en cas d’urgence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TCAS 2.7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Connaitre et appliquer les règles sécurité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Expérimentation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Exercice d’évacuation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2h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r>
              <a:rPr lang="fr-FR" dirty="0" smtClean="0"/>
              <a:t>Formation sécurité nouveaux arrivants – Parcours 3 – 06/2017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3 : J3 à J180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920819"/>
            <a:ext cx="8218800" cy="431253"/>
          </a:xfrm>
        </p:spPr>
        <p:txBody>
          <a:bodyPr/>
          <a:lstStyle/>
          <a:p>
            <a:pPr>
              <a:buClr>
                <a:srgbClr val="E8561E">
                  <a:lumMod val="75000"/>
                </a:srgbClr>
              </a:buClr>
            </a:pPr>
            <a:r>
              <a:rPr lang="fr-FR" sz="1600" b="1" dirty="0" smtClean="0">
                <a:solidFill>
                  <a:prstClr val="black"/>
                </a:solidFill>
              </a:rPr>
              <a:t>Programme J3 à J180</a:t>
            </a:r>
            <a:r>
              <a:rPr lang="fr-FR" sz="1400" b="1" dirty="0" smtClean="0">
                <a:solidFill>
                  <a:prstClr val="black"/>
                </a:solidFill>
              </a:rPr>
              <a:t> </a:t>
            </a:r>
            <a:r>
              <a:rPr lang="fr-FR" sz="1600" b="1" dirty="0" smtClean="0">
                <a:solidFill>
                  <a:prstClr val="black"/>
                </a:solidFill>
              </a:rPr>
              <a:t>(Suite)</a:t>
            </a:r>
            <a:endParaRPr lang="fr-FR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1406276"/>
          <a:ext cx="835247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3.1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Référentiel et organisation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Référentiel</a:t>
                      </a:r>
                      <a:r>
                        <a:rPr lang="fr-FR" sz="1200" baseline="0" dirty="0" smtClean="0"/>
                        <a:t> sécurité et outils associés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3.2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Référentiel et organisation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Organisation HSE site/filiale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TCAS</a:t>
                      </a:r>
                      <a:r>
                        <a:rPr lang="fr-FR" sz="1200" baseline="0" dirty="0" smtClean="0">
                          <a:solidFill>
                            <a:srgbClr val="00B050"/>
                          </a:solidFill>
                        </a:rPr>
                        <a:t> 3.3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Référentiel et organisation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Visite de site accompagnée 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0.5j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TCAS 3.3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Référentiel et organisation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Atelier</a:t>
                      </a:r>
                      <a:r>
                        <a:rPr lang="fr-FR" sz="1200" baseline="0" dirty="0" smtClean="0">
                          <a:solidFill>
                            <a:srgbClr val="00B050"/>
                          </a:solidFill>
                        </a:rPr>
                        <a:t> de r</a:t>
                      </a: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estitution de la visite de site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2h30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4.1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Amélioration continue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Analyse des évènements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 + e-learning arbre des causes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4.2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Amélioration continue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Activités HSE spécifiques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TCAS 4.2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Amélioration continue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Expérimentation 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activités HSE spécifiques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1j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TCAS 4.3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Amélioration continue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REX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1h30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TCAS 4.3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Amélioration continue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Expérimentation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REX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1h30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r>
              <a:rPr lang="fr-FR" dirty="0" smtClean="0"/>
              <a:t>Formation sécurité nouveaux arrivants – Parcours 3 – 06/2017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Parcours 3 : J3 à J180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811214"/>
            <a:ext cx="8218800" cy="431253"/>
          </a:xfrm>
        </p:spPr>
        <p:txBody>
          <a:bodyPr/>
          <a:lstStyle/>
          <a:p>
            <a:pPr>
              <a:buClr>
                <a:srgbClr val="E8561E">
                  <a:lumMod val="75000"/>
                </a:srgbClr>
              </a:buClr>
            </a:pPr>
            <a:r>
              <a:rPr lang="fr-FR" sz="1600" b="1" dirty="0" smtClean="0">
                <a:solidFill>
                  <a:prstClr val="black"/>
                </a:solidFill>
              </a:rPr>
              <a:t>Programme J3 à J180</a:t>
            </a:r>
            <a:r>
              <a:rPr lang="fr-FR" sz="1400" b="1" dirty="0" smtClean="0">
                <a:solidFill>
                  <a:prstClr val="black"/>
                </a:solidFill>
              </a:rPr>
              <a:t> </a:t>
            </a:r>
            <a:r>
              <a:rPr lang="fr-FR" sz="1600" b="1" dirty="0" smtClean="0">
                <a:solidFill>
                  <a:prstClr val="black"/>
                </a:solidFill>
              </a:rPr>
              <a:t>(Suite)</a:t>
            </a:r>
            <a:endParaRPr lang="fr-FR" sz="1400" b="1" dirty="0" smtClean="0">
              <a:solidFill>
                <a:prstClr val="black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323530" y="1846849"/>
          <a:ext cx="835247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2"/>
                <a:gridCol w="1800200"/>
                <a:gridCol w="2275180"/>
                <a:gridCol w="936376"/>
                <a:gridCol w="24046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Module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Thème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Sujet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Supports</a:t>
                      </a:r>
                      <a:endParaRPr lang="fr-FR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TCT 1.1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prstClr val="black"/>
                          </a:solidFill>
                        </a:rPr>
                        <a:t>J’intègre la</a:t>
                      </a:r>
                      <a:r>
                        <a:rPr lang="fr-FR" sz="1200" baseline="0" dirty="0" smtClean="0">
                          <a:solidFill>
                            <a:prstClr val="black"/>
                          </a:solidFill>
                        </a:rPr>
                        <a:t> sécurité</a:t>
                      </a:r>
                      <a:r>
                        <a:rPr lang="fr-FR" sz="1200" dirty="0" smtClean="0">
                          <a:solidFill>
                            <a:prstClr val="black"/>
                          </a:solidFill>
                        </a:rPr>
                        <a:t> dans mes pratiques métier</a:t>
                      </a:r>
                      <a:endParaRPr lang="fr-FR" sz="1200" dirty="0">
                        <a:solidFill>
                          <a:prstClr val="black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Formation sécurité spécifique métier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A définir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Formation</a:t>
                      </a:r>
                      <a:r>
                        <a:rPr lang="fr-FR" sz="1200" baseline="0" dirty="0" smtClean="0"/>
                        <a:t> locale</a:t>
                      </a:r>
                      <a:endParaRPr lang="fr-FR" sz="12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TCT 2.1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prstClr val="black"/>
                          </a:solidFill>
                        </a:rPr>
                        <a:t>Je respecte et fais respecter les règles d’or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Règles d’or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TCT 2.1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Je respecte et fais respecter les règles d’or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Règles d’or</a:t>
                      </a:r>
                      <a:endParaRPr lang="fr-FR" sz="120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4h</a:t>
                      </a:r>
                      <a:endParaRPr lang="fr-FR" sz="120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E-learning</a:t>
                      </a: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(Click&amp;</a:t>
                      </a:r>
                      <a:r>
                        <a:rPr lang="fr-FR" sz="1200" dirty="0" err="1" smtClean="0">
                          <a:solidFill>
                            <a:srgbClr val="00B0F0"/>
                          </a:solidFill>
                        </a:rPr>
                        <a:t>Learn</a:t>
                      </a:r>
                      <a:r>
                        <a:rPr lang="fr-FR" sz="1200" dirty="0" smtClean="0">
                          <a:solidFill>
                            <a:srgbClr val="00B0F0"/>
                          </a:solidFill>
                        </a:rPr>
                        <a:t>)</a:t>
                      </a:r>
                      <a:endParaRPr lang="fr-FR" sz="1200" dirty="0">
                        <a:solidFill>
                          <a:srgbClr val="00B0F0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TCT 2.1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Je respecte et fais respecter les règles d’or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Expérimentation terrain</a:t>
                      </a:r>
                    </a:p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(application règles d’or)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0.5j</a:t>
                      </a:r>
                      <a:endParaRPr lang="fr-FR" sz="1200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rgbClr val="00B050"/>
                          </a:solidFill>
                        </a:rPr>
                        <a:t>Guide d’animation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TCT 2.2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prstClr val="black"/>
                          </a:solidFill>
                        </a:rPr>
                        <a:t>Je respecte et fais respecter les règles d’or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solidFill>
                            <a:schemeClr val="tx1"/>
                          </a:solidFill>
                        </a:rPr>
                        <a:t>Top 5 des accidents liés à la violation des règles</a:t>
                      </a:r>
                      <a:r>
                        <a:rPr lang="fr-FR" sz="1200" baseline="0" dirty="0" smtClean="0">
                          <a:solidFill>
                            <a:schemeClr val="tx1"/>
                          </a:solidFill>
                        </a:rPr>
                        <a:t> d’or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1h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Guide d’animation</a:t>
                      </a:r>
                      <a:r>
                        <a:rPr lang="fr-FR" sz="1200" baseline="0" dirty="0" smtClean="0"/>
                        <a:t> + présentation</a:t>
                      </a:r>
                      <a:endParaRPr lang="fr-FR" sz="12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7200" y="6411916"/>
            <a:ext cx="5562600" cy="365125"/>
          </a:xfrm>
        </p:spPr>
        <p:txBody>
          <a:bodyPr/>
          <a:lstStyle/>
          <a:p>
            <a:r>
              <a:rPr lang="fr-FR" dirty="0" smtClean="0"/>
              <a:t>Formation sécurité nouveaux arrivants – Parcours 3 – 06/2017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4243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FR PPT BLANC LOGO.pptx" id="{11142FB8-3B65-4D3D-B08E-048F281D0223}" vid="{BC7643BA-E4D8-4A00-97BA-809824B08832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 PPT BLANC LOGO.pptx" id="{11142FB8-3B65-4D3D-B08E-048F281D0223}" vid="{BAE49C1C-44A2-4A0E-A5DB-70FD741CA908}"/>
    </a:ext>
  </a:extLst>
</a:theme>
</file>

<file path=ppt/theme/theme3.xml><?xml version="1.0" encoding="utf-8"?>
<a:theme xmlns:a="http://schemas.openxmlformats.org/drawingml/2006/main" name="1_blank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FR PPT BLANC LOGO.pptx" id="{11142FB8-3B65-4D3D-B08E-048F281D0223}" vid="{E399B6AD-6CED-482C-90B5-126F6BB260CB}"/>
    </a:ext>
  </a:extLst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1310</TotalTime>
  <Words>1637</Words>
  <Application>Microsoft Office PowerPoint</Application>
  <PresentationFormat>Affichage à l'écran (4:3)</PresentationFormat>
  <Paragraphs>500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blank</vt:lpstr>
      <vt:lpstr>Conception personnalisée</vt:lpstr>
      <vt:lpstr>1_blank</vt:lpstr>
      <vt:lpstr>Formation sécurité nouveaux arrivants</vt:lpstr>
      <vt:lpstr>Parcours 3 : J1 &amp; J2</vt:lpstr>
      <vt:lpstr>Parcours 3 : J1 &amp;J2</vt:lpstr>
      <vt:lpstr>Parcours 3 : J3 à J180</vt:lpstr>
      <vt:lpstr>Parcours 3 : J3 à J180</vt:lpstr>
      <vt:lpstr>Parcours 3 : J3 à J180</vt:lpstr>
      <vt:lpstr>Parcours 3 : J3 à J180</vt:lpstr>
      <vt:lpstr>Parcours 3 : J3 à J180</vt:lpstr>
      <vt:lpstr>Parcours 3 : J3 à J180</vt:lpstr>
      <vt:lpstr>Parcours 3 : J3 à J180</vt:lpstr>
      <vt:lpstr>Parcours 3 : J3 à J180</vt:lpstr>
      <vt:lpstr>Parcours 3 : J3 à J180</vt:lpstr>
      <vt:lpstr>Parcours 3 : J3 à J180</vt:lpstr>
      <vt:lpstr>Parcours 3 : J3 à J180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securite nouveaux arrivants</dc:title>
  <dc:creator>J0023432</dc:creator>
  <cp:lastModifiedBy>J0023432</cp:lastModifiedBy>
  <cp:revision>29</cp:revision>
  <dcterms:created xsi:type="dcterms:W3CDTF">2017-06-16T12:54:09Z</dcterms:created>
  <dcterms:modified xsi:type="dcterms:W3CDTF">2017-10-16T15:54:24Z</dcterms:modified>
</cp:coreProperties>
</file>