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4"/>
  </p:sldMasterIdLst>
  <p:notesMasterIdLst>
    <p:notesMasterId r:id="rId9"/>
  </p:notesMasterIdLst>
  <p:handoutMasterIdLst>
    <p:handoutMasterId r:id="rId10"/>
  </p:handoutMasterIdLst>
  <p:sldIdLst>
    <p:sldId id="282" r:id="rId5"/>
    <p:sldId id="257" r:id="rId6"/>
    <p:sldId id="258" r:id="rId7"/>
    <p:sldId id="284" r:id="rId8"/>
  </p:sldIdLst>
  <p:sldSz cx="6858000" cy="9906000" type="A4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1" userDrawn="1">
          <p15:clr>
            <a:srgbClr val="A4A3A4"/>
          </p15:clr>
        </p15:guide>
        <p15:guide id="2" orient="horz" pos="4928" userDrawn="1">
          <p15:clr>
            <a:srgbClr val="A4A3A4"/>
          </p15:clr>
        </p15:guide>
        <p15:guide id="3" orient="horz" pos="3251" userDrawn="1">
          <p15:clr>
            <a:srgbClr val="A4A3A4"/>
          </p15:clr>
        </p15:guide>
        <p15:guide id="4" orient="horz" pos="1024" userDrawn="1">
          <p15:clr>
            <a:srgbClr val="A4A3A4"/>
          </p15:clr>
        </p15:guide>
        <p15:guide id="5" orient="horz" pos="3316" userDrawn="1">
          <p15:clr>
            <a:srgbClr val="A4A3A4"/>
          </p15:clr>
        </p15:guide>
        <p15:guide id="6" pos="527" userDrawn="1">
          <p15:clr>
            <a:srgbClr val="A4A3A4"/>
          </p15:clr>
        </p15:guide>
        <p15:guide id="7" pos="39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mille VILAIN" initials="CV" lastIdx="5" clrIdx="0">
    <p:extLst>
      <p:ext uri="{19B8F6BF-5375-455C-9EA6-DF929625EA0E}">
        <p15:presenceInfo xmlns:p15="http://schemas.microsoft.com/office/powerpoint/2012/main" userId="S-1-5-21-1688137703-1013256711-2629252250-14912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CE36"/>
    <a:srgbClr val="BD2B0B"/>
    <a:srgbClr val="C83F18"/>
    <a:srgbClr val="7ABFC0"/>
    <a:srgbClr val="CAEBEA"/>
    <a:srgbClr val="55DD61"/>
    <a:srgbClr val="3AAFC3"/>
    <a:srgbClr val="FFAA00"/>
    <a:srgbClr val="002412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7" autoAdjust="0"/>
    <p:restoredTop sz="94660"/>
  </p:normalViewPr>
  <p:slideViewPr>
    <p:cSldViewPr snapToGrid="0">
      <p:cViewPr varScale="1">
        <p:scale>
          <a:sx n="77" d="100"/>
          <a:sy n="77" d="100"/>
        </p:scale>
        <p:origin x="3396" y="96"/>
      </p:cViewPr>
      <p:guideLst>
        <p:guide orient="horz" pos="1921"/>
        <p:guide orient="horz" pos="4928"/>
        <p:guide orient="horz" pos="3251"/>
        <p:guide orient="horz" pos="1024"/>
        <p:guide orient="horz" pos="3316"/>
        <p:guide pos="527"/>
        <p:guide pos="399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01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26C1A-E9C0-3649-8DE0-0F721770D521}" type="datetimeFigureOut">
              <a:rPr lang="fr-FR" smtClean="0"/>
              <a:pPr/>
              <a:t>15/01/2020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351CB-C7E3-8F4F-AA6E-DB407BF173D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62076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6820A-C1B1-9944-A68D-DA5B884778EE}" type="datetimeFigureOut">
              <a:rPr lang="fr-FR" smtClean="0"/>
              <a:pPr/>
              <a:t>15/01/2020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BCA58-F001-2A42-AB6A-B366B18E47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21086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BCA58-F001-2A42-AB6A-B366B18E47A3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3519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BCA58-F001-2A42-AB6A-B366B18E47A3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4742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891000" y="3042885"/>
            <a:ext cx="5457472" cy="2148592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>
              <a:defRPr sz="2400"/>
            </a:lvl1pPr>
          </a:lstStyle>
          <a:p>
            <a:r>
              <a:rPr lang="fr-FR" noProof="0"/>
              <a:t>Modifiez le style du titre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 hasCustomPrompt="1"/>
          </p:nvPr>
        </p:nvSpPr>
        <p:spPr>
          <a:xfrm>
            <a:off x="891000" y="5255683"/>
            <a:ext cx="5457472" cy="256822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 noProof="0"/>
              <a:t>Cliquez pour modifier les styles des sous-titres du masque</a:t>
            </a:r>
          </a:p>
        </p:txBody>
      </p:sp>
      <p:pic>
        <p:nvPicPr>
          <p:cNvPr id="6" name="Image 5" descr="TOTAL_logo_RVB_fond_gris_powerpoint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800"/>
            <a:ext cx="6858000" cy="12239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>
          <a:xfrm>
            <a:off x="342900" y="9261657"/>
            <a:ext cx="4171950" cy="527403"/>
          </a:xfrm>
          <a:prstGeom prst="rect">
            <a:avLst/>
          </a:prstGeom>
        </p:spPr>
        <p:txBody>
          <a:bodyPr/>
          <a:lstStyle/>
          <a:p>
            <a:r>
              <a:rPr lang="fr-FR" noProof="0"/>
              <a:t>Titre de la Présentation – Lieu et Pays – Date Jour Mois Année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4914900" y="9261657"/>
            <a:ext cx="544116" cy="527403"/>
          </a:xfrm>
          <a:prstGeom prst="rect">
            <a:avLst/>
          </a:prstGeom>
        </p:spPr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63866" cy="917222"/>
          </a:xfrm>
          <a:prstGeom prst="rect">
            <a:avLst/>
          </a:prstGeom>
        </p:spPr>
        <p:txBody>
          <a:bodyPr/>
          <a:lstStyle/>
          <a:p>
            <a:r>
              <a:rPr lang="fr-FR" noProof="0"/>
              <a:t>Modifiez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>
          <a:xfrm>
            <a:off x="342900" y="9261657"/>
            <a:ext cx="4171950" cy="527403"/>
          </a:xfrm>
          <a:prstGeom prst="rect">
            <a:avLst/>
          </a:prstGeom>
        </p:spPr>
        <p:txBody>
          <a:bodyPr/>
          <a:lstStyle/>
          <a:p>
            <a:r>
              <a:rPr lang="fr-FR" noProof="0"/>
              <a:t>Titre de la Présentation – Lieu et Pays – Date Jour Mois Année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6184376" y="9378597"/>
            <a:ext cx="404752" cy="527403"/>
          </a:xfrm>
          <a:prstGeom prst="rect">
            <a:avLst/>
          </a:prstGeom>
        </p:spPr>
        <p:txBody>
          <a:bodyPr/>
          <a:lstStyle>
            <a:lvl1pPr>
              <a:defRPr sz="1100" b="1">
                <a:solidFill>
                  <a:schemeClr val="tx1"/>
                </a:solidFill>
              </a:defRPr>
            </a:lvl1pPr>
          </a:lstStyle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342900" y="1625778"/>
            <a:ext cx="6164100" cy="7280449"/>
          </a:xfrm>
          <a:prstGeom prst="rect">
            <a:avLst/>
          </a:prstGeom>
        </p:spPr>
        <p:txBody>
          <a:bodyPr/>
          <a:lstStyle>
            <a:lvl5pPr marL="945000">
              <a:buNone/>
              <a:defRPr/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658184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3602376"/>
            <a:ext cx="5829300" cy="19674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 cap="all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fr-FR" noProof="0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2900" y="9261657"/>
            <a:ext cx="4171950" cy="527403"/>
          </a:xfrm>
          <a:prstGeom prst="rect">
            <a:avLst/>
          </a:prstGeom>
        </p:spPr>
        <p:txBody>
          <a:bodyPr/>
          <a:lstStyle/>
          <a:p>
            <a:r>
              <a:rPr lang="fr-FR" noProof="0"/>
              <a:t>Titre de la Présentation – Lieu et Pays – Date Jour Mois Année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261657"/>
            <a:ext cx="544116" cy="527403"/>
          </a:xfrm>
          <a:prstGeom prst="rect">
            <a:avLst/>
          </a:prstGeom>
        </p:spPr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6696000" y="0"/>
            <a:ext cx="162000" cy="9906000"/>
          </a:xfrm>
          <a:prstGeom prst="rect">
            <a:avLst/>
          </a:prstGeom>
          <a:solidFill>
            <a:srgbClr val="BD2B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latin typeface="Helvetica"/>
              <a:cs typeface="Helvetic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63866" cy="9172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1625778"/>
            <a:ext cx="3028950" cy="7223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900"/>
            </a:lvl4pPr>
            <a:lvl5pPr marL="945000">
              <a:buNone/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1625778"/>
            <a:ext cx="3028950" cy="7223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900"/>
            </a:lvl4pPr>
            <a:lvl5pPr marL="945000">
              <a:buNone/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42900" y="9261657"/>
            <a:ext cx="4171950" cy="527403"/>
          </a:xfrm>
          <a:prstGeom prst="rect">
            <a:avLst/>
          </a:prstGeom>
        </p:spPr>
        <p:txBody>
          <a:bodyPr/>
          <a:lstStyle/>
          <a:p>
            <a:r>
              <a:rPr lang="fr-FR" noProof="0"/>
              <a:t>Titre de la Présentation – Lieu et Pays – Date Jour Mois Année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914900" y="9261657"/>
            <a:ext cx="544116" cy="527403"/>
          </a:xfrm>
          <a:prstGeom prst="rect">
            <a:avLst/>
          </a:prstGeom>
        </p:spPr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63866" cy="9172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42900" y="2449200"/>
            <a:ext cx="6164100" cy="618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Graphique barres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2900" y="9261657"/>
            <a:ext cx="4171950" cy="527403"/>
          </a:xfrm>
          <a:prstGeom prst="rect">
            <a:avLst/>
          </a:prstGeom>
        </p:spPr>
        <p:txBody>
          <a:bodyPr/>
          <a:lstStyle/>
          <a:p>
            <a:r>
              <a:rPr lang="fr-FR"/>
              <a:t>Titre de la Présentation – Lieu et Pays – Date Jour Mois Année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261657"/>
            <a:ext cx="544116" cy="527403"/>
          </a:xfrm>
          <a:prstGeom prst="rect">
            <a:avLst/>
          </a:prstGeom>
        </p:spPr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1700808" y="2048800"/>
            <a:ext cx="3456384" cy="276999"/>
          </a:xfrm>
          <a:prstGeom prst="rect">
            <a:avLst/>
          </a:prstGeom>
        </p:spPr>
        <p:txBody>
          <a:bodyPr wrap="square" anchor="t" anchorCtr="1">
            <a:spAutoFit/>
          </a:bodyPr>
          <a:lstStyle>
            <a:lvl1pPr algn="ctr">
              <a:buNone/>
              <a:defRPr sz="1200"/>
            </a:lvl1pPr>
          </a:lstStyle>
          <a:p>
            <a:pPr lvl="0"/>
            <a:r>
              <a:rPr lang="fr-FR"/>
              <a:t>Titre graph type barres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342901" y="8697560"/>
            <a:ext cx="2383631" cy="311856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675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2300454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63866" cy="9172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42900" y="1404000"/>
            <a:ext cx="6164100" cy="358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Graphique barres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2900" y="9261657"/>
            <a:ext cx="4171950" cy="527403"/>
          </a:xfrm>
          <a:prstGeom prst="rect">
            <a:avLst/>
          </a:prstGeom>
        </p:spPr>
        <p:txBody>
          <a:bodyPr/>
          <a:lstStyle/>
          <a:p>
            <a:r>
              <a:rPr lang="fr-FR"/>
              <a:t>Titre de la Présentation – Lieu et Pays – Date Jour Mois Année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261657"/>
            <a:ext cx="544116" cy="527403"/>
          </a:xfrm>
          <a:prstGeom prst="rect">
            <a:avLst/>
          </a:prstGeom>
        </p:spPr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342900" y="5070000"/>
            <a:ext cx="6164100" cy="358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Graphique barres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342901" y="8697560"/>
            <a:ext cx="2383631" cy="311856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675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2300454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63866" cy="9172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42900" y="2553200"/>
            <a:ext cx="6164100" cy="613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Graphique anneau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2900" y="9261657"/>
            <a:ext cx="4171950" cy="527403"/>
          </a:xfrm>
          <a:prstGeom prst="rect">
            <a:avLst/>
          </a:prstGeom>
        </p:spPr>
        <p:txBody>
          <a:bodyPr/>
          <a:lstStyle/>
          <a:p>
            <a:r>
              <a:rPr lang="fr-FR"/>
              <a:t>Titre de la Présentation – Lieu et Pays – Date Jour Mois Année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261657"/>
            <a:ext cx="544116" cy="527403"/>
          </a:xfrm>
          <a:prstGeom prst="rect">
            <a:avLst/>
          </a:prstGeom>
        </p:spPr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1700808" y="2048800"/>
            <a:ext cx="3456384" cy="276999"/>
          </a:xfrm>
          <a:prstGeom prst="rect">
            <a:avLst/>
          </a:prstGeom>
        </p:spPr>
        <p:txBody>
          <a:bodyPr wrap="square" anchor="t" anchorCtr="1">
            <a:spAutoFit/>
          </a:bodyPr>
          <a:lstStyle>
            <a:lvl1pPr algn="ctr">
              <a:buNone/>
              <a:defRPr sz="1200"/>
            </a:lvl1pPr>
          </a:lstStyle>
          <a:p>
            <a:pPr lvl="0"/>
            <a:r>
              <a:rPr lang="fr-FR"/>
              <a:t>Titre graph type anneau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342901" y="8697560"/>
            <a:ext cx="2383631" cy="311856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675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230045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63866" cy="9172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42900" y="1625777"/>
            <a:ext cx="6163866" cy="7072000"/>
          </a:xfrm>
          <a:prstGeom prst="rect">
            <a:avLst/>
          </a:prstGeom>
        </p:spPr>
        <p:txBody>
          <a:bodyPr anchor="t" anchorCtr="0"/>
          <a:lstStyle>
            <a:lvl1pPr>
              <a:defRPr/>
            </a:lvl1pPr>
          </a:lstStyle>
          <a:p>
            <a:pPr lvl="0"/>
            <a:r>
              <a:rPr lang="fr-FR"/>
              <a:t>Tableau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2900" y="9261657"/>
            <a:ext cx="4171950" cy="527403"/>
          </a:xfrm>
          <a:prstGeom prst="rect">
            <a:avLst/>
          </a:prstGeom>
        </p:spPr>
        <p:txBody>
          <a:bodyPr/>
          <a:lstStyle/>
          <a:p>
            <a:r>
              <a:rPr lang="fr-FR"/>
              <a:t>Titre de la Présentation – Lieu et Pays – Date Jour Mois Année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261657"/>
            <a:ext cx="544116" cy="527403"/>
          </a:xfrm>
          <a:prstGeom prst="rect">
            <a:avLst/>
          </a:prstGeom>
        </p:spPr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342901" y="8697560"/>
            <a:ext cx="2383631" cy="311856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675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2300454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63866" cy="9172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fr-FR" noProof="0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2900" y="9261657"/>
            <a:ext cx="4171950" cy="527403"/>
          </a:xfrm>
          <a:prstGeom prst="rect">
            <a:avLst/>
          </a:prstGeom>
        </p:spPr>
        <p:txBody>
          <a:bodyPr/>
          <a:lstStyle/>
          <a:p>
            <a:r>
              <a:rPr lang="fr-FR" noProof="0"/>
              <a:t>Titre de la Présentation – Lieu et Pays – Date Jour Mois Année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261657"/>
            <a:ext cx="544116" cy="527403"/>
          </a:xfrm>
          <a:prstGeom prst="rect">
            <a:avLst/>
          </a:prstGeom>
        </p:spPr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7685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73479" y="0"/>
            <a:ext cx="84521" cy="9906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latin typeface="Helvetica"/>
              <a:cs typeface="Helvetic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0" r:id="rId2"/>
    <p:sldLayoutId id="2147483658" r:id="rId3"/>
    <p:sldLayoutId id="2147483659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1650" b="1" i="0" kern="1200" cap="all">
          <a:solidFill>
            <a:schemeClr val="accent5">
              <a:lumMod val="75000"/>
            </a:schemeClr>
          </a:solidFill>
          <a:latin typeface="+mj-lt"/>
          <a:ea typeface="+mj-ea"/>
          <a:cs typeface="Arial"/>
        </a:defRPr>
      </a:lvl1pPr>
    </p:titleStyle>
    <p:bodyStyle>
      <a:lvl1pPr marL="214313" indent="-214313" algn="l" defTabSz="342900" rtl="0" eaLnBrk="1" latinLnBrk="0" hangingPunct="1">
        <a:spcBef>
          <a:spcPts val="225"/>
        </a:spcBef>
        <a:spcAft>
          <a:spcPts val="225"/>
        </a:spcAft>
        <a:buClr>
          <a:schemeClr val="accent5">
            <a:lumMod val="75000"/>
          </a:schemeClr>
        </a:buClr>
        <a:buSzPct val="120000"/>
        <a:buFont typeface="Lucida Grande"/>
        <a:buChar char="●"/>
        <a:defRPr sz="1500" kern="1200">
          <a:solidFill>
            <a:schemeClr val="tx1"/>
          </a:solidFill>
          <a:latin typeface="+mn-lt"/>
          <a:ea typeface="+mn-ea"/>
          <a:cs typeface="Arial"/>
        </a:defRPr>
      </a:lvl1pPr>
      <a:lvl2pPr marL="335756" indent="-135731" algn="l" defTabSz="400050" rtl="0" eaLnBrk="1" latinLnBrk="0" hangingPunct="1">
        <a:spcBef>
          <a:spcPts val="225"/>
        </a:spcBef>
        <a:spcAft>
          <a:spcPts val="225"/>
        </a:spcAft>
        <a:buClr>
          <a:schemeClr val="accent5">
            <a:lumMod val="75000"/>
          </a:schemeClr>
        </a:buClr>
        <a:buFont typeface="Lucida Grande"/>
        <a:buChar char="-"/>
        <a:defRPr sz="1350" kern="1200">
          <a:solidFill>
            <a:schemeClr val="tx1"/>
          </a:solidFill>
          <a:latin typeface="+mn-lt"/>
          <a:ea typeface="+mn-ea"/>
          <a:cs typeface="Arial"/>
        </a:defRPr>
      </a:lvl2pPr>
      <a:lvl3pPr marL="604838" indent="-135731" algn="l" defTabSz="342900" rtl="0" eaLnBrk="1" latinLnBrk="0" hangingPunct="1">
        <a:spcBef>
          <a:spcPts val="225"/>
        </a:spcBef>
        <a:spcAft>
          <a:spcPts val="225"/>
        </a:spcAft>
        <a:buClr>
          <a:schemeClr val="accent5">
            <a:lumMod val="75000"/>
          </a:schemeClr>
        </a:buClr>
        <a:buSzPct val="100000"/>
        <a:buFont typeface="Lucida Grande"/>
        <a:buChar char="•"/>
        <a:defRPr sz="1200" kern="1200">
          <a:solidFill>
            <a:schemeClr val="tx1"/>
          </a:solidFill>
          <a:latin typeface="+mn-lt"/>
          <a:ea typeface="+mn-ea"/>
          <a:cs typeface="Arial"/>
        </a:defRPr>
      </a:lvl3pPr>
      <a:lvl4pPr marL="807244" indent="-128588" algn="l" defTabSz="342900" rtl="0" eaLnBrk="1" latinLnBrk="0" hangingPunct="1">
        <a:spcBef>
          <a:spcPts val="225"/>
        </a:spcBef>
        <a:spcAft>
          <a:spcPts val="225"/>
        </a:spcAft>
        <a:buClr>
          <a:schemeClr val="accent5">
            <a:lumMod val="75000"/>
          </a:schemeClr>
        </a:buClr>
        <a:buSzPct val="80000"/>
        <a:buFont typeface="Lucida Grande"/>
        <a:buChar char="-"/>
        <a:tabLst/>
        <a:defRPr sz="1200" kern="1200">
          <a:solidFill>
            <a:schemeClr val="tx1"/>
          </a:solidFill>
          <a:latin typeface="+mn-lt"/>
          <a:ea typeface="+mn-ea"/>
          <a:cs typeface="Helvetica"/>
        </a:defRPr>
      </a:lvl4pPr>
      <a:lvl5pPr marL="945000" indent="-135731" algn="l" defTabSz="264319" rtl="0" eaLnBrk="1" latinLnBrk="0" hangingPunct="1">
        <a:spcBef>
          <a:spcPts val="225"/>
        </a:spcBef>
        <a:spcAft>
          <a:spcPts val="225"/>
        </a:spcAft>
        <a:buClr>
          <a:srgbClr val="BD2B0B"/>
        </a:buClr>
        <a:buSzPct val="100000"/>
        <a:buFont typeface="Lucida Grande"/>
        <a:buNone/>
        <a:defRPr sz="1200" kern="1200">
          <a:solidFill>
            <a:schemeClr val="tx1"/>
          </a:solidFill>
          <a:latin typeface="+mn-lt"/>
          <a:ea typeface="+mn-ea"/>
          <a:cs typeface="Helvetica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at-social.corp.local/sites/69cb9de2-810c-43c3-bb66-3ab0dcea8878_EN-US/Map%20Application%20files/Map%20SafetyPass.aspx" TargetMode="External"/><Relationship Id="rId13" Type="http://schemas.openxmlformats.org/officeDocument/2006/relationships/image" Target="../media/image6.png"/><Relationship Id="rId3" Type="http://schemas.openxmlformats.org/officeDocument/2006/relationships/hyperlink" Target="mailto:hd.fhos-dc-safetyfornewrecruits@total.com" TargetMode="External"/><Relationship Id="rId7" Type="http://schemas.openxmlformats.org/officeDocument/2006/relationships/image" Target="../media/image3.PNG"/><Relationship Id="rId12" Type="http://schemas.openxmlformats.org/officeDocument/2006/relationships/hyperlink" Target="https://www.toolbox-hse.total.com/sites/shared/toolboxhse/files/atoms/files/ror_pocket_card_2017-07_fr_hd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afetyacademy.icsi-eu.org/dashboard/guest.aspx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hyperlink" Target="https://www.toolbox-hse.total.com/fr/kit-formation-nouveaux-embauches-0" TargetMode="External"/><Relationship Id="rId4" Type="http://schemas.openxmlformats.org/officeDocument/2006/relationships/hyperlink" Target="mailto:s.tls-hr4u@total.com" TargetMode="Externa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jpg"/><Relationship Id="rId18" Type="http://schemas.openxmlformats.org/officeDocument/2006/relationships/image" Target="../media/image22.jpg"/><Relationship Id="rId26" Type="http://schemas.openxmlformats.org/officeDocument/2006/relationships/image" Target="../media/image30.jpg"/><Relationship Id="rId3" Type="http://schemas.openxmlformats.org/officeDocument/2006/relationships/image" Target="../media/image7.png"/><Relationship Id="rId21" Type="http://schemas.openxmlformats.org/officeDocument/2006/relationships/image" Target="../media/image25.jpg"/><Relationship Id="rId7" Type="http://schemas.openxmlformats.org/officeDocument/2006/relationships/image" Target="../media/image11.jpg"/><Relationship Id="rId12" Type="http://schemas.openxmlformats.org/officeDocument/2006/relationships/image" Target="../media/image16.jpg"/><Relationship Id="rId17" Type="http://schemas.openxmlformats.org/officeDocument/2006/relationships/image" Target="../media/image21.jpg"/><Relationship Id="rId25" Type="http://schemas.openxmlformats.org/officeDocument/2006/relationships/image" Target="../media/image29.jp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jpg"/><Relationship Id="rId20" Type="http://schemas.openxmlformats.org/officeDocument/2006/relationships/image" Target="../media/image24.jpg"/><Relationship Id="rId29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24" Type="http://schemas.openxmlformats.org/officeDocument/2006/relationships/image" Target="../media/image28.jpg"/><Relationship Id="rId32" Type="http://schemas.openxmlformats.org/officeDocument/2006/relationships/image" Target="../media/image36.png"/><Relationship Id="rId5" Type="http://schemas.openxmlformats.org/officeDocument/2006/relationships/image" Target="../media/image9.png"/><Relationship Id="rId15" Type="http://schemas.openxmlformats.org/officeDocument/2006/relationships/image" Target="../media/image19.jpg"/><Relationship Id="rId23" Type="http://schemas.openxmlformats.org/officeDocument/2006/relationships/image" Target="../media/image27.jpg"/><Relationship Id="rId28" Type="http://schemas.openxmlformats.org/officeDocument/2006/relationships/image" Target="../media/image32.jpg"/><Relationship Id="rId10" Type="http://schemas.openxmlformats.org/officeDocument/2006/relationships/image" Target="../media/image14.jpg"/><Relationship Id="rId19" Type="http://schemas.openxmlformats.org/officeDocument/2006/relationships/image" Target="../media/image23.jpg"/><Relationship Id="rId31" Type="http://schemas.openxmlformats.org/officeDocument/2006/relationships/image" Target="../media/image35.jpg"/><Relationship Id="rId4" Type="http://schemas.openxmlformats.org/officeDocument/2006/relationships/image" Target="../media/image8.jpg"/><Relationship Id="rId9" Type="http://schemas.openxmlformats.org/officeDocument/2006/relationships/image" Target="../media/image13.jpg"/><Relationship Id="rId14" Type="http://schemas.openxmlformats.org/officeDocument/2006/relationships/image" Target="../media/image18.jpg"/><Relationship Id="rId22" Type="http://schemas.openxmlformats.org/officeDocument/2006/relationships/image" Target="../media/image26.jpg"/><Relationship Id="rId27" Type="http://schemas.openxmlformats.org/officeDocument/2006/relationships/image" Target="../media/image31.jpg"/><Relationship Id="rId30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www.toolbox-hse.total.com/fr/kit-formation-nouveaux-embauches-supports-generau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toolbox-hse-ftp.total.com/Safety%20Pass/TCG1.1CartedevisiteTotalHD.mp4" TargetMode="External"/><Relationship Id="rId13" Type="http://schemas.openxmlformats.org/officeDocument/2006/relationships/image" Target="../media/image37.png"/><Relationship Id="rId3" Type="http://schemas.openxmlformats.org/officeDocument/2006/relationships/hyperlink" Target="mailto:Gs.tls-hr4u@total.com" TargetMode="External"/><Relationship Id="rId7" Type="http://schemas.openxmlformats.org/officeDocument/2006/relationships/hyperlink" Target="http://toolbox-hse-ftp.total.com/StopCard/video_stopcard_2017/VF_TOTAL_STOP_CARD_MC.mp4" TargetMode="External"/><Relationship Id="rId12" Type="http://schemas.openxmlformats.org/officeDocument/2006/relationships/hyperlink" Target="http://www.toolbox-hse.total.com/sites/shared/toolboxhse/files/atoms/files/safetypass_fr.pptx" TargetMode="External"/><Relationship Id="rId2" Type="http://schemas.openxmlformats.org/officeDocument/2006/relationships/hyperlink" Target="https://www.toolbox-hse.total.com/f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oolbox-hse-ftp.total.com/Safety%20Pass/TCG%201.1%20Patrick%20Pouyanne%20EN%20Prag.mp4" TargetMode="External"/><Relationship Id="rId11" Type="http://schemas.openxmlformats.org/officeDocument/2006/relationships/hyperlink" Target="http://toolbox-hse-ftp.total.com/Tools/Charte/Charte_HSEQ_DEC_2014_FR.pdf" TargetMode="External"/><Relationship Id="rId5" Type="http://schemas.openxmlformats.org/officeDocument/2006/relationships/hyperlink" Target="https://lizzy.total/MyTalentsoft#/Training/Catalogue/MyScope/Action/1610&amp;name=E-LEARNING%20-%20LES%20REGLES%20D%20OR" TargetMode="External"/><Relationship Id="rId10" Type="http://schemas.openxmlformats.org/officeDocument/2006/relationships/hyperlink" Target="http://toolbox-hse-ftp.total.com/Safety%20Pass/Valeur%20Securite%20FR%20media_mp4_HD_1080p_1.mp4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://toolbox-hse-ftp.total.com/Safety%20Pass/Towards%20zero%20st%20vf.m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fr-FR" sz="1400" smtClean="0"/>
              <a:pPr/>
              <a:t>1</a:t>
            </a:fld>
            <a:endParaRPr lang="fr-FR" sz="140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47067" y="248799"/>
            <a:ext cx="6163866" cy="475971"/>
          </a:xfrm>
          <a:prstGeom prst="rect">
            <a:avLst/>
          </a:prstGeom>
        </p:spPr>
        <p:txBody>
          <a:bodyPr/>
          <a:lstStyle>
            <a:lvl1pPr algn="l" defTabSz="342900" rtl="0" eaLnBrk="1" latinLnBrk="0" hangingPunct="1">
              <a:spcBef>
                <a:spcPct val="0"/>
              </a:spcBef>
              <a:buNone/>
              <a:defRPr sz="1650" b="1" i="0" kern="1200" cap="all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Arial"/>
              </a:defRPr>
            </a:lvl1pPr>
          </a:lstStyle>
          <a:p>
            <a:pPr algn="ctr"/>
            <a:r>
              <a:rPr lang="fr-FR" sz="2800" dirty="0" smtClean="0">
                <a:solidFill>
                  <a:schemeClr val="accent3">
                    <a:lumMod val="75000"/>
                  </a:schemeClr>
                </a:solidFill>
              </a:rPr>
              <a:t>Contacts et liens utiles</a:t>
            </a:r>
            <a:endParaRPr lang="fr-FR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641445" y="1392069"/>
            <a:ext cx="5418161" cy="252483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endParaRPr lang="fr-FR" sz="1600" b="1" dirty="0" smtClean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fr-FR" b="1" dirty="0" smtClean="0">
                <a:solidFill>
                  <a:prstClr val="black"/>
                </a:solidFill>
              </a:rPr>
              <a:t>                            Vos contacts :</a:t>
            </a:r>
          </a:p>
          <a:p>
            <a:pPr lvl="0" algn="ctr">
              <a:defRPr/>
            </a:pPr>
            <a:endParaRPr lang="fr-FR" sz="1600" b="1" dirty="0" smtClean="0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lang="fr-FR" sz="1600" b="1" dirty="0" smtClean="0">
                <a:solidFill>
                  <a:prstClr val="black"/>
                </a:solidFill>
              </a:rPr>
              <a:t>Boîte </a:t>
            </a:r>
            <a:r>
              <a:rPr lang="fr-FR" sz="1600" b="1" dirty="0">
                <a:solidFill>
                  <a:prstClr val="black"/>
                </a:solidFill>
              </a:rPr>
              <a:t>générique </a:t>
            </a:r>
            <a:r>
              <a:rPr lang="fr-FR" sz="1600" dirty="0">
                <a:solidFill>
                  <a:prstClr val="black"/>
                </a:solidFill>
              </a:rPr>
              <a:t>: </a:t>
            </a:r>
            <a:endParaRPr lang="fr-FR" sz="1600" dirty="0" smtClean="0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lang="fr-FR" sz="1600" dirty="0" smtClean="0">
                <a:solidFill>
                  <a:prstClr val="black"/>
                </a:solidFill>
                <a:hlinkClick r:id="rId3"/>
              </a:rPr>
              <a:t>hd.fhos-dc-safetyfornewrecruits@total.com</a:t>
            </a:r>
            <a:r>
              <a:rPr lang="fr-FR" sz="1600" dirty="0" smtClean="0">
                <a:solidFill>
                  <a:prstClr val="black"/>
                </a:solidFill>
              </a:rPr>
              <a:t> </a:t>
            </a:r>
            <a:endParaRPr lang="fr-FR" sz="1600" dirty="0">
              <a:solidFill>
                <a:prstClr val="black"/>
              </a:solidFill>
            </a:endParaRPr>
          </a:p>
          <a:p>
            <a:pPr lvl="0" algn="ctr">
              <a:defRPr/>
            </a:pPr>
            <a:endParaRPr lang="fr-FR" sz="1600" dirty="0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lang="fr-FR" sz="1600" b="1" dirty="0" smtClean="0">
                <a:solidFill>
                  <a:prstClr val="black"/>
                </a:solidFill>
              </a:rPr>
              <a:t>Gestionnaire de formation TLS </a:t>
            </a:r>
            <a:r>
              <a:rPr lang="fr-FR" sz="1600" b="1" dirty="0">
                <a:solidFill>
                  <a:prstClr val="black"/>
                </a:solidFill>
              </a:rPr>
              <a:t>: </a:t>
            </a:r>
            <a:endParaRPr lang="fr-FR" sz="1600" b="1" dirty="0" smtClean="0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lang="fr-FR" sz="1600" dirty="0" smtClean="0">
                <a:solidFill>
                  <a:prstClr val="black"/>
                </a:solidFill>
                <a:hlinkClick r:id="rId4"/>
              </a:rPr>
              <a:t>gs.tls-hr4u@total.com</a:t>
            </a:r>
            <a:endParaRPr lang="fr-FR" sz="1600" dirty="0">
              <a:solidFill>
                <a:prstClr val="black"/>
              </a:solidFill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3659539" y="4972559"/>
            <a:ext cx="2524837" cy="1734494"/>
            <a:chOff x="299300" y="4916812"/>
            <a:chExt cx="2524837" cy="1734494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10" t="19186" r="13918" b="20192"/>
            <a:stretch/>
          </p:blipFill>
          <p:spPr>
            <a:xfrm>
              <a:off x="299300" y="4916812"/>
              <a:ext cx="2524837" cy="1422444"/>
            </a:xfrm>
            <a:prstGeom prst="rect">
              <a:avLst/>
            </a:prstGeom>
          </p:spPr>
        </p:pic>
        <p:sp>
          <p:nvSpPr>
            <p:cNvPr id="18" name="ZoneTexte 17"/>
            <p:cNvSpPr txBox="1"/>
            <p:nvPr/>
          </p:nvSpPr>
          <p:spPr>
            <a:xfrm>
              <a:off x="605647" y="6312752"/>
              <a:ext cx="21426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>
                  <a:hlinkClick r:id="rId6"/>
                </a:rPr>
                <a:t>SAFETY ACADEMY</a:t>
              </a:r>
              <a:endParaRPr lang="fr-FR" sz="1600" b="1" dirty="0"/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598216" y="7033927"/>
            <a:ext cx="3201685" cy="2188710"/>
            <a:chOff x="1501254" y="7069934"/>
            <a:chExt cx="3201685" cy="2188710"/>
          </a:xfrm>
        </p:grpSpPr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1254" y="7069934"/>
              <a:ext cx="3201685" cy="1671226"/>
            </a:xfrm>
            <a:prstGeom prst="rect">
              <a:avLst/>
            </a:prstGeom>
          </p:spPr>
        </p:pic>
        <p:sp>
          <p:nvSpPr>
            <p:cNvPr id="22" name="ZoneTexte 21"/>
            <p:cNvSpPr txBox="1"/>
            <p:nvPr/>
          </p:nvSpPr>
          <p:spPr>
            <a:xfrm>
              <a:off x="2060363" y="8673869"/>
              <a:ext cx="21426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>
                  <a:hlinkClick r:id="rId8"/>
                </a:rPr>
                <a:t>CARTE SAFETYPASS</a:t>
              </a:r>
              <a:endParaRPr lang="fr-FR" sz="1600" b="1" dirty="0"/>
            </a:p>
          </p:txBody>
        </p:sp>
      </p:grpSp>
      <p:sp>
        <p:nvSpPr>
          <p:cNvPr id="23" name="ZoneTexte 22"/>
          <p:cNvSpPr txBox="1"/>
          <p:nvPr/>
        </p:nvSpPr>
        <p:spPr>
          <a:xfrm>
            <a:off x="1902969" y="4570877"/>
            <a:ext cx="289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Quelques liens utiles…</a:t>
            </a:r>
            <a:endParaRPr lang="fr-FR" b="1" dirty="0"/>
          </a:p>
        </p:txBody>
      </p:sp>
      <p:grpSp>
        <p:nvGrpSpPr>
          <p:cNvPr id="6" name="Groupe 5"/>
          <p:cNvGrpSpPr/>
          <p:nvPr/>
        </p:nvGrpSpPr>
        <p:grpSpPr>
          <a:xfrm>
            <a:off x="752674" y="5542867"/>
            <a:ext cx="2669280" cy="1178240"/>
            <a:chOff x="810648" y="5603445"/>
            <a:chExt cx="2669280" cy="1178240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648" y="5603445"/>
              <a:ext cx="2669280" cy="719454"/>
            </a:xfrm>
            <a:prstGeom prst="rect">
              <a:avLst/>
            </a:prstGeom>
          </p:spPr>
        </p:pic>
        <p:sp>
          <p:nvSpPr>
            <p:cNvPr id="20" name="ZoneTexte 19"/>
            <p:cNvSpPr txBox="1"/>
            <p:nvPr/>
          </p:nvSpPr>
          <p:spPr>
            <a:xfrm>
              <a:off x="1149824" y="6443131"/>
              <a:ext cx="21426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>
                  <a:hlinkClick r:id="rId10"/>
                </a:rPr>
                <a:t>TOOLBOX HSE</a:t>
              </a:r>
              <a:endParaRPr lang="fr-FR" sz="1600" b="1" dirty="0"/>
            </a:p>
          </p:txBody>
        </p:sp>
      </p:grpSp>
      <p:pic>
        <p:nvPicPr>
          <p:cNvPr id="4" name="Imag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846" y="1950510"/>
            <a:ext cx="516248" cy="516248"/>
          </a:xfrm>
          <a:prstGeom prst="rect">
            <a:avLst/>
          </a:prstGeom>
        </p:spPr>
      </p:pic>
      <p:grpSp>
        <p:nvGrpSpPr>
          <p:cNvPr id="5" name="Groupe 4"/>
          <p:cNvGrpSpPr/>
          <p:nvPr/>
        </p:nvGrpSpPr>
        <p:grpSpPr>
          <a:xfrm>
            <a:off x="3963023" y="6911090"/>
            <a:ext cx="2142699" cy="2311547"/>
            <a:chOff x="3963023" y="6911090"/>
            <a:chExt cx="2142699" cy="2311547"/>
          </a:xfrm>
        </p:grpSpPr>
        <p:sp>
          <p:nvSpPr>
            <p:cNvPr id="16" name="ZoneTexte 15"/>
            <p:cNvSpPr txBox="1"/>
            <p:nvPr/>
          </p:nvSpPr>
          <p:spPr>
            <a:xfrm>
              <a:off x="3963023" y="8637862"/>
              <a:ext cx="21426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>
                  <a:hlinkClick r:id="rId12"/>
                </a:rPr>
                <a:t>LES 12 RÈGLES D’OR</a:t>
              </a:r>
              <a:endParaRPr lang="fr-FR" sz="1600" b="1" dirty="0"/>
            </a:p>
          </p:txBody>
        </p:sp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9462" y="6911090"/>
              <a:ext cx="2016000" cy="18084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509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Imag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460" y="1284758"/>
            <a:ext cx="1662679" cy="1359087"/>
          </a:xfrm>
          <a:prstGeom prst="rect">
            <a:avLst/>
          </a:prstGeom>
        </p:spPr>
      </p:pic>
      <p:pic>
        <p:nvPicPr>
          <p:cNvPr id="65" name="Image 6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037" y="1242384"/>
            <a:ext cx="1069225" cy="1647565"/>
          </a:xfrm>
          <a:prstGeom prst="rect">
            <a:avLst/>
          </a:prstGeom>
        </p:spPr>
      </p:pic>
      <p:pic>
        <p:nvPicPr>
          <p:cNvPr id="70" name="Image 6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0112" y="-717"/>
            <a:ext cx="1918767" cy="1295757"/>
          </a:xfrm>
          <a:prstGeom prst="rect">
            <a:avLst/>
          </a:prstGeom>
        </p:spPr>
      </p:pic>
      <p:pic>
        <p:nvPicPr>
          <p:cNvPr id="68" name="Image 6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25" y="2642"/>
            <a:ext cx="2129179" cy="1295146"/>
          </a:xfrm>
          <a:prstGeom prst="rect">
            <a:avLst/>
          </a:prstGeom>
        </p:spPr>
      </p:pic>
      <p:pic>
        <p:nvPicPr>
          <p:cNvPr id="66" name="Image 6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242" y="8493175"/>
            <a:ext cx="2113476" cy="1410745"/>
          </a:xfrm>
          <a:prstGeom prst="rect">
            <a:avLst/>
          </a:prstGeom>
        </p:spPr>
      </p:pic>
      <p:pic>
        <p:nvPicPr>
          <p:cNvPr id="64" name="Image 6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422" y="1297787"/>
            <a:ext cx="902146" cy="1353219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" y="4116164"/>
            <a:ext cx="1471833" cy="982449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662" y="4105343"/>
            <a:ext cx="1450961" cy="957406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213" y="5773222"/>
            <a:ext cx="1792058" cy="1196199"/>
          </a:xfrm>
          <a:prstGeom prst="rect">
            <a:avLst/>
          </a:prstGeom>
        </p:spPr>
      </p:pic>
      <p:sp>
        <p:nvSpPr>
          <p:cNvPr id="72" name="Espace réservé du numéro de diapositive 7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"/>
          <a:stretch/>
        </p:blipFill>
        <p:spPr>
          <a:xfrm>
            <a:off x="5743463" y="2639424"/>
            <a:ext cx="1033209" cy="146679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037" y="4930038"/>
            <a:ext cx="1769525" cy="106726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43630"/>
            <a:ext cx="1374913" cy="206237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5876"/>
            <a:ext cx="1374913" cy="91775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5280"/>
            <a:ext cx="2271037" cy="151591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88061"/>
            <a:ext cx="2753281" cy="183781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031" y="5092536"/>
            <a:ext cx="1323514" cy="183606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758" y="5049012"/>
            <a:ext cx="1298865" cy="1948298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1473"/>
            <a:ext cx="2603561" cy="1464503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806" y="2651472"/>
            <a:ext cx="980232" cy="1464969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038" y="2643846"/>
            <a:ext cx="2207406" cy="1482372"/>
          </a:xfrm>
          <a:prstGeom prst="rect">
            <a:avLst/>
          </a:prstGeom>
        </p:spPr>
      </p:pic>
      <p:sp>
        <p:nvSpPr>
          <p:cNvPr id="25" name="Rectangle à coins arrondis 24"/>
          <p:cNvSpPr/>
          <p:nvPr/>
        </p:nvSpPr>
        <p:spPr>
          <a:xfrm>
            <a:off x="466928" y="4071862"/>
            <a:ext cx="5994014" cy="127923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200" b="1" dirty="0" smtClean="0"/>
              <a:t>Brochure du Manager Accueillant</a:t>
            </a:r>
          </a:p>
          <a:p>
            <a:pPr algn="ctr"/>
            <a:endParaRPr lang="fr-FR" sz="1000" b="1" i="1" dirty="0" smtClean="0"/>
          </a:p>
          <a:p>
            <a:pPr algn="ctr"/>
            <a:r>
              <a:rPr lang="fr-FR" sz="2200" b="1" i="1" dirty="0"/>
              <a:t>Formation </a:t>
            </a:r>
            <a:r>
              <a:rPr lang="fr-FR" sz="2200" b="1" i="1" dirty="0" smtClean="0"/>
              <a:t>sécurité nouveaux embauchés</a:t>
            </a:r>
          </a:p>
          <a:p>
            <a:pPr algn="ctr"/>
            <a:r>
              <a:rPr lang="fr-FR" sz="2200" b="1" i="1" dirty="0" smtClean="0"/>
              <a:t>SafetyPass</a:t>
            </a:r>
            <a:endParaRPr lang="fr-FR" sz="2200" b="1" i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913" y="6915054"/>
            <a:ext cx="2363808" cy="157784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60"/>
          <a:stretch/>
        </p:blipFill>
        <p:spPr>
          <a:xfrm>
            <a:off x="3485718" y="8495238"/>
            <a:ext cx="1118079" cy="1408682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1"/>
          <a:stretch/>
        </p:blipFill>
        <p:spPr>
          <a:xfrm>
            <a:off x="3738328" y="6961798"/>
            <a:ext cx="1071861" cy="1521561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677" y="2642"/>
            <a:ext cx="980820" cy="1295146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81"/>
          <a:stretch/>
        </p:blipFill>
        <p:spPr>
          <a:xfrm>
            <a:off x="4606051" y="6966220"/>
            <a:ext cx="2178397" cy="148816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100" y="8422059"/>
            <a:ext cx="2178397" cy="1487470"/>
          </a:xfrm>
          <a:prstGeom prst="rect">
            <a:avLst/>
          </a:prstGeom>
        </p:spPr>
      </p:pic>
      <p:pic>
        <p:nvPicPr>
          <p:cNvPr id="67" name="Image 66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829"/>
            <a:ext cx="1935897" cy="1292211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6016"/>
            <a:ext cx="6020602" cy="847344"/>
          </a:xfrm>
          <a:prstGeom prst="rect">
            <a:avLst/>
          </a:prstGeom>
        </p:spPr>
      </p:pic>
      <p:pic>
        <p:nvPicPr>
          <p:cNvPr id="71" name="Image 70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256" y="1295041"/>
            <a:ext cx="887241" cy="1353606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465" y="8067119"/>
            <a:ext cx="1404000" cy="14032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896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800" b="1"/>
          </a:p>
        </p:txBody>
      </p:sp>
      <p:sp>
        <p:nvSpPr>
          <p:cNvPr id="9" name="Rectangle 8"/>
          <p:cNvSpPr/>
          <p:nvPr/>
        </p:nvSpPr>
        <p:spPr>
          <a:xfrm>
            <a:off x="1134643" y="314249"/>
            <a:ext cx="4212468" cy="79208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400" b="1" dirty="0" smtClean="0"/>
              <a:t>Les Premiers Jours </a:t>
            </a:r>
            <a:endParaRPr lang="fr-FR" sz="2400" b="1" dirty="0"/>
          </a:p>
          <a:p>
            <a:pPr algn="ctr"/>
            <a:r>
              <a:rPr lang="fr-FR" sz="2400" b="1" dirty="0"/>
              <a:t>dans le Groupe Total</a:t>
            </a:r>
          </a:p>
        </p:txBody>
      </p:sp>
      <p:sp>
        <p:nvSpPr>
          <p:cNvPr id="10" name="Rectangle 9"/>
          <p:cNvSpPr/>
          <p:nvPr/>
        </p:nvSpPr>
        <p:spPr>
          <a:xfrm>
            <a:off x="898400" y="7750629"/>
            <a:ext cx="3240360" cy="136815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/>
              <a:t>Bonne </a:t>
            </a:r>
            <a:r>
              <a:rPr lang="fr-FR" b="1" dirty="0" smtClean="0"/>
              <a:t>lecture !</a:t>
            </a:r>
            <a:endParaRPr lang="fr-FR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620688" y="1497512"/>
            <a:ext cx="579462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600" dirty="0" smtClean="0">
                <a:solidFill>
                  <a:prstClr val="white"/>
                </a:solidFill>
              </a:rPr>
              <a:t>Pour vous, manager accueillant, de quoi s’agit-il ? </a:t>
            </a:r>
          </a:p>
          <a:p>
            <a:pPr lvl="0"/>
            <a:r>
              <a:rPr lang="fr-FR" sz="1600" dirty="0" smtClean="0">
                <a:solidFill>
                  <a:prstClr val="white"/>
                </a:solidFill>
              </a:rPr>
              <a:t>Rappel </a:t>
            </a:r>
            <a:r>
              <a:rPr lang="fr-FR" sz="1600" dirty="0">
                <a:solidFill>
                  <a:prstClr val="white"/>
                </a:solidFill>
              </a:rPr>
              <a:t>de la démarche SafetyPass en trois points </a:t>
            </a:r>
            <a:r>
              <a:rPr lang="fr-FR" sz="1600" dirty="0" smtClean="0">
                <a:solidFill>
                  <a:prstClr val="white"/>
                </a:solidFill>
              </a:rPr>
              <a:t>:</a:t>
            </a:r>
          </a:p>
          <a:p>
            <a:pPr lvl="0"/>
            <a:endParaRPr lang="fr-FR" sz="1600" dirty="0">
              <a:solidFill>
                <a:prstClr val="white"/>
              </a:solidFill>
            </a:endParaRPr>
          </a:p>
          <a:p>
            <a:pPr marL="342900" lvl="0" indent="-342900">
              <a:buAutoNum type="arabicPeriod"/>
            </a:pPr>
            <a:r>
              <a:rPr lang="fr-FR" sz="1600" dirty="0" smtClean="0">
                <a:solidFill>
                  <a:prstClr val="white"/>
                </a:solidFill>
              </a:rPr>
              <a:t>A </a:t>
            </a:r>
            <a:r>
              <a:rPr lang="fr-FR" sz="1600" dirty="0">
                <a:solidFill>
                  <a:prstClr val="white"/>
                </a:solidFill>
              </a:rPr>
              <a:t>la fin de son premier jour dans le Groupe, le nouvel embauché doit pouvoir témoigner qu’il a été accueilli par un manager, qui lui a parlé de sécurité</a:t>
            </a:r>
            <a:r>
              <a:rPr lang="fr-FR" sz="1600" dirty="0" smtClean="0">
                <a:solidFill>
                  <a:prstClr val="white"/>
                </a:solidFill>
              </a:rPr>
              <a:t>. Chez Total, on est accueilli et tout commence par la sécurité.</a:t>
            </a:r>
          </a:p>
          <a:p>
            <a:pPr marL="342900" lvl="0" indent="-342900">
              <a:buAutoNum type="arabicPeriod"/>
            </a:pPr>
            <a:endParaRPr lang="fr-FR" sz="1600" dirty="0">
              <a:solidFill>
                <a:prstClr val="white"/>
              </a:solidFill>
            </a:endParaRPr>
          </a:p>
          <a:p>
            <a:pPr marL="342900" lvl="0" indent="-342900">
              <a:buAutoNum type="arabicPeriod" startAt="2"/>
            </a:pPr>
            <a:r>
              <a:rPr lang="fr-FR" sz="1600" dirty="0" smtClean="0">
                <a:solidFill>
                  <a:prstClr val="white"/>
                </a:solidFill>
              </a:rPr>
              <a:t>Le second jour sera de nouveau consacré à la sécurité. Le nouvel embauché se dira </a:t>
            </a:r>
            <a:r>
              <a:rPr lang="fr-FR" sz="1600" dirty="0">
                <a:solidFill>
                  <a:prstClr val="white"/>
                </a:solidFill>
              </a:rPr>
              <a:t>« que décidément, la sécurité chez Total, c’est important </a:t>
            </a:r>
            <a:r>
              <a:rPr lang="fr-FR" sz="1600" dirty="0" smtClean="0">
                <a:solidFill>
                  <a:prstClr val="white"/>
                </a:solidFill>
              </a:rPr>
              <a:t>».</a:t>
            </a:r>
          </a:p>
          <a:p>
            <a:pPr marL="342900" lvl="0" indent="-342900">
              <a:buAutoNum type="arabicPeriod" startAt="2"/>
            </a:pPr>
            <a:endParaRPr lang="fr-FR" sz="1600" dirty="0">
              <a:solidFill>
                <a:prstClr val="white"/>
              </a:solidFill>
            </a:endParaRPr>
          </a:p>
          <a:p>
            <a:pPr marL="342900" lvl="0" indent="-342900">
              <a:buAutoNum type="arabicPeriod" startAt="3"/>
            </a:pPr>
            <a:r>
              <a:rPr lang="fr-FR" sz="1600" dirty="0" smtClean="0">
                <a:solidFill>
                  <a:prstClr val="white"/>
                </a:solidFill>
              </a:rPr>
              <a:t>Au </a:t>
            </a:r>
            <a:r>
              <a:rPr lang="fr-FR" sz="1600" dirty="0">
                <a:solidFill>
                  <a:prstClr val="white"/>
                </a:solidFill>
              </a:rPr>
              <a:t>cours de ces deux jours, le nouvel embauché est informé qu’on va revenir plus en détails sur ces notions de </a:t>
            </a:r>
            <a:r>
              <a:rPr lang="fr-FR" sz="1600" dirty="0" smtClean="0">
                <a:solidFill>
                  <a:prstClr val="white"/>
                </a:solidFill>
              </a:rPr>
              <a:t>sécurité 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prstClr val="white"/>
                </a:solidFill>
              </a:rPr>
              <a:t>s</a:t>
            </a:r>
            <a:r>
              <a:rPr lang="fr-FR" sz="1600" dirty="0" smtClean="0">
                <a:solidFill>
                  <a:prstClr val="white"/>
                </a:solidFill>
              </a:rPr>
              <a:t>ur 3 niveaux : le Groupe</a:t>
            </a:r>
            <a:r>
              <a:rPr lang="fr-FR" sz="1600" dirty="0">
                <a:solidFill>
                  <a:prstClr val="white"/>
                </a:solidFill>
              </a:rPr>
              <a:t>, </a:t>
            </a:r>
            <a:r>
              <a:rPr lang="fr-FR" sz="1600" dirty="0" smtClean="0">
                <a:solidFill>
                  <a:prstClr val="white"/>
                </a:solidFill>
              </a:rPr>
              <a:t>le site </a:t>
            </a:r>
            <a:r>
              <a:rPr lang="fr-FR" sz="1600" dirty="0">
                <a:solidFill>
                  <a:prstClr val="white"/>
                </a:solidFill>
              </a:rPr>
              <a:t>et </a:t>
            </a:r>
            <a:r>
              <a:rPr lang="fr-FR" sz="1600" dirty="0" smtClean="0">
                <a:solidFill>
                  <a:prstClr val="white"/>
                </a:solidFill>
              </a:rPr>
              <a:t>le poste</a:t>
            </a:r>
            <a:r>
              <a:rPr lang="fr-FR" sz="1600" dirty="0">
                <a:solidFill>
                  <a:prstClr val="white"/>
                </a:solidFill>
              </a:rPr>
              <a:t>, </a:t>
            </a:r>
            <a:endParaRPr lang="fr-FR" sz="1600" dirty="0" smtClean="0">
              <a:solidFill>
                <a:prstClr val="white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prstClr val="white"/>
                </a:solidFill>
              </a:rPr>
              <a:t>dans </a:t>
            </a:r>
            <a:r>
              <a:rPr lang="fr-FR" sz="1600" dirty="0">
                <a:solidFill>
                  <a:prstClr val="white"/>
                </a:solidFill>
              </a:rPr>
              <a:t>les 3 mois, </a:t>
            </a:r>
            <a:endParaRPr lang="fr-FR" sz="1600" dirty="0" smtClean="0">
              <a:solidFill>
                <a:prstClr val="white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prstClr val="white"/>
                </a:solidFill>
              </a:rPr>
              <a:t>comprenant </a:t>
            </a:r>
            <a:r>
              <a:rPr lang="fr-FR" sz="1600" dirty="0">
                <a:solidFill>
                  <a:prstClr val="white"/>
                </a:solidFill>
              </a:rPr>
              <a:t>une partie pratique, type « gestes qui sauvent » (manipulation d’un extincteur, utilisation d’un défibrillateur, stage de conduite préventive</a:t>
            </a:r>
            <a:r>
              <a:rPr lang="fr-FR" sz="1600" dirty="0" smtClean="0">
                <a:solidFill>
                  <a:prstClr val="white"/>
                </a:solidFill>
              </a:rPr>
              <a:t>,…).</a:t>
            </a:r>
          </a:p>
          <a:p>
            <a:pPr marL="342900" lvl="0" indent="-342900">
              <a:buAutoNum type="arabicPeriod" startAt="3"/>
            </a:pPr>
            <a:endParaRPr lang="fr-FR" sz="1600" dirty="0">
              <a:solidFill>
                <a:prstClr val="white"/>
              </a:solidFill>
            </a:endParaRPr>
          </a:p>
          <a:p>
            <a:pPr lvl="0"/>
            <a:r>
              <a:rPr lang="fr-FR" sz="1600" dirty="0" smtClean="0">
                <a:solidFill>
                  <a:prstClr val="white"/>
                </a:solidFill>
              </a:rPr>
              <a:t>Cette brochure, complémentaire du </a:t>
            </a:r>
            <a:r>
              <a:rPr lang="fr-FR" sz="1600" dirty="0" smtClean="0">
                <a:solidFill>
                  <a:prstClr val="white"/>
                </a:solidFill>
                <a:hlinkClick r:id="rId2"/>
              </a:rPr>
              <a:t>guide</a:t>
            </a:r>
            <a:r>
              <a:rPr lang="fr-FR" sz="1600" dirty="0" smtClean="0">
                <a:solidFill>
                  <a:prstClr val="white"/>
                </a:solidFill>
              </a:rPr>
              <a:t>, pour l’accueil des nouveaux embauchés, vous permet de faire de ces premières journées, un moment privilégié, centré sur la Valeur Sécurité.</a:t>
            </a:r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64" y="8000938"/>
            <a:ext cx="1404000" cy="14032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071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232010" y="4352655"/>
            <a:ext cx="6357117" cy="3621287"/>
            <a:chOff x="594273" y="6855735"/>
            <a:chExt cx="5669453" cy="2962003"/>
          </a:xfrm>
        </p:grpSpPr>
        <p:sp>
          <p:nvSpPr>
            <p:cNvPr id="49" name="Rectangle à coins arrondis 48"/>
            <p:cNvSpPr/>
            <p:nvPr/>
          </p:nvSpPr>
          <p:spPr>
            <a:xfrm>
              <a:off x="594273" y="6855735"/>
              <a:ext cx="5669453" cy="2962003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300" b="1" dirty="0" smtClean="0">
                <a:solidFill>
                  <a:schemeClr val="tx1"/>
                </a:solidFill>
              </a:endParaRPr>
            </a:p>
            <a:p>
              <a:pPr algn="ctr"/>
              <a:endParaRPr lang="fr-FR" sz="2800" b="1" dirty="0" smtClean="0">
                <a:solidFill>
                  <a:schemeClr val="tx1"/>
                </a:solidFill>
              </a:endParaRPr>
            </a:p>
            <a:p>
              <a:pPr algn="ctr"/>
              <a:endParaRPr lang="fr-FR" sz="2800" b="1" dirty="0">
                <a:solidFill>
                  <a:schemeClr val="tx1"/>
                </a:solidFill>
              </a:endParaRPr>
            </a:p>
            <a:p>
              <a:pPr marL="342900" indent="-342900" algn="ctr">
                <a:buFont typeface="+mj-lt"/>
                <a:buAutoNum type="arabicPeriod"/>
              </a:pPr>
              <a:endParaRPr lang="fr-FR" sz="1300" b="1" dirty="0" smtClean="0">
                <a:solidFill>
                  <a:schemeClr val="tx1"/>
                </a:solidFill>
              </a:endParaRPr>
            </a:p>
            <a:p>
              <a:pPr marL="342900" indent="-342900" algn="ctr">
                <a:buFont typeface="+mj-lt"/>
                <a:buAutoNum type="arabicPeriod"/>
              </a:pPr>
              <a:r>
                <a:rPr lang="fr-FR" sz="1300" b="1" dirty="0" smtClean="0">
                  <a:solidFill>
                    <a:schemeClr val="tx1"/>
                  </a:solidFill>
                </a:rPr>
                <a:t>Réalisation du e-Learning :</a:t>
              </a:r>
            </a:p>
            <a:p>
              <a:pPr algn="ctr"/>
              <a:endParaRPr lang="fr-FR" sz="1300" b="1" dirty="0" smtClean="0">
                <a:solidFill>
                  <a:schemeClr val="tx1"/>
                </a:solidFill>
              </a:endParaRPr>
            </a:p>
            <a:p>
              <a:pPr algn="ctr"/>
              <a:endParaRPr lang="fr-FR" dirty="0">
                <a:solidFill>
                  <a:schemeClr val="tx1"/>
                </a:solidFill>
              </a:endParaRPr>
            </a:p>
            <a:p>
              <a:pPr algn="ctr"/>
              <a:endParaRPr lang="fr-FR" dirty="0" smtClean="0">
                <a:solidFill>
                  <a:schemeClr val="tx1"/>
                </a:solidFill>
              </a:endParaRPr>
            </a:p>
            <a:p>
              <a:pPr algn="ctr"/>
              <a:endParaRPr lang="fr-FR" dirty="0" smtClean="0">
                <a:solidFill>
                  <a:schemeClr val="tx1"/>
                </a:solidFill>
              </a:endParaRPr>
            </a:p>
            <a:p>
              <a:pPr algn="ctr"/>
              <a:endParaRPr lang="fr-FR" dirty="0" smtClean="0">
                <a:solidFill>
                  <a:schemeClr val="tx1"/>
                </a:solidFill>
              </a:endParaRPr>
            </a:p>
            <a:p>
              <a:pPr lvl="0" algn="ctr"/>
              <a:endParaRPr lang="fr-FR" sz="1300" b="1" dirty="0">
                <a:solidFill>
                  <a:prstClr val="black"/>
                </a:solidFill>
              </a:endParaRPr>
            </a:p>
            <a:p>
              <a:pPr marL="342900" lvl="0" indent="-342900" algn="ctr">
                <a:buFont typeface="+mj-lt"/>
                <a:buAutoNum type="arabicPeriod" startAt="2"/>
              </a:pPr>
              <a:r>
                <a:rPr lang="fr-FR" sz="1300" b="1" dirty="0" smtClean="0">
                  <a:solidFill>
                    <a:prstClr val="black"/>
                  </a:solidFill>
                </a:rPr>
                <a:t>Faire un point avec votre collaborateur</a:t>
              </a:r>
            </a:p>
            <a:p>
              <a:pPr marL="342900" indent="-342900" algn="ctr">
                <a:buFont typeface="+mj-lt"/>
                <a:buAutoNum type="arabicPeriod" startAt="2"/>
              </a:pPr>
              <a:r>
                <a:rPr lang="fr-FR" sz="1300" b="1" dirty="0" smtClean="0">
                  <a:solidFill>
                    <a:schemeClr val="tx1"/>
                  </a:solidFill>
                </a:rPr>
                <a:t>Choisir le parcours </a:t>
              </a:r>
              <a:r>
                <a:rPr lang="fr-FR" sz="1300" b="1" dirty="0">
                  <a:solidFill>
                    <a:schemeClr val="tx1"/>
                  </a:solidFill>
                </a:rPr>
                <a:t>adapté </a:t>
              </a:r>
              <a:r>
                <a:rPr lang="fr-FR" sz="1300" b="1" dirty="0" smtClean="0">
                  <a:solidFill>
                    <a:schemeClr val="tx1"/>
                  </a:solidFill>
                </a:rPr>
                <a:t>à la situation du </a:t>
              </a:r>
              <a:r>
                <a:rPr lang="fr-FR" sz="1300" b="1" dirty="0">
                  <a:solidFill>
                    <a:schemeClr val="tx1"/>
                  </a:solidFill>
                </a:rPr>
                <a:t>collaborateur (Cf. </a:t>
              </a:r>
              <a:r>
                <a:rPr lang="fr-FR" sz="1300" b="1" u="sng" dirty="0" err="1">
                  <a:solidFill>
                    <a:schemeClr val="accent1">
                      <a:lumMod val="50000"/>
                    </a:schemeClr>
                  </a:solidFill>
                  <a:hlinkClick r:id="rId2"/>
                </a:rPr>
                <a:t>ToolBox</a:t>
              </a:r>
              <a:r>
                <a:rPr lang="fr-FR" sz="1300" b="1" u="sng" dirty="0">
                  <a:solidFill>
                    <a:schemeClr val="accent1">
                      <a:lumMod val="50000"/>
                    </a:schemeClr>
                  </a:solidFill>
                  <a:hlinkClick r:id="rId2"/>
                </a:rPr>
                <a:t> HSE</a:t>
              </a:r>
              <a:r>
                <a:rPr lang="fr-FR" sz="1300" b="1" u="sng" dirty="0">
                  <a:solidFill>
                    <a:schemeClr val="accent1">
                      <a:lumMod val="50000"/>
                    </a:schemeClr>
                  </a:solidFill>
                </a:rPr>
                <a:t>) </a:t>
              </a:r>
              <a:r>
                <a:rPr lang="fr-FR" sz="1300" b="1" dirty="0" smtClean="0">
                  <a:solidFill>
                    <a:schemeClr val="tx1"/>
                  </a:solidFill>
                </a:rPr>
                <a:t> et communiquer ce choix à </a:t>
              </a:r>
              <a:r>
                <a:rPr lang="fr-FR" sz="1200" b="1" dirty="0" smtClean="0">
                  <a:solidFill>
                    <a:srgbClr val="0070C0"/>
                  </a:solidFill>
                  <a:hlinkClick r:id="rId3"/>
                </a:rPr>
                <a:t>TLS</a:t>
              </a:r>
              <a:r>
                <a:rPr lang="fr-FR" sz="1200" b="1" dirty="0" smtClean="0">
                  <a:solidFill>
                    <a:srgbClr val="0070C0"/>
                  </a:solidFill>
                </a:rPr>
                <a:t>.  </a:t>
              </a:r>
              <a:r>
                <a:rPr lang="fr-FR" sz="1300" b="1" dirty="0" smtClean="0">
                  <a:solidFill>
                    <a:schemeClr val="tx1"/>
                  </a:solidFill>
                </a:rPr>
                <a:t>Par défaut, il suivra le parcours 1 (le plus léger)</a:t>
              </a:r>
            </a:p>
            <a:p>
              <a:pPr marL="342900" indent="-342900" algn="ctr">
                <a:buFont typeface="+mj-lt"/>
                <a:buAutoNum type="arabicPeriod" startAt="2"/>
              </a:pPr>
              <a:endParaRPr lang="fr-FR" sz="1300" b="1" dirty="0">
                <a:solidFill>
                  <a:schemeClr val="tx1"/>
                </a:solidFill>
              </a:endParaRPr>
            </a:p>
            <a:p>
              <a:pPr algn="ctr"/>
              <a:r>
                <a:rPr lang="fr-FR" sz="1100" b="1" i="1" dirty="0" smtClean="0">
                  <a:solidFill>
                    <a:schemeClr val="accent4"/>
                  </a:solidFill>
                </a:rPr>
                <a:t>(*)  12 modules / 3h au total. Le N+1 peut inviter l’apprenant à sélectionner </a:t>
              </a:r>
            </a:p>
            <a:p>
              <a:pPr algn="ctr"/>
              <a:r>
                <a:rPr lang="fr-FR" sz="1100" b="1" i="1" dirty="0" smtClean="0">
                  <a:solidFill>
                    <a:schemeClr val="accent4"/>
                  </a:solidFill>
                </a:rPr>
                <a:t>un des 12 modules (selon </a:t>
              </a:r>
              <a:r>
                <a:rPr lang="fr-FR" sz="1100" b="1" i="1" dirty="0">
                  <a:solidFill>
                    <a:schemeClr val="accent4"/>
                  </a:solidFill>
                </a:rPr>
                <a:t>sa </a:t>
              </a:r>
              <a:r>
                <a:rPr lang="fr-FR" sz="1100" b="1" i="1" dirty="0" smtClean="0">
                  <a:solidFill>
                    <a:schemeClr val="accent4"/>
                  </a:solidFill>
                </a:rPr>
                <a:t>situation) </a:t>
              </a:r>
              <a:r>
                <a:rPr lang="fr-FR" sz="1100" b="1" i="1" dirty="0">
                  <a:solidFill>
                    <a:schemeClr val="accent4"/>
                  </a:solidFill>
                </a:rPr>
                <a:t>et </a:t>
              </a:r>
              <a:r>
                <a:rPr lang="fr-FR" sz="1100" b="1" i="1" dirty="0" smtClean="0">
                  <a:solidFill>
                    <a:schemeClr val="accent4"/>
                  </a:solidFill>
                </a:rPr>
                <a:t>de le suivre dans son intégralité.</a:t>
              </a:r>
            </a:p>
            <a:p>
              <a:pPr algn="ctr"/>
              <a:endParaRPr lang="fr-FR" sz="1300" b="1" dirty="0" smtClean="0">
                <a:solidFill>
                  <a:prstClr val="black"/>
                </a:solidFill>
              </a:endParaRPr>
            </a:p>
            <a:p>
              <a:pPr marL="342900" lvl="0" indent="-342900" algn="ctr">
                <a:buFont typeface="+mj-lt"/>
                <a:buAutoNum type="arabicPeriod" startAt="2"/>
              </a:pPr>
              <a:endParaRPr lang="fr-FR" sz="1300" b="1" dirty="0">
                <a:solidFill>
                  <a:prstClr val="black"/>
                </a:solidFill>
              </a:endParaRPr>
            </a:p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0125" y="7246015"/>
              <a:ext cx="2746781" cy="1584439"/>
            </a:xfrm>
            <a:prstGeom prst="rect">
              <a:avLst/>
            </a:prstGeom>
          </p:spPr>
        </p:pic>
        <p:sp>
          <p:nvSpPr>
            <p:cNvPr id="4" name="ZoneTexte 3"/>
            <p:cNvSpPr txBox="1"/>
            <p:nvPr/>
          </p:nvSpPr>
          <p:spPr>
            <a:xfrm>
              <a:off x="4605213" y="7226206"/>
              <a:ext cx="1115145" cy="377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solidFill>
                    <a:schemeClr val="accent4"/>
                  </a:solidFill>
                  <a:hlinkClick r:id="rId5"/>
                </a:rPr>
                <a:t>Les 12 </a:t>
              </a:r>
              <a:r>
                <a:rPr lang="fr-FR" sz="1200" b="1" dirty="0">
                  <a:solidFill>
                    <a:schemeClr val="accent4"/>
                  </a:solidFill>
                  <a:hlinkClick r:id="rId5"/>
                </a:rPr>
                <a:t> </a:t>
              </a:r>
              <a:endParaRPr lang="fr-FR" sz="1200" b="1" dirty="0" smtClean="0">
                <a:solidFill>
                  <a:schemeClr val="accent4"/>
                </a:solidFill>
                <a:hlinkClick r:id="rId5"/>
              </a:endParaRPr>
            </a:p>
            <a:p>
              <a:r>
                <a:rPr lang="fr-FR" sz="1200" b="1" dirty="0" smtClean="0">
                  <a:solidFill>
                    <a:schemeClr val="accent4"/>
                  </a:solidFill>
                  <a:hlinkClick r:id="rId5"/>
                </a:rPr>
                <a:t>Règles d’Or (*) </a:t>
              </a:r>
              <a:endParaRPr lang="fr-FR" sz="1200" b="1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4</a:t>
            </a:fld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>
            <a:off x="232011" y="62807"/>
            <a:ext cx="6357117" cy="4161943"/>
            <a:chOff x="191067" y="1132838"/>
            <a:chExt cx="6357117" cy="4019678"/>
          </a:xfrm>
        </p:grpSpPr>
        <p:sp>
          <p:nvSpPr>
            <p:cNvPr id="30" name="Rectangle à coins arrondis 29"/>
            <p:cNvSpPr/>
            <p:nvPr/>
          </p:nvSpPr>
          <p:spPr>
            <a:xfrm>
              <a:off x="191067" y="1354246"/>
              <a:ext cx="6357117" cy="3798270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300" b="1" dirty="0" smtClean="0">
                <a:solidFill>
                  <a:schemeClr val="tx1"/>
                </a:solidFill>
              </a:endParaRPr>
            </a:p>
          </p:txBody>
        </p:sp>
        <p:grpSp>
          <p:nvGrpSpPr>
            <p:cNvPr id="45" name="Groupe 44"/>
            <p:cNvGrpSpPr/>
            <p:nvPr/>
          </p:nvGrpSpPr>
          <p:grpSpPr>
            <a:xfrm>
              <a:off x="751404" y="1132838"/>
              <a:ext cx="5288280" cy="3710051"/>
              <a:chOff x="709247" y="797445"/>
              <a:chExt cx="5444628" cy="4298042"/>
            </a:xfrm>
          </p:grpSpPr>
          <p:sp>
            <p:nvSpPr>
              <p:cNvPr id="22" name="Rectangle à coins arrondis 21"/>
              <p:cNvSpPr/>
              <p:nvPr/>
            </p:nvSpPr>
            <p:spPr>
              <a:xfrm>
                <a:off x="709247" y="1409185"/>
                <a:ext cx="2652350" cy="1986187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fr-FR" sz="1400" b="1" dirty="0" smtClean="0">
                    <a:solidFill>
                      <a:schemeClr val="tx1"/>
                    </a:solidFill>
                  </a:rPr>
                  <a:t>   L’engagement du Top Management  </a:t>
                </a:r>
                <a:r>
                  <a:rPr lang="fr-FR" sz="1400" b="1" dirty="0" smtClean="0">
                    <a:solidFill>
                      <a:schemeClr val="bg2"/>
                    </a:solidFill>
                  </a:rPr>
                  <a:t>(30 min)</a:t>
                </a:r>
              </a:p>
              <a:p>
                <a:pPr algn="ctr"/>
                <a:endParaRPr lang="fr-FR" sz="1400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fr-FR" sz="1400" dirty="0" smtClean="0">
                    <a:solidFill>
                      <a:schemeClr val="tx1"/>
                    </a:solidFill>
                    <a:hlinkClick r:id="rId6"/>
                  </a:rPr>
                  <a:t>Vidéo CEO</a:t>
                </a:r>
                <a:endParaRPr lang="fr-FR" sz="14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fr-FR" sz="1400" dirty="0">
                    <a:solidFill>
                      <a:schemeClr val="tx1"/>
                    </a:solidFill>
                    <a:hlinkClick r:id="rId7"/>
                  </a:rPr>
                  <a:t>Vidéo Stop </a:t>
                </a:r>
                <a:r>
                  <a:rPr lang="fr-FR" sz="1400" dirty="0" err="1">
                    <a:solidFill>
                      <a:schemeClr val="tx1"/>
                    </a:solidFill>
                    <a:hlinkClick r:id="rId7"/>
                  </a:rPr>
                  <a:t>Card</a:t>
                </a:r>
                <a:endParaRPr lang="fr-FR" sz="14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fr-FR" sz="1400" dirty="0">
                    <a:solidFill>
                      <a:schemeClr val="tx1"/>
                    </a:solidFill>
                    <a:hlinkClick r:id="rId8"/>
                  </a:rPr>
                  <a:t>Vidéo carte de visite Total</a:t>
                </a:r>
                <a:endParaRPr lang="fr-FR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à coins arrondis 33"/>
              <p:cNvSpPr/>
              <p:nvPr/>
            </p:nvSpPr>
            <p:spPr>
              <a:xfrm>
                <a:off x="3501524" y="1409185"/>
                <a:ext cx="2652351" cy="1986187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r>
                  <a:rPr lang="fr-FR" sz="1400" b="1" dirty="0" smtClean="0">
                    <a:solidFill>
                      <a:prstClr val="black"/>
                    </a:solidFill>
                  </a:rPr>
                  <a:t>La Valeur Sécurité </a:t>
                </a:r>
              </a:p>
              <a:p>
                <a:pPr lvl="0" algn="ctr"/>
                <a:r>
                  <a:rPr lang="fr-FR" sz="1400" b="1" dirty="0" smtClean="0">
                    <a:solidFill>
                      <a:schemeClr val="bg2"/>
                    </a:solidFill>
                  </a:rPr>
                  <a:t>(30 min)</a:t>
                </a:r>
              </a:p>
              <a:p>
                <a:pPr lvl="0" algn="ctr"/>
                <a:endParaRPr lang="fr-FR" sz="1400" b="1" dirty="0" smtClean="0">
                  <a:solidFill>
                    <a:prstClr val="black"/>
                  </a:solidFill>
                </a:endParaRPr>
              </a:p>
              <a:p>
                <a:pPr lvl="0" algn="ctr"/>
                <a:r>
                  <a:rPr lang="fr-FR" sz="1400" dirty="0" smtClean="0">
                    <a:solidFill>
                      <a:prstClr val="black"/>
                    </a:solidFill>
                    <a:hlinkClick r:id="rId9"/>
                  </a:rPr>
                  <a:t>Vidéo Sécurité routière </a:t>
                </a:r>
                <a:endParaRPr lang="fr-FR" sz="1400" dirty="0" smtClean="0">
                  <a:solidFill>
                    <a:prstClr val="black"/>
                  </a:solidFill>
                </a:endParaRPr>
              </a:p>
              <a:p>
                <a:pPr lvl="0" algn="ctr"/>
                <a:r>
                  <a:rPr lang="fr-FR" sz="1400" dirty="0" smtClean="0">
                    <a:solidFill>
                      <a:prstClr val="black"/>
                    </a:solidFill>
                    <a:hlinkClick r:id="rId10"/>
                  </a:rPr>
                  <a:t>Vidéo Valeur Sécurité</a:t>
                </a:r>
                <a:endParaRPr lang="fr-FR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à coins arrondis 36"/>
              <p:cNvSpPr/>
              <p:nvPr/>
            </p:nvSpPr>
            <p:spPr>
              <a:xfrm>
                <a:off x="709247" y="3544938"/>
                <a:ext cx="2652350" cy="1550549"/>
              </a:xfrm>
              <a:prstGeom prst="round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fr-FR" sz="1400" b="1" dirty="0" smtClean="0">
                    <a:solidFill>
                      <a:schemeClr val="tx1"/>
                    </a:solidFill>
                  </a:rPr>
                  <a:t>La Charte SSEQ </a:t>
                </a:r>
              </a:p>
              <a:p>
                <a:pPr algn="ctr"/>
                <a:r>
                  <a:rPr lang="fr-FR" sz="1400" b="1" dirty="0" smtClean="0">
                    <a:solidFill>
                      <a:srgbClr val="ABCE36"/>
                    </a:solidFill>
                  </a:rPr>
                  <a:t>(15 min)</a:t>
                </a:r>
              </a:p>
              <a:p>
                <a:pPr algn="ctr"/>
                <a:endParaRPr lang="fr-FR" sz="1400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fr-FR" sz="1400" dirty="0" smtClean="0">
                    <a:solidFill>
                      <a:schemeClr val="tx1"/>
                    </a:solidFill>
                    <a:hlinkClick r:id="rId11"/>
                  </a:rPr>
                  <a:t>Charte SSEQ</a:t>
                </a:r>
                <a:endParaRPr lang="fr-FR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Rectangle à coins arrondis 42"/>
              <p:cNvSpPr/>
              <p:nvPr/>
            </p:nvSpPr>
            <p:spPr>
              <a:xfrm>
                <a:off x="3501524" y="3518464"/>
                <a:ext cx="2652351" cy="1550550"/>
              </a:xfrm>
              <a:prstGeom prst="roundRect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r>
                  <a:rPr lang="fr-FR" sz="1400" b="1" dirty="0" smtClean="0">
                    <a:solidFill>
                      <a:prstClr val="black"/>
                    </a:solidFill>
                  </a:rPr>
                  <a:t>Les Objectifs Sécurité de mon entité </a:t>
                </a:r>
              </a:p>
              <a:p>
                <a:pPr lvl="0" algn="ctr"/>
                <a:r>
                  <a:rPr lang="fr-FR" sz="1400" b="1" dirty="0" smtClean="0">
                    <a:solidFill>
                      <a:srgbClr val="ABCE36"/>
                    </a:solidFill>
                  </a:rPr>
                  <a:t>(30 min)</a:t>
                </a:r>
                <a:endParaRPr lang="fr-FR" sz="1400" b="1" dirty="0">
                  <a:solidFill>
                    <a:srgbClr val="ABCE36"/>
                  </a:solidFill>
                </a:endParaRPr>
              </a:p>
            </p:txBody>
          </p:sp>
          <p:sp>
            <p:nvSpPr>
              <p:cNvPr id="21" name="Rectangle à coins arrondis 20"/>
              <p:cNvSpPr/>
              <p:nvPr/>
            </p:nvSpPr>
            <p:spPr>
              <a:xfrm>
                <a:off x="2631126" y="797445"/>
                <a:ext cx="1576091" cy="506065"/>
              </a:xfrm>
              <a:prstGeom prst="roundRect">
                <a:avLst/>
              </a:prstGeom>
              <a:solidFill>
                <a:schemeClr val="tx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fr-FR" sz="1600" b="1" dirty="0" smtClean="0">
                    <a:solidFill>
                      <a:schemeClr val="bg1"/>
                    </a:solidFill>
                  </a:rPr>
                  <a:t>JOUR</a:t>
                </a:r>
                <a:r>
                  <a:rPr lang="fr-FR" b="1" dirty="0" smtClean="0">
                    <a:solidFill>
                      <a:schemeClr val="bg1"/>
                    </a:solidFill>
                  </a:rPr>
                  <a:t> 1</a:t>
                </a:r>
                <a:endParaRPr lang="fr-FR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1" name="Rectangle à coins arrondis 30"/>
          <p:cNvSpPr/>
          <p:nvPr/>
        </p:nvSpPr>
        <p:spPr>
          <a:xfrm>
            <a:off x="2700117" y="4293169"/>
            <a:ext cx="1530830" cy="436832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</a:rPr>
              <a:t>JOUR</a:t>
            </a:r>
            <a:r>
              <a:rPr lang="fr-FR" b="1" dirty="0" smtClean="0">
                <a:solidFill>
                  <a:schemeClr val="bg1"/>
                </a:solidFill>
              </a:rPr>
              <a:t> 2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232011" y="8318187"/>
            <a:ext cx="6357116" cy="1162008"/>
          </a:xfrm>
          <a:prstGeom prst="round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sz="1300" b="1" dirty="0" smtClean="0">
                <a:solidFill>
                  <a:schemeClr val="tx1"/>
                </a:solidFill>
              </a:rPr>
              <a:t>Veillez </a:t>
            </a:r>
            <a:r>
              <a:rPr lang="fr-FR" sz="1300" b="1" dirty="0">
                <a:solidFill>
                  <a:schemeClr val="tx1"/>
                </a:solidFill>
              </a:rPr>
              <a:t>au bon suivi de sa formation.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300" b="1" dirty="0">
                <a:solidFill>
                  <a:schemeClr val="tx1"/>
                </a:solidFill>
              </a:rPr>
              <a:t>A la fin de la formation, remettez le </a:t>
            </a:r>
            <a:r>
              <a:rPr lang="fr-FR" sz="1300" b="1" dirty="0" smtClean="0">
                <a:solidFill>
                  <a:schemeClr val="tx1"/>
                </a:solidFill>
                <a:hlinkClick r:id="rId12"/>
              </a:rPr>
              <a:t>SafetyPass </a:t>
            </a:r>
            <a:br>
              <a:rPr lang="fr-FR" sz="1300" b="1" dirty="0" smtClean="0">
                <a:solidFill>
                  <a:schemeClr val="tx1"/>
                </a:solidFill>
                <a:hlinkClick r:id="rId12"/>
              </a:rPr>
            </a:br>
            <a:r>
              <a:rPr lang="fr-FR" sz="1300" b="1" dirty="0" smtClean="0">
                <a:solidFill>
                  <a:schemeClr val="tx1"/>
                </a:solidFill>
              </a:rPr>
              <a:t>signé </a:t>
            </a:r>
            <a:r>
              <a:rPr lang="fr-FR" sz="1300" b="1" dirty="0">
                <a:solidFill>
                  <a:schemeClr val="tx1"/>
                </a:solidFill>
              </a:rPr>
              <a:t>à votre collaborateur</a:t>
            </a:r>
            <a:r>
              <a:rPr lang="fr-FR" sz="1300" b="1" dirty="0" smtClean="0">
                <a:solidFill>
                  <a:schemeClr val="tx1"/>
                </a:solidFill>
              </a:rPr>
              <a:t>.</a:t>
            </a:r>
            <a:endParaRPr lang="fr-FR" sz="1300" b="1" dirty="0">
              <a:solidFill>
                <a:schemeClr val="tx1"/>
              </a:solidFill>
            </a:endParaRP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18193" y="8392521"/>
            <a:ext cx="1351119" cy="1013340"/>
          </a:xfrm>
          <a:prstGeom prst="rect">
            <a:avLst/>
          </a:prstGeom>
        </p:spPr>
      </p:pic>
      <p:sp>
        <p:nvSpPr>
          <p:cNvPr id="20" name="Rectangle à coins arrondis 19"/>
          <p:cNvSpPr/>
          <p:nvPr/>
        </p:nvSpPr>
        <p:spPr>
          <a:xfrm>
            <a:off x="2336076" y="8062304"/>
            <a:ext cx="2258912" cy="454950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</a:rPr>
              <a:t>Dans les 3 mois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49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_total_modele_blanc">
  <a:themeElements>
    <a:clrScheme name="Personnalisé 2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004494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474E136E8F6E458809EE8C4949CFFA" ma:contentTypeVersion="2" ma:contentTypeDescription="Crée un document." ma:contentTypeScope="" ma:versionID="42410503496f20173e350bd661b353a4">
  <xsd:schema xmlns:xsd="http://www.w3.org/2001/XMLSchema" xmlns:xs="http://www.w3.org/2001/XMLSchema" xmlns:p="http://schemas.microsoft.com/office/2006/metadata/properties" xmlns:ns2="ced47b5e-4e4f-4baf-8203-bd3c429b6fe9" targetNamespace="http://schemas.microsoft.com/office/2006/metadata/properties" ma:root="true" ma:fieldsID="5d2d7fad7fb29c68e6c1376a82699843" ns2:_="">
    <xsd:import namespace="ced47b5e-4e4f-4baf-8203-bd3c429b6f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d47b5e-4e4f-4baf-8203-bd3c429b6f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F55F06-441C-4F4C-A6BC-0E88D18CB02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ed47b5e-4e4f-4baf-8203-bd3c429b6fe9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9B19C78-D55C-496F-98AB-0C7E903488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AA9281-9C31-4E4C-A5CA-A32DCD270F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d47b5e-4e4f-4baf-8203-bd3c429b6f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fr_total_modele_blanc</Template>
  <TotalTime>69</TotalTime>
  <Words>407</Words>
  <Application>Microsoft Office PowerPoint</Application>
  <PresentationFormat>Format A4 (210 x 297 mm)</PresentationFormat>
  <Paragraphs>80</Paragraphs>
  <Slides>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Helvetica</vt:lpstr>
      <vt:lpstr>Lucida Grande</vt:lpstr>
      <vt:lpstr>fr_total_modele_blanc</vt:lpstr>
      <vt:lpstr>Présentation PowerPoint</vt:lpstr>
      <vt:lpstr>Présentation PowerPoint</vt:lpstr>
      <vt:lpstr>Présentation PowerPoint</vt:lpstr>
      <vt:lpstr>Présentation PowerPoint</vt:lpstr>
    </vt:vector>
  </TitlesOfParts>
  <Company>TOTAL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Camille VILAIN</dc:creator>
  <cp:lastModifiedBy>Florent THUILLIER</cp:lastModifiedBy>
  <cp:revision>236</cp:revision>
  <cp:lastPrinted>2019-02-27T10:57:18Z</cp:lastPrinted>
  <dcterms:created xsi:type="dcterms:W3CDTF">2018-11-30T16:03:35Z</dcterms:created>
  <dcterms:modified xsi:type="dcterms:W3CDTF">2020-01-15T10:12:26Z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0x01010083474E136E8F6E458809EE8C4949CFFA</vt:lpwstr>
  </property>
</Properties>
</file>