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4"/>
  </p:sldMasterIdLst>
  <p:notesMasterIdLst>
    <p:notesMasterId r:id="rId9"/>
  </p:notesMasterIdLst>
  <p:handoutMasterIdLst>
    <p:handoutMasterId r:id="rId10"/>
  </p:handoutMasterIdLst>
  <p:sldIdLst>
    <p:sldId id="282" r:id="rId5"/>
    <p:sldId id="257" r:id="rId6"/>
    <p:sldId id="258" r:id="rId7"/>
    <p:sldId id="284" r:id="rId8"/>
  </p:sldIdLst>
  <p:sldSz cx="6858000" cy="9906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1" userDrawn="1">
          <p15:clr>
            <a:srgbClr val="A4A3A4"/>
          </p15:clr>
        </p15:guide>
        <p15:guide id="2" orient="horz" pos="4928" userDrawn="1">
          <p15:clr>
            <a:srgbClr val="A4A3A4"/>
          </p15:clr>
        </p15:guide>
        <p15:guide id="3" orient="horz" pos="3251" userDrawn="1">
          <p15:clr>
            <a:srgbClr val="A4A3A4"/>
          </p15:clr>
        </p15:guide>
        <p15:guide id="4" orient="horz" pos="1024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pos="527" userDrawn="1">
          <p15:clr>
            <a:srgbClr val="A4A3A4"/>
          </p15:clr>
        </p15:guide>
        <p15:guide id="7" pos="3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e VILAIN" initials="CV" lastIdx="6" clrIdx="0">
    <p:extLst>
      <p:ext uri="{19B8F6BF-5375-455C-9EA6-DF929625EA0E}">
        <p15:presenceInfo xmlns:p15="http://schemas.microsoft.com/office/powerpoint/2012/main" userId="S-1-5-21-1688137703-1013256711-2629252250-1491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  <a:srgbClr val="C83F18"/>
    <a:srgbClr val="7ABFC0"/>
    <a:srgbClr val="CAEBEA"/>
    <a:srgbClr val="55DD61"/>
    <a:srgbClr val="3AAFC3"/>
    <a:srgbClr val="FFAA00"/>
    <a:srgbClr val="ABCE36"/>
    <a:srgbClr val="00241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5262" autoAdjust="0"/>
  </p:normalViewPr>
  <p:slideViewPr>
    <p:cSldViewPr snapToGrid="0">
      <p:cViewPr>
        <p:scale>
          <a:sx n="66" d="100"/>
          <a:sy n="66" d="100"/>
        </p:scale>
        <p:origin x="2148" y="-96"/>
      </p:cViewPr>
      <p:guideLst>
        <p:guide orient="horz" pos="1921"/>
        <p:guide orient="horz" pos="4928"/>
        <p:guide orient="horz" pos="3251"/>
        <p:guide orient="horz" pos="1024"/>
        <p:guide orient="horz" pos="3316"/>
        <p:guide pos="527"/>
        <p:guide pos="39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1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74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1000" y="3042885"/>
            <a:ext cx="5457472" cy="214859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24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891000" y="5255683"/>
            <a:ext cx="5457472" cy="256822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noProof="0"/>
              <a:t>Cliquez pour modifier les styles des sous-titres du masque</a:t>
            </a:r>
          </a:p>
        </p:txBody>
      </p:sp>
      <p:pic>
        <p:nvPicPr>
          <p:cNvPr id="6" name="Image 5" descr="TOTAL_logo_RVB_fond_gris_powerpoint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800"/>
            <a:ext cx="6858000" cy="1223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184376" y="9378597"/>
            <a:ext cx="404752" cy="527403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42900" y="1625778"/>
            <a:ext cx="6164100" cy="7280449"/>
          </a:xfrm>
          <a:prstGeom prst="rect">
            <a:avLst/>
          </a:prstGeom>
        </p:spPr>
        <p:txBody>
          <a:bodyPr/>
          <a:lstStyle>
            <a:lvl5pPr marL="945000">
              <a:buNone/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3602376"/>
            <a:ext cx="5829300" cy="1967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 cap="all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6696000" y="0"/>
            <a:ext cx="162000" cy="9906000"/>
          </a:xfrm>
          <a:prstGeom prst="rect">
            <a:avLst/>
          </a:prstGeom>
          <a:solidFill>
            <a:srgbClr val="BD2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1625778"/>
            <a:ext cx="3028950" cy="7223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900"/>
            </a:lvl4pPr>
            <a:lvl5pPr marL="945000">
              <a:buNone/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1625778"/>
            <a:ext cx="3028950" cy="7223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900"/>
            </a:lvl4pPr>
            <a:lvl5pPr marL="945000">
              <a:buNone/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2449200"/>
            <a:ext cx="6164100" cy="618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808" y="2048800"/>
            <a:ext cx="3456384" cy="276999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algn="ctr">
              <a:buNone/>
              <a:defRPr sz="1200"/>
            </a:lvl1pPr>
          </a:lstStyle>
          <a:p>
            <a:pPr lvl="0"/>
            <a:r>
              <a:rPr lang="fr-FR"/>
              <a:t>Titre graph type barres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1404000"/>
            <a:ext cx="6164100" cy="358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342900" y="5070000"/>
            <a:ext cx="6164100" cy="358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2553200"/>
            <a:ext cx="6164100" cy="613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anneau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808" y="2048800"/>
            <a:ext cx="3456384" cy="276999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algn="ctr">
              <a:buNone/>
              <a:defRPr sz="1200"/>
            </a:lvl1pPr>
          </a:lstStyle>
          <a:p>
            <a:pPr lvl="0"/>
            <a:r>
              <a:rPr lang="fr-FR"/>
              <a:t>Titre graph type anneau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1625777"/>
            <a:ext cx="6163866" cy="7072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/>
              <a:t>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73479" y="0"/>
            <a:ext cx="84521" cy="990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650" b="1" i="0" kern="1200" cap="all">
          <a:solidFill>
            <a:schemeClr val="accent5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14313" indent="-214313" algn="l" defTabSz="34290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SzPct val="120000"/>
        <a:buFont typeface="Lucida Grande"/>
        <a:buChar char="●"/>
        <a:defRPr sz="1500" kern="1200">
          <a:solidFill>
            <a:schemeClr val="tx1"/>
          </a:solidFill>
          <a:latin typeface="+mn-lt"/>
          <a:ea typeface="+mn-ea"/>
          <a:cs typeface="Arial"/>
        </a:defRPr>
      </a:lvl1pPr>
      <a:lvl2pPr marL="335756" indent="-135731" algn="l" defTabSz="40005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Font typeface="Lucida Grande"/>
        <a:buChar char="-"/>
        <a:defRPr sz="1350" kern="1200">
          <a:solidFill>
            <a:schemeClr val="tx1"/>
          </a:solidFill>
          <a:latin typeface="+mn-lt"/>
          <a:ea typeface="+mn-ea"/>
          <a:cs typeface="Arial"/>
        </a:defRPr>
      </a:lvl2pPr>
      <a:lvl3pPr marL="604838" indent="-135731" algn="l" defTabSz="34290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SzPct val="100000"/>
        <a:buFont typeface="Lucida Grande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3pPr>
      <a:lvl4pPr marL="807244" indent="-128588" algn="l" defTabSz="34290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SzPct val="80000"/>
        <a:buFont typeface="Lucida Grande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Helvetica"/>
        </a:defRPr>
      </a:lvl4pPr>
      <a:lvl5pPr marL="945000" indent="-135731" algn="l" defTabSz="264319" rtl="0" eaLnBrk="1" latinLnBrk="0" hangingPunct="1">
        <a:spcBef>
          <a:spcPts val="225"/>
        </a:spcBef>
        <a:spcAft>
          <a:spcPts val="225"/>
        </a:spcAft>
        <a:buClr>
          <a:srgbClr val="BD2B0B"/>
        </a:buClr>
        <a:buSzPct val="100000"/>
        <a:buFont typeface="Lucida Grande"/>
        <a:buNone/>
        <a:defRPr sz="1200" kern="1200">
          <a:solidFill>
            <a:schemeClr val="tx1"/>
          </a:solidFill>
          <a:latin typeface="+mn-lt"/>
          <a:ea typeface="+mn-ea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at-social.corp.local/sites/69cb9de2-810c-43c3-bb66-3ab0dcea8878_EN-US/Map%20Application%20files/Map%20SafetyPass.aspx" TargetMode="External"/><Relationship Id="rId13" Type="http://schemas.openxmlformats.org/officeDocument/2006/relationships/hyperlink" Target="https://www.toolbox-hse.total.com/sites/shared/toolboxhse/files/atoms/files/ror_pocket_card_2017-07_fr_hd.pdf" TargetMode="External"/><Relationship Id="rId3" Type="http://schemas.openxmlformats.org/officeDocument/2006/relationships/hyperlink" Target="mailto:hd.fhos-dc-safetyfornewrecruits@total.com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fetyacademy.icsi-eu.org/dashboard/guest.aspx" TargetMode="External"/><Relationship Id="rId11" Type="http://schemas.openxmlformats.org/officeDocument/2006/relationships/hyperlink" Target="https://www.toolbox-hse.total.com/fr/kit-formation-nouveaux-embauches-0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s://www.toolbox-hse.total.com/en/safety-training-new-recruits" TargetMode="External"/><Relationship Id="rId4" Type="http://schemas.openxmlformats.org/officeDocument/2006/relationships/hyperlink" Target="mailto:Gs.tls-hr4u@total.com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26" Type="http://schemas.openxmlformats.org/officeDocument/2006/relationships/image" Target="../media/image30.jpg"/><Relationship Id="rId3" Type="http://schemas.openxmlformats.org/officeDocument/2006/relationships/image" Target="../media/image7.png"/><Relationship Id="rId21" Type="http://schemas.openxmlformats.org/officeDocument/2006/relationships/image" Target="../media/image25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5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g"/><Relationship Id="rId20" Type="http://schemas.openxmlformats.org/officeDocument/2006/relationships/image" Target="../media/image24.jpg"/><Relationship Id="rId29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24" Type="http://schemas.openxmlformats.org/officeDocument/2006/relationships/image" Target="../media/image28.jp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jpg"/><Relationship Id="rId23" Type="http://schemas.openxmlformats.org/officeDocument/2006/relationships/image" Target="../media/image27.jpg"/><Relationship Id="rId28" Type="http://schemas.openxmlformats.org/officeDocument/2006/relationships/image" Target="../media/image32.jpg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31" Type="http://schemas.openxmlformats.org/officeDocument/2006/relationships/image" Target="../media/image35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Relationship Id="rId22" Type="http://schemas.openxmlformats.org/officeDocument/2006/relationships/image" Target="../media/image26.jpg"/><Relationship Id="rId27" Type="http://schemas.openxmlformats.org/officeDocument/2006/relationships/image" Target="../media/image31.jpg"/><Relationship Id="rId30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toolbox-hse.total.com/en/safety-training-new-recruits-general-materia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Gs.tls-hr4u@total.com" TargetMode="External"/><Relationship Id="rId3" Type="http://schemas.openxmlformats.org/officeDocument/2006/relationships/hyperlink" Target="http://toolbox-hse-ftp.total.com/Safety%20Pass/Towards%20zero%20st%20vf.mov" TargetMode="External"/><Relationship Id="rId7" Type="http://schemas.openxmlformats.org/officeDocument/2006/relationships/image" Target="../media/image37.PNG"/><Relationship Id="rId12" Type="http://schemas.openxmlformats.org/officeDocument/2006/relationships/image" Target="../media/image38.png"/><Relationship Id="rId2" Type="http://schemas.openxmlformats.org/officeDocument/2006/relationships/hyperlink" Target="http://toolbox-hse-ftp.total.com/Safety%20Pass/TCG%201.1%20Patrick%20Pouyanne%20EN%20Prag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clickandlearn.total.com/_stepincorporate/stepincorporate.aspx" TargetMode="External"/><Relationship Id="rId5" Type="http://schemas.openxmlformats.org/officeDocument/2006/relationships/hyperlink" Target="http://toolbox-hse-ftp.total.com/Tools/Charte/Charte_HSEQ_DEC_2014_FR.pdf" TargetMode="External"/><Relationship Id="rId10" Type="http://schemas.openxmlformats.org/officeDocument/2006/relationships/hyperlink" Target="https://clickandlearn.total.com/idea/details.aspx?i=7389" TargetMode="External"/><Relationship Id="rId4" Type="http://schemas.openxmlformats.org/officeDocument/2006/relationships/hyperlink" Target="http://wat.corp.local/sites/s1/fr-FR/Pages/one-total/our-values.aspx" TargetMode="External"/><Relationship Id="rId9" Type="http://schemas.openxmlformats.org/officeDocument/2006/relationships/hyperlink" Target="https://www.toolbox-hse.total.com/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47067" y="248799"/>
            <a:ext cx="6163866" cy="475971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165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/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Contacts and useful links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41445" y="1392069"/>
            <a:ext cx="5418161" cy="25248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Your </a:t>
            </a:r>
            <a:r>
              <a:rPr lang="en-US" sz="1600" b="1" dirty="0">
                <a:solidFill>
                  <a:prstClr val="black"/>
                </a:solidFill>
              </a:rPr>
              <a:t>contacts</a:t>
            </a:r>
            <a:r>
              <a:rPr lang="en-US" sz="1400" b="1" dirty="0">
                <a:solidFill>
                  <a:prstClr val="black"/>
                </a:solidFill>
              </a:rPr>
              <a:t>:</a:t>
            </a:r>
          </a:p>
          <a:p>
            <a:pPr lvl="0" algn="ctr">
              <a:defRPr/>
            </a:pPr>
            <a:endParaRPr lang="fr-FR" sz="12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endParaRPr lang="fr-FR" sz="12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Generic e-mail address</a:t>
            </a:r>
            <a:r>
              <a:rPr lang="en-US" sz="1600" dirty="0">
                <a:solidFill>
                  <a:prstClr val="black"/>
                </a:solidFill>
              </a:rPr>
              <a:t>: 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1600" dirty="0" smtClean="0">
                <a:solidFill>
                  <a:prstClr val="black"/>
                </a:solidFill>
                <a:hlinkClick r:id="rId3"/>
              </a:rPr>
              <a:t>hd.fhos-dc-safetyfornewrecruits@total.com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pPr lvl="0" algn="ctr">
              <a:defRPr/>
            </a:pPr>
            <a:endParaRPr lang="fr-FR" sz="160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TLS training manager: 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1600" dirty="0" smtClean="0">
                <a:solidFill>
                  <a:prstClr val="black"/>
                </a:solidFill>
                <a:hlinkClick r:id="rId4"/>
              </a:rPr>
              <a:t>gs.tls-hr4u@total.com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659539" y="4972559"/>
            <a:ext cx="2524837" cy="1672939"/>
            <a:chOff x="299300" y="4916812"/>
            <a:chExt cx="2524837" cy="1672939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0" t="19186" r="13918" b="20192"/>
            <a:stretch/>
          </p:blipFill>
          <p:spPr>
            <a:xfrm>
              <a:off x="299300" y="4916812"/>
              <a:ext cx="2524837" cy="1422444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605647" y="6312752"/>
              <a:ext cx="2142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hlinkClick r:id="rId6"/>
                </a:rPr>
                <a:t>SAFETY ACADEMY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60170" y="7047184"/>
            <a:ext cx="3201685" cy="1880934"/>
            <a:chOff x="1501254" y="7069934"/>
            <a:chExt cx="3201685" cy="1880934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254" y="7069934"/>
              <a:ext cx="3201685" cy="1671226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2060363" y="8673869"/>
              <a:ext cx="2142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hlinkClick r:id="rId8"/>
                </a:rPr>
                <a:t>SAFETYPASS CARD</a:t>
              </a: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2221174" y="4570877"/>
            <a:ext cx="241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Some useful links...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752674" y="5542867"/>
            <a:ext cx="2669280" cy="1116685"/>
            <a:chOff x="810648" y="5603445"/>
            <a:chExt cx="2669280" cy="111668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48" y="5603445"/>
              <a:ext cx="2669280" cy="719454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1149824" y="6443131"/>
              <a:ext cx="2142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hlinkClick r:id="rId10"/>
                </a:rPr>
                <a:t>HSE TOOLBOX</a:t>
              </a:r>
              <a:endParaRPr lang="en-US" sz="1200" b="1" dirty="0">
                <a:hlinkClick r:id="rId11"/>
              </a:endParaRP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05" y="1865412"/>
            <a:ext cx="516248" cy="51624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874534" y="8637862"/>
            <a:ext cx="2142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hlinkClick r:id="rId13"/>
              </a:rPr>
              <a:t>THE 12 GOLDEN RULES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86" y="6910797"/>
            <a:ext cx="2167061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9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60" y="1284758"/>
            <a:ext cx="1662679" cy="1359087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37" y="1242384"/>
            <a:ext cx="1069225" cy="1647565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112" y="-717"/>
            <a:ext cx="1918767" cy="1295757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2642"/>
            <a:ext cx="2129179" cy="1295146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42" y="8493175"/>
            <a:ext cx="2113476" cy="1410745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22" y="1297787"/>
            <a:ext cx="902146" cy="135321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" y="4116164"/>
            <a:ext cx="1471833" cy="98244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62" y="4105343"/>
            <a:ext cx="1450961" cy="95740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13" y="5773222"/>
            <a:ext cx="1792058" cy="1196199"/>
          </a:xfrm>
          <a:prstGeom prst="rect">
            <a:avLst/>
          </a:prstGeom>
        </p:spPr>
      </p:pic>
      <p:sp>
        <p:nvSpPr>
          <p:cNvPr id="72" name="Espace réservé du numéro de diapositive 7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"/>
          <a:stretch/>
        </p:blipFill>
        <p:spPr>
          <a:xfrm>
            <a:off x="5743463" y="2639424"/>
            <a:ext cx="1033209" cy="14667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37" y="4930038"/>
            <a:ext cx="1769525" cy="10672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3630"/>
            <a:ext cx="1374913" cy="20623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5876"/>
            <a:ext cx="1374913" cy="9177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280"/>
            <a:ext cx="2271037" cy="15159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8061"/>
            <a:ext cx="2753281" cy="183781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31" y="5092536"/>
            <a:ext cx="1323514" cy="183606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58" y="5049012"/>
            <a:ext cx="1298865" cy="194829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1473"/>
            <a:ext cx="2603561" cy="146450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06" y="2651472"/>
            <a:ext cx="980232" cy="146496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38" y="2643846"/>
            <a:ext cx="2207406" cy="1482372"/>
          </a:xfrm>
          <a:prstGeom prst="rect">
            <a:avLst/>
          </a:prstGeom>
        </p:spPr>
      </p:pic>
      <p:sp>
        <p:nvSpPr>
          <p:cNvPr id="25" name="Rectangle à coins arrondis 24"/>
          <p:cNvSpPr/>
          <p:nvPr/>
        </p:nvSpPr>
        <p:spPr>
          <a:xfrm>
            <a:off x="879884" y="4043929"/>
            <a:ext cx="5076967" cy="12552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b="1" dirty="0"/>
              <a:t>Guide </a:t>
            </a:r>
            <a:r>
              <a:rPr lang="en-US" sz="2200" b="1" dirty="0" smtClean="0"/>
              <a:t>of the welcoming manager</a:t>
            </a:r>
            <a:endParaRPr lang="en-US" sz="2200" b="1" dirty="0"/>
          </a:p>
          <a:p>
            <a:pPr algn="ctr"/>
            <a:endParaRPr lang="fr-FR" sz="1000" b="1" i="1" dirty="0"/>
          </a:p>
          <a:p>
            <a:pPr algn="ctr"/>
            <a:r>
              <a:rPr lang="en-US" sz="2200" b="1" i="1" dirty="0"/>
              <a:t>SafetyPass training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13" y="6915054"/>
            <a:ext cx="2363808" cy="15778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60"/>
          <a:stretch/>
        </p:blipFill>
        <p:spPr>
          <a:xfrm>
            <a:off x="3485718" y="8495238"/>
            <a:ext cx="1118079" cy="140868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1"/>
          <a:stretch/>
        </p:blipFill>
        <p:spPr>
          <a:xfrm>
            <a:off x="3738328" y="6961798"/>
            <a:ext cx="1071861" cy="152156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77" y="2642"/>
            <a:ext cx="980820" cy="129514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1"/>
          <a:stretch/>
        </p:blipFill>
        <p:spPr>
          <a:xfrm>
            <a:off x="4606051" y="6966220"/>
            <a:ext cx="2178397" cy="148816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00" y="8422059"/>
            <a:ext cx="2178397" cy="1487470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29"/>
            <a:ext cx="1935897" cy="1292211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56" y="1295041"/>
            <a:ext cx="887241" cy="1353606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6016"/>
            <a:ext cx="6020602" cy="847344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65" y="8067119"/>
            <a:ext cx="1404000" cy="1403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96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1250758" y="564210"/>
            <a:ext cx="4212468" cy="792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/>
              <a:t>The first few days </a:t>
            </a:r>
          </a:p>
          <a:p>
            <a:pPr algn="ctr"/>
            <a:r>
              <a:rPr lang="en-US" sz="2400" b="1" dirty="0"/>
              <a:t>in the Total </a:t>
            </a:r>
            <a:r>
              <a:rPr lang="en-US" sz="2400" b="1" dirty="0" smtClean="0"/>
              <a:t>Group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02644" y="7468094"/>
            <a:ext cx="3939560" cy="13681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We hope you enjoy reading it!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20688" y="1786680"/>
            <a:ext cx="56166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600" dirty="0" smtClean="0">
                <a:solidFill>
                  <a:prstClr val="white"/>
                </a:solidFill>
              </a:rPr>
              <a:t>For </a:t>
            </a:r>
            <a:r>
              <a:rPr lang="fr-FR" sz="1600" dirty="0" err="1" smtClean="0">
                <a:solidFill>
                  <a:prstClr val="white"/>
                </a:solidFill>
              </a:rPr>
              <a:t>you</a:t>
            </a:r>
            <a:r>
              <a:rPr lang="fr-FR" sz="1600" dirty="0" smtClean="0">
                <a:solidFill>
                  <a:prstClr val="white"/>
                </a:solidFill>
              </a:rPr>
              <a:t>, </a:t>
            </a:r>
            <a:r>
              <a:rPr lang="fr-FR" sz="1600" dirty="0" err="1" smtClean="0">
                <a:solidFill>
                  <a:prstClr val="white"/>
                </a:solidFill>
              </a:rPr>
              <a:t>welcoming</a:t>
            </a:r>
            <a:r>
              <a:rPr lang="fr-FR" sz="1600" dirty="0" smtClean="0">
                <a:solidFill>
                  <a:prstClr val="white"/>
                </a:solidFill>
              </a:rPr>
              <a:t> manager, </a:t>
            </a:r>
            <a:r>
              <a:rPr lang="fr-FR" sz="1600" dirty="0" err="1" smtClean="0">
                <a:solidFill>
                  <a:prstClr val="white"/>
                </a:solidFill>
              </a:rPr>
              <a:t>what</a:t>
            </a:r>
            <a:r>
              <a:rPr lang="fr-FR" sz="1600" dirty="0" smtClean="0">
                <a:solidFill>
                  <a:prstClr val="white"/>
                </a:solidFill>
              </a:rPr>
              <a:t> </a:t>
            </a:r>
            <a:r>
              <a:rPr lang="fr-FR" sz="1600" dirty="0" err="1" smtClean="0">
                <a:solidFill>
                  <a:prstClr val="white"/>
                </a:solidFill>
              </a:rPr>
              <a:t>is</a:t>
            </a:r>
            <a:r>
              <a:rPr lang="fr-FR" sz="1600" dirty="0" smtClean="0">
                <a:solidFill>
                  <a:prstClr val="white"/>
                </a:solidFill>
              </a:rPr>
              <a:t> </a:t>
            </a:r>
            <a:r>
              <a:rPr lang="fr-FR" sz="1600" dirty="0" err="1" smtClean="0">
                <a:solidFill>
                  <a:prstClr val="white"/>
                </a:solidFill>
              </a:rPr>
              <a:t>it</a:t>
            </a:r>
            <a:r>
              <a:rPr lang="fr-FR" sz="1600" dirty="0" smtClean="0">
                <a:solidFill>
                  <a:prstClr val="white"/>
                </a:solidFill>
              </a:rPr>
              <a:t> about? </a:t>
            </a:r>
            <a:endParaRPr lang="en-US" sz="1600" dirty="0">
              <a:solidFill>
                <a:prstClr val="white"/>
              </a:solidFill>
            </a:endParaRPr>
          </a:p>
          <a:p>
            <a:pPr lvl="0" algn="just"/>
            <a:r>
              <a:rPr lang="en-US" sz="1600" dirty="0" smtClean="0">
                <a:solidFill>
                  <a:prstClr val="white"/>
                </a:solidFill>
              </a:rPr>
              <a:t>Recap </a:t>
            </a:r>
            <a:r>
              <a:rPr lang="en-US" sz="1600" dirty="0">
                <a:solidFill>
                  <a:prstClr val="white"/>
                </a:solidFill>
              </a:rPr>
              <a:t>of the approach in three points:</a:t>
            </a:r>
          </a:p>
          <a:p>
            <a:pPr lvl="0" algn="just"/>
            <a:endParaRPr lang="fr-FR" sz="1600" dirty="0">
              <a:solidFill>
                <a:prstClr val="white"/>
              </a:solidFill>
            </a:endParaRPr>
          </a:p>
          <a:p>
            <a:pPr marL="342900" lvl="0" indent="-342900" algn="just">
              <a:buAutoNum type="arabicPeriod"/>
            </a:pPr>
            <a:r>
              <a:rPr lang="en-US" sz="1600" dirty="0">
                <a:solidFill>
                  <a:prstClr val="white"/>
                </a:solidFill>
              </a:rPr>
              <a:t>At the end of their first day in the Group, new recruits must be able to report that they were welcomed by a manager, who talked to them about safety. At </a:t>
            </a:r>
            <a:r>
              <a:rPr lang="en-US" sz="1600" dirty="0" smtClean="0">
                <a:solidFill>
                  <a:prstClr val="white"/>
                </a:solidFill>
              </a:rPr>
              <a:t>Total, </a:t>
            </a:r>
            <a:r>
              <a:rPr lang="en-US" sz="1600" dirty="0">
                <a:solidFill>
                  <a:prstClr val="white"/>
                </a:solidFill>
              </a:rPr>
              <a:t>the induction starts with safety.</a:t>
            </a:r>
          </a:p>
          <a:p>
            <a:pPr marL="342900" lvl="0" indent="-342900" algn="just">
              <a:buAutoNum type="arabicPeriod"/>
            </a:pPr>
            <a:endParaRPr lang="fr-FR" sz="1600" dirty="0">
              <a:solidFill>
                <a:prstClr val="white"/>
              </a:solidFill>
            </a:endParaRPr>
          </a:p>
          <a:p>
            <a:pPr marL="342900" lvl="0" indent="-342900" algn="just">
              <a:buAutoNum type="arabicPeriod" startAt="2"/>
            </a:pPr>
            <a:r>
              <a:rPr lang="en-US" sz="1600" dirty="0">
                <a:solidFill>
                  <a:prstClr val="white"/>
                </a:solidFill>
              </a:rPr>
              <a:t>Day two is also dedicated to safety. New recruits should be thinking that “at Total, safety is definitely </a:t>
            </a:r>
            <a:r>
              <a:rPr lang="en-US" sz="1600" dirty="0" smtClean="0">
                <a:solidFill>
                  <a:prstClr val="white"/>
                </a:solidFill>
              </a:rPr>
              <a:t>important”.</a:t>
            </a:r>
            <a:endParaRPr lang="en-US" sz="1600" dirty="0">
              <a:solidFill>
                <a:prstClr val="white"/>
              </a:solidFill>
            </a:endParaRPr>
          </a:p>
          <a:p>
            <a:pPr marL="342900" lvl="0" indent="-342900" algn="just">
              <a:buAutoNum type="arabicPeriod" startAt="2"/>
            </a:pPr>
            <a:endParaRPr lang="fr-FR" sz="1600" dirty="0">
              <a:solidFill>
                <a:prstClr val="white"/>
              </a:solidFill>
            </a:endParaRPr>
          </a:p>
          <a:p>
            <a:pPr marL="342900" lvl="0" indent="-342900" algn="just">
              <a:buAutoNum type="arabicPeriod" startAt="3"/>
            </a:pPr>
            <a:r>
              <a:rPr lang="en-US" sz="1600" dirty="0" smtClean="0">
                <a:solidFill>
                  <a:prstClr val="white"/>
                </a:solidFill>
              </a:rPr>
              <a:t>After these </a:t>
            </a:r>
            <a:r>
              <a:rPr lang="en-US" sz="1600" dirty="0">
                <a:solidFill>
                  <a:prstClr val="white"/>
                </a:solidFill>
              </a:rPr>
              <a:t>two days, new recruits are informed that safety concepts will be brought up again in more detail: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at </a:t>
            </a:r>
            <a:r>
              <a:rPr lang="en-US" sz="1600" dirty="0">
                <a:solidFill>
                  <a:prstClr val="white"/>
                </a:solidFill>
              </a:rPr>
              <a:t>three levels: Group, site and </a:t>
            </a:r>
            <a:r>
              <a:rPr lang="en-US" sz="1600" dirty="0" smtClean="0">
                <a:solidFill>
                  <a:prstClr val="white"/>
                </a:solidFill>
              </a:rPr>
              <a:t>workplace,</a:t>
            </a:r>
            <a:endParaRPr lang="en-US" sz="1600" dirty="0">
              <a:solidFill>
                <a:prstClr val="white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i</a:t>
            </a:r>
            <a:r>
              <a:rPr lang="en-US" sz="1600" dirty="0" smtClean="0">
                <a:solidFill>
                  <a:prstClr val="white"/>
                </a:solidFill>
              </a:rPr>
              <a:t>n </a:t>
            </a:r>
            <a:r>
              <a:rPr lang="en-US" sz="1600" dirty="0">
                <a:solidFill>
                  <a:prstClr val="white"/>
                </a:solidFill>
              </a:rPr>
              <a:t>the three coming </a:t>
            </a:r>
            <a:r>
              <a:rPr lang="en-US" sz="1600" dirty="0" smtClean="0">
                <a:solidFill>
                  <a:prstClr val="white"/>
                </a:solidFill>
              </a:rPr>
              <a:t>months, </a:t>
            </a:r>
            <a:endParaRPr lang="en-US" sz="1600" dirty="0">
              <a:solidFill>
                <a:prstClr val="white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including </a:t>
            </a:r>
            <a:r>
              <a:rPr lang="en-US" sz="1600" dirty="0" smtClean="0">
                <a:solidFill>
                  <a:prstClr val="white"/>
                </a:solidFill>
              </a:rPr>
              <a:t>practical </a:t>
            </a:r>
            <a:r>
              <a:rPr lang="en-US" sz="1600" dirty="0">
                <a:solidFill>
                  <a:prstClr val="white"/>
                </a:solidFill>
              </a:rPr>
              <a:t>exercises and modules, like </a:t>
            </a:r>
            <a:r>
              <a:rPr lang="en-US" sz="1600" dirty="0" smtClean="0">
                <a:solidFill>
                  <a:prstClr val="white"/>
                </a:solidFill>
              </a:rPr>
              <a:t>“life-saving practices” (</a:t>
            </a:r>
            <a:r>
              <a:rPr lang="en-US" sz="1600" dirty="0">
                <a:solidFill>
                  <a:prstClr val="white"/>
                </a:solidFill>
              </a:rPr>
              <a:t>how to use a fire extinguisher, using an AED, defensive </a:t>
            </a:r>
            <a:r>
              <a:rPr lang="en-US" sz="1600" dirty="0" smtClean="0">
                <a:solidFill>
                  <a:prstClr val="white"/>
                </a:solidFill>
              </a:rPr>
              <a:t>driving, </a:t>
            </a:r>
            <a:r>
              <a:rPr lang="en-US" sz="1600" dirty="0">
                <a:solidFill>
                  <a:prstClr val="white"/>
                </a:solidFill>
              </a:rPr>
              <a:t>etc.).</a:t>
            </a:r>
          </a:p>
          <a:p>
            <a:pPr marL="342900" lvl="0" indent="-342900" algn="just">
              <a:buAutoNum type="arabicPeriod" startAt="3"/>
            </a:pPr>
            <a:endParaRPr lang="fr-FR" sz="1600" dirty="0">
              <a:solidFill>
                <a:prstClr val="white"/>
              </a:solidFill>
            </a:endParaRPr>
          </a:p>
          <a:p>
            <a:pPr lvl="0" algn="just"/>
            <a:r>
              <a:rPr lang="en-US" sz="1600" dirty="0" smtClean="0">
                <a:solidFill>
                  <a:prstClr val="white"/>
                </a:solidFill>
              </a:rPr>
              <a:t>This </a:t>
            </a:r>
            <a:r>
              <a:rPr lang="en-US" sz="1600" dirty="0">
                <a:solidFill>
                  <a:prstClr val="white"/>
                </a:solidFill>
              </a:rPr>
              <a:t>brochure is complementary to the </a:t>
            </a:r>
            <a:r>
              <a:rPr lang="en-US" sz="1600" dirty="0" smtClean="0">
                <a:solidFill>
                  <a:prstClr val="white"/>
                </a:solidFill>
                <a:hlinkClick r:id="rId2"/>
              </a:rPr>
              <a:t>guide</a:t>
            </a:r>
            <a:r>
              <a:rPr lang="en-US" sz="1600" dirty="0" smtClean="0">
                <a:solidFill>
                  <a:prstClr val="white"/>
                </a:solidFill>
              </a:rPr>
              <a:t> for </a:t>
            </a:r>
            <a:r>
              <a:rPr lang="en-US" sz="1600" dirty="0">
                <a:solidFill>
                  <a:prstClr val="white"/>
                </a:solidFill>
              </a:rPr>
              <a:t>new </a:t>
            </a:r>
            <a:r>
              <a:rPr lang="en-US" sz="1600" dirty="0" smtClean="0">
                <a:solidFill>
                  <a:prstClr val="white"/>
                </a:solidFill>
              </a:rPr>
              <a:t>recruits. </a:t>
            </a:r>
            <a:r>
              <a:rPr lang="en-US" sz="1600" dirty="0">
                <a:solidFill>
                  <a:prstClr val="white"/>
                </a:solidFill>
              </a:rPr>
              <a:t>It allows you to make these first days a privileged moment, focused on </a:t>
            </a:r>
            <a:r>
              <a:rPr lang="en-US" sz="1600" dirty="0" smtClean="0">
                <a:solidFill>
                  <a:prstClr val="white"/>
                </a:solidFill>
              </a:rPr>
              <a:t>Safety as a core Value.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64" y="8021258"/>
            <a:ext cx="1404000" cy="1403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71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232011" y="130183"/>
            <a:ext cx="6357117" cy="4158169"/>
            <a:chOff x="191067" y="1132838"/>
            <a:chExt cx="6357117" cy="4158169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191067" y="1354246"/>
              <a:ext cx="6357117" cy="3936761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5" name="Groupe 44"/>
            <p:cNvGrpSpPr/>
            <p:nvPr/>
          </p:nvGrpSpPr>
          <p:grpSpPr>
            <a:xfrm>
              <a:off x="751404" y="1132838"/>
              <a:ext cx="5304427" cy="3849990"/>
              <a:chOff x="709247" y="797445"/>
              <a:chExt cx="5461252" cy="4460170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709247" y="1576731"/>
                <a:ext cx="2652350" cy="202894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  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Top Management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Commitment </a:t>
                </a:r>
                <a:r>
                  <a:rPr lang="fr-FR" sz="1400" b="1" dirty="0">
                    <a:solidFill>
                      <a:schemeClr val="bg2"/>
                    </a:solidFill>
                  </a:rPr>
                  <a:t>(20 min)</a:t>
                </a:r>
              </a:p>
              <a:p>
                <a:pPr algn="ctr"/>
                <a:endParaRPr lang="fr-FR" sz="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Support media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hlinkClick r:id="rId2"/>
                  </a:rPr>
                  <a:t>CEO </a:t>
                </a:r>
                <a:r>
                  <a:rPr lang="en-US" sz="1400" dirty="0">
                    <a:solidFill>
                      <a:schemeClr val="tx1"/>
                    </a:solidFill>
                    <a:hlinkClick r:id="rId2"/>
                  </a:rPr>
                  <a:t>video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Stop Card video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Total business card video</a:t>
                </a:r>
              </a:p>
              <a:p>
                <a:pPr algn="ctr"/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à coins arrondis 33"/>
              <p:cNvSpPr/>
              <p:nvPr/>
            </p:nvSpPr>
            <p:spPr>
              <a:xfrm>
                <a:off x="3518148" y="1574916"/>
                <a:ext cx="2652351" cy="203075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r>
                  <a:rPr lang="en-US" sz="1400" b="1" dirty="0">
                    <a:solidFill>
                      <a:prstClr val="black"/>
                    </a:solidFill>
                  </a:rPr>
                  <a:t>Safety as a core </a:t>
                </a:r>
                <a:r>
                  <a:rPr lang="en-US" sz="1400" b="1" dirty="0" smtClean="0">
                    <a:solidFill>
                      <a:prstClr val="black"/>
                    </a:solidFill>
                  </a:rPr>
                  <a:t>Value</a:t>
                </a:r>
                <a:endParaRPr lang="en-US" sz="1400" b="1" dirty="0">
                  <a:solidFill>
                    <a:prstClr val="black"/>
                  </a:solidFill>
                </a:endParaRPr>
              </a:p>
              <a:p>
                <a:pPr algn="ctr"/>
                <a:r>
                  <a:rPr lang="fr-FR" sz="1400" b="1" dirty="0">
                    <a:solidFill>
                      <a:schemeClr val="bg2"/>
                    </a:solidFill>
                  </a:rPr>
                  <a:t>(30 min)</a:t>
                </a:r>
              </a:p>
              <a:p>
                <a:pPr lvl="0"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Support </a:t>
                </a:r>
                <a:r>
                  <a:rPr lang="en-US" sz="1400" b="1" dirty="0">
                    <a:solidFill>
                      <a:prstClr val="black"/>
                    </a:solidFill>
                  </a:rPr>
                  <a:t>media: </a:t>
                </a:r>
              </a:p>
              <a:p>
                <a:pPr lvl="0" algn="ctr"/>
                <a:r>
                  <a:rPr lang="en-US" sz="1400" dirty="0">
                    <a:solidFill>
                      <a:prstClr val="black"/>
                    </a:solidFill>
                    <a:hlinkClick r:id="rId3"/>
                  </a:rPr>
                  <a:t>Road </a:t>
                </a:r>
                <a:r>
                  <a:rPr lang="en-US" sz="1400" dirty="0" smtClean="0">
                    <a:solidFill>
                      <a:prstClr val="black"/>
                    </a:solidFill>
                    <a:hlinkClick r:id="rId3"/>
                  </a:rPr>
                  <a:t>Safety </a:t>
                </a:r>
                <a:r>
                  <a:rPr lang="en-US" sz="1400" dirty="0">
                    <a:solidFill>
                      <a:prstClr val="black"/>
                    </a:solidFill>
                    <a:hlinkClick r:id="rId3"/>
                  </a:rPr>
                  <a:t>video </a:t>
                </a:r>
                <a:endParaRPr lang="en-US" sz="1400" dirty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en-US" sz="1400" dirty="0">
                    <a:solidFill>
                      <a:prstClr val="black"/>
                    </a:solidFill>
                    <a:hlinkClick r:id="rId4"/>
                  </a:rPr>
                  <a:t>Safety as a core </a:t>
                </a:r>
                <a:r>
                  <a:rPr lang="en-US" sz="1400" dirty="0" smtClean="0">
                    <a:solidFill>
                      <a:prstClr val="black"/>
                    </a:solidFill>
                    <a:hlinkClick r:id="rId4"/>
                  </a:rPr>
                  <a:t>Value </a:t>
                </a:r>
                <a:r>
                  <a:rPr lang="en-US" sz="1400" dirty="0">
                    <a:solidFill>
                      <a:prstClr val="black"/>
                    </a:solidFill>
                    <a:hlinkClick r:id="rId4"/>
                  </a:rPr>
                  <a:t>video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à coins arrondis 36"/>
              <p:cNvSpPr/>
              <p:nvPr/>
            </p:nvSpPr>
            <p:spPr>
              <a:xfrm>
                <a:off x="709247" y="3687596"/>
                <a:ext cx="2652350" cy="1570019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The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SSEQ 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Charter</a:t>
                </a:r>
              </a:p>
              <a:p>
                <a:pPr algn="ctr"/>
                <a:r>
                  <a:rPr lang="fr-FR" sz="1400" b="1" dirty="0">
                    <a:solidFill>
                      <a:srgbClr val="ABCE36"/>
                    </a:solidFill>
                  </a:rPr>
                  <a:t>(15 min)</a:t>
                </a:r>
              </a:p>
              <a:p>
                <a:pPr algn="ctr"/>
                <a:endParaRPr lang="en-US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Support 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media: 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hlinkClick r:id="rId5"/>
                  </a:rPr>
                  <a:t>The </a:t>
                </a:r>
                <a:r>
                  <a:rPr lang="en-US" sz="1400" dirty="0" smtClean="0">
                    <a:solidFill>
                      <a:schemeClr val="tx1"/>
                    </a:solidFill>
                    <a:hlinkClick r:id="rId5"/>
                  </a:rPr>
                  <a:t>SSEQ Charter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à coins arrondis 42"/>
              <p:cNvSpPr/>
              <p:nvPr/>
            </p:nvSpPr>
            <p:spPr>
              <a:xfrm>
                <a:off x="3518148" y="3745345"/>
                <a:ext cx="2652351" cy="1512270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r>
                  <a:rPr lang="en-US" sz="1400" b="1" dirty="0">
                    <a:solidFill>
                      <a:prstClr val="black"/>
                    </a:solidFill>
                  </a:rPr>
                  <a:t>My entity’s </a:t>
                </a:r>
                <a:r>
                  <a:rPr lang="en-US" sz="1400" b="1" dirty="0" smtClean="0">
                    <a:solidFill>
                      <a:prstClr val="black"/>
                    </a:solidFill>
                  </a:rPr>
                  <a:t>Safety </a:t>
                </a:r>
                <a:r>
                  <a:rPr lang="en-US" sz="1400" b="1" dirty="0" smtClean="0">
                    <a:solidFill>
                      <a:prstClr val="black"/>
                    </a:solidFill>
                  </a:rPr>
                  <a:t>objectives</a:t>
                </a:r>
              </a:p>
              <a:p>
                <a:pPr lvl="0" algn="ctr"/>
                <a:endParaRPr lang="en-US" sz="1400" b="1" dirty="0" smtClean="0">
                  <a:solidFill>
                    <a:prstClr val="black"/>
                  </a:solidFill>
                </a:endParaRPr>
              </a:p>
              <a:p>
                <a:pPr algn="ctr"/>
                <a:r>
                  <a:rPr lang="fr-FR" sz="1400" b="1" dirty="0">
                    <a:solidFill>
                      <a:srgbClr val="ABCE36"/>
                    </a:solidFill>
                  </a:rPr>
                  <a:t>(30 min</a:t>
                </a:r>
                <a:r>
                  <a:rPr lang="fr-FR" sz="1400" b="1" dirty="0" smtClean="0">
                    <a:solidFill>
                      <a:srgbClr val="ABCE36"/>
                    </a:solidFill>
                  </a:rPr>
                  <a:t>)</a:t>
                </a:r>
                <a:endParaRPr lang="fr-FR" sz="1400" b="1" dirty="0">
                  <a:solidFill>
                    <a:srgbClr val="ABCE36"/>
                  </a:solidFill>
                </a:endParaRPr>
              </a:p>
            </p:txBody>
          </p:sp>
          <p:sp>
            <p:nvSpPr>
              <p:cNvPr id="21" name="Rectangle à coins arrondis 20"/>
              <p:cNvSpPr/>
              <p:nvPr/>
            </p:nvSpPr>
            <p:spPr>
              <a:xfrm>
                <a:off x="2631126" y="797445"/>
                <a:ext cx="1576091" cy="506065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DAY 1</a:t>
                </a:r>
              </a:p>
            </p:txBody>
          </p:sp>
        </p:grpSp>
      </p:grpSp>
      <p:grpSp>
        <p:nvGrpSpPr>
          <p:cNvPr id="9" name="Groupe 8"/>
          <p:cNvGrpSpPr/>
          <p:nvPr/>
        </p:nvGrpSpPr>
        <p:grpSpPr>
          <a:xfrm>
            <a:off x="232011" y="4381424"/>
            <a:ext cx="6357117" cy="3586681"/>
            <a:chOff x="629397" y="6015787"/>
            <a:chExt cx="5590103" cy="3586681"/>
          </a:xfrm>
        </p:grpSpPr>
        <p:grpSp>
          <p:nvGrpSpPr>
            <p:cNvPr id="8" name="Groupe 7"/>
            <p:cNvGrpSpPr/>
            <p:nvPr/>
          </p:nvGrpSpPr>
          <p:grpSpPr>
            <a:xfrm>
              <a:off x="629397" y="6144124"/>
              <a:ext cx="5590103" cy="3458344"/>
              <a:chOff x="629397" y="6593304"/>
              <a:chExt cx="5590103" cy="3458344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9662" y="6957724"/>
                <a:ext cx="2167061" cy="1944000"/>
              </a:xfrm>
              <a:prstGeom prst="rect">
                <a:avLst/>
              </a:prstGeom>
            </p:spPr>
          </p:pic>
          <p:grpSp>
            <p:nvGrpSpPr>
              <p:cNvPr id="5" name="Groupe 4"/>
              <p:cNvGrpSpPr/>
              <p:nvPr/>
            </p:nvGrpSpPr>
            <p:grpSpPr>
              <a:xfrm>
                <a:off x="629397" y="6593304"/>
                <a:ext cx="5590103" cy="3458344"/>
                <a:chOff x="589656" y="7024031"/>
                <a:chExt cx="5669453" cy="3785090"/>
              </a:xfrm>
            </p:grpSpPr>
            <p:pic>
              <p:nvPicPr>
                <p:cNvPr id="51" name="Image 50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1138" y="7764550"/>
                  <a:ext cx="1552792" cy="1524213"/>
                </a:xfrm>
                <a:prstGeom prst="rect">
                  <a:avLst/>
                </a:prstGeom>
              </p:spPr>
            </p:pic>
            <p:sp>
              <p:nvSpPr>
                <p:cNvPr id="49" name="Rectangle à coins arrondis 48"/>
                <p:cNvSpPr/>
                <p:nvPr/>
              </p:nvSpPr>
              <p:spPr>
                <a:xfrm>
                  <a:off x="589656" y="7024031"/>
                  <a:ext cx="5669453" cy="3785090"/>
                </a:xfrm>
                <a:prstGeom prst="roundRect">
                  <a:avLst/>
                </a:prstGeom>
                <a:noFill/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sz="1300" b="1" dirty="0">
                    <a:solidFill>
                      <a:schemeClr val="tx1"/>
                    </a:solidFill>
                  </a:endParaRPr>
                </a:p>
                <a:p>
                  <a:pPr marL="342900" indent="-342900" algn="ctr">
                    <a:buFont typeface="+mj-lt"/>
                    <a:buAutoNum type="arabicPeriod"/>
                  </a:pPr>
                  <a:endParaRPr lang="en-US" sz="1300" b="1" dirty="0" smtClean="0">
                    <a:solidFill>
                      <a:schemeClr val="tx1"/>
                    </a:solidFill>
                  </a:endParaRPr>
                </a:p>
                <a:p>
                  <a:pPr marL="342900" indent="-342900" algn="ctr">
                    <a:buFont typeface="+mj-lt"/>
                    <a:buAutoNum type="arabicPeriod"/>
                  </a:pPr>
                  <a:r>
                    <a:rPr lang="en-US" sz="1300" b="1" dirty="0" smtClean="0">
                      <a:solidFill>
                        <a:schemeClr val="tx1"/>
                      </a:solidFill>
                    </a:rPr>
                    <a:t>Completion </a:t>
                  </a:r>
                  <a:r>
                    <a:rPr lang="en-US" sz="1300" b="1" dirty="0">
                      <a:solidFill>
                        <a:schemeClr val="tx1"/>
                      </a:solidFill>
                    </a:rPr>
                    <a:t>of two e-learning modules:</a:t>
                  </a:r>
                </a:p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sz="7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sz="16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  <a:p>
                  <a:pPr marL="342900" lvl="0" indent="-342900" algn="ctr">
                    <a:buFont typeface="+mj-lt"/>
                    <a:buAutoNum type="arabicPeriod" startAt="2"/>
                  </a:pPr>
                  <a:r>
                    <a:rPr lang="en-US" sz="1300" b="1" dirty="0" smtClean="0">
                      <a:solidFill>
                        <a:prstClr val="black"/>
                      </a:solidFill>
                    </a:rPr>
                    <a:t>Review </a:t>
                  </a:r>
                  <a:r>
                    <a:rPr lang="en-US" sz="1300" b="1" dirty="0">
                      <a:solidFill>
                        <a:prstClr val="black"/>
                      </a:solidFill>
                    </a:rPr>
                    <a:t>with your </a:t>
                  </a:r>
                  <a:r>
                    <a:rPr lang="en-US" sz="1300" b="1" dirty="0" smtClean="0">
                      <a:solidFill>
                        <a:prstClr val="black"/>
                      </a:solidFill>
                    </a:rPr>
                    <a:t>new recruit</a:t>
                  </a:r>
                </a:p>
                <a:p>
                  <a:pPr marL="342900" indent="-342900" algn="ctr">
                    <a:buFont typeface="+mj-lt"/>
                    <a:buAutoNum type="arabicPeriod" startAt="2"/>
                  </a:pPr>
                  <a:r>
                    <a:rPr lang="fr-FR" sz="13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300" b="1" dirty="0">
                      <a:solidFill>
                        <a:prstClr val="black"/>
                      </a:solidFill>
                    </a:rPr>
                    <a:t>Send the chosen program to</a:t>
                  </a:r>
                  <a:r>
                    <a:rPr lang="en-US" sz="12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200" dirty="0">
                      <a:solidFill>
                        <a:schemeClr val="tx1"/>
                      </a:solidFill>
                      <a:hlinkClick r:id="rId8"/>
                    </a:rPr>
                    <a:t>Gs.tls-hr4u@total.com</a:t>
                  </a:r>
                  <a:r>
                    <a:rPr lang="fr-FR" sz="1300" b="1" dirty="0">
                      <a:solidFill>
                        <a:schemeClr val="tx1"/>
                      </a:solidFill>
                    </a:rPr>
                    <a:t/>
                  </a:r>
                  <a:br>
                    <a:rPr lang="fr-FR" sz="1300" b="1" dirty="0">
                      <a:solidFill>
                        <a:schemeClr val="tx1"/>
                      </a:solidFill>
                    </a:rPr>
                  </a:br>
                  <a:r>
                    <a:rPr lang="fr-FR" sz="13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fr-FR" sz="1300" b="1" dirty="0" err="1" smtClean="0">
                      <a:solidFill>
                        <a:schemeClr val="tx1"/>
                      </a:solidFill>
                    </a:rPr>
                    <a:t>see</a:t>
                  </a:r>
                  <a:r>
                    <a:rPr lang="fr-FR" sz="1300" b="1" dirty="0" smtClean="0">
                      <a:solidFill>
                        <a:schemeClr val="tx1"/>
                      </a:solidFill>
                    </a:rPr>
                    <a:t> more: </a:t>
                  </a:r>
                  <a:r>
                    <a:rPr lang="fr-FR" sz="1300" b="1" u="sng" dirty="0" err="1" smtClean="0">
                      <a:solidFill>
                        <a:schemeClr val="accent1">
                          <a:lumMod val="50000"/>
                        </a:schemeClr>
                      </a:solidFill>
                      <a:hlinkClick r:id="rId9"/>
                    </a:rPr>
                    <a:t>ToolBox</a:t>
                  </a:r>
                  <a:r>
                    <a:rPr lang="fr-FR" sz="1300" b="1" u="sng" dirty="0" smtClean="0">
                      <a:solidFill>
                        <a:schemeClr val="accent1">
                          <a:lumMod val="50000"/>
                        </a:schemeClr>
                      </a:solidFill>
                      <a:hlinkClick r:id="rId9"/>
                    </a:rPr>
                    <a:t> </a:t>
                  </a:r>
                  <a:r>
                    <a:rPr lang="fr-FR" sz="1300" b="1" u="sng" dirty="0">
                      <a:solidFill>
                        <a:schemeClr val="accent1">
                          <a:lumMod val="50000"/>
                        </a:schemeClr>
                      </a:solidFill>
                      <a:hlinkClick r:id="rId9"/>
                    </a:rPr>
                    <a:t>HSE</a:t>
                  </a:r>
                  <a:r>
                    <a:rPr lang="fr-FR" sz="1300" b="1" dirty="0">
                      <a:solidFill>
                        <a:schemeClr val="tx1"/>
                      </a:solidFill>
                    </a:rPr>
                    <a:t>; </a:t>
                  </a:r>
                  <a:r>
                    <a:rPr lang="fr-FR" sz="1300" b="1" dirty="0" smtClean="0">
                      <a:solidFill>
                        <a:schemeClr val="tx1"/>
                      </a:solidFill>
                    </a:rPr>
                    <a:t>course </a:t>
                  </a:r>
                  <a:r>
                    <a:rPr lang="fr-FR" sz="1300" b="1" dirty="0">
                      <a:solidFill>
                        <a:schemeClr val="tx1"/>
                      </a:solidFill>
                    </a:rPr>
                    <a:t>1 </a:t>
                  </a:r>
                  <a:r>
                    <a:rPr lang="fr-FR" sz="1300" b="1" dirty="0" smtClean="0">
                      <a:solidFill>
                        <a:schemeClr val="tx1"/>
                      </a:solidFill>
                    </a:rPr>
                    <a:t>by default) </a:t>
                  </a:r>
                  <a:endParaRPr lang="fr-FR" sz="1300" b="1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fr-FR" sz="1200" b="1" i="1" dirty="0">
                      <a:solidFill>
                        <a:schemeClr val="accent4"/>
                      </a:solidFill>
                    </a:rPr>
                    <a:t>(*)  12 modules / </a:t>
                  </a:r>
                  <a:r>
                    <a:rPr lang="fr-FR" sz="1200" b="1" i="1" dirty="0" smtClean="0">
                      <a:solidFill>
                        <a:schemeClr val="accent4"/>
                      </a:solidFill>
                    </a:rPr>
                    <a:t>3h; if short in time, select the </a:t>
                  </a:r>
                  <a:r>
                    <a:rPr lang="fr-FR" sz="1200" b="1" i="1" dirty="0" err="1" smtClean="0">
                      <a:solidFill>
                        <a:schemeClr val="accent4"/>
                      </a:solidFill>
                    </a:rPr>
                    <a:t>most</a:t>
                  </a:r>
                  <a:r>
                    <a:rPr lang="fr-FR" sz="1200" b="1" i="1" dirty="0" smtClean="0">
                      <a:solidFill>
                        <a:schemeClr val="accent4"/>
                      </a:solidFill>
                    </a:rPr>
                    <a:t> relevant to the assignement</a:t>
                  </a:r>
                  <a:endParaRPr lang="fr-FR" sz="1200" b="1" i="1" dirty="0">
                    <a:solidFill>
                      <a:schemeClr val="accent4"/>
                    </a:solidFill>
                  </a:endParaRPr>
                </a:p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" name="ZoneTexte 3"/>
                <p:cNvSpPr txBox="1"/>
                <p:nvPr/>
              </p:nvSpPr>
              <p:spPr>
                <a:xfrm>
                  <a:off x="4224761" y="9308591"/>
                  <a:ext cx="1879402" cy="303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accent4"/>
                      </a:solidFill>
                      <a:hlinkClick r:id="rId10"/>
                    </a:rPr>
                    <a:t>The 12 Golden </a:t>
                  </a:r>
                  <a:r>
                    <a:rPr lang="en-US" sz="1200" b="1" dirty="0" smtClean="0">
                      <a:solidFill>
                        <a:schemeClr val="accent4"/>
                      </a:solidFill>
                      <a:hlinkClick r:id="rId10"/>
                    </a:rPr>
                    <a:t>Rules (*)</a:t>
                  </a:r>
                  <a:endParaRPr lang="en-US" sz="1200" b="1" dirty="0">
                    <a:solidFill>
                      <a:schemeClr val="accent4"/>
                    </a:solidFill>
                    <a:hlinkClick r:id="rId10"/>
                  </a:endParaRPr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2400387" y="7830924"/>
                  <a:ext cx="1410048" cy="70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accent4"/>
                      </a:solidFill>
                      <a:hlinkClick r:id="rId11"/>
                    </a:rPr>
                    <a:t>STEP IN!</a:t>
                  </a:r>
                </a:p>
                <a:p>
                  <a:pPr algn="ctr"/>
                  <a:r>
                    <a:rPr lang="en-US" sz="1200" b="1" dirty="0">
                      <a:solidFill>
                        <a:schemeClr val="accent4"/>
                      </a:solidFill>
                    </a:rPr>
                    <a:t>Safety as a core </a:t>
                  </a:r>
                  <a:r>
                    <a:rPr lang="en-US" sz="1200" b="1" dirty="0" smtClean="0">
                      <a:solidFill>
                        <a:schemeClr val="accent4"/>
                      </a:solidFill>
                    </a:rPr>
                    <a:t>Value</a:t>
                  </a:r>
                  <a:endParaRPr lang="en-US" sz="1200" b="1" dirty="0">
                    <a:solidFill>
                      <a:schemeClr val="accent4"/>
                    </a:solidFill>
                  </a:endParaRPr>
                </a:p>
              </p:txBody>
            </p:sp>
          </p:grpSp>
        </p:grpSp>
        <p:sp>
          <p:nvSpPr>
            <p:cNvPr id="31" name="Rectangle à coins arrondis 30"/>
            <p:cNvSpPr/>
            <p:nvPr/>
          </p:nvSpPr>
          <p:spPr>
            <a:xfrm>
              <a:off x="2659034" y="6015787"/>
              <a:ext cx="1530830" cy="43683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DAY 2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45895" y="8089184"/>
            <a:ext cx="6357117" cy="1289413"/>
            <a:chOff x="507594" y="8308166"/>
            <a:chExt cx="5590103" cy="1366775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507594" y="8473600"/>
              <a:ext cx="5590103" cy="1201341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00" b="1" dirty="0">
                <a:solidFill>
                  <a:schemeClr val="tx1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sz="1300" b="1" dirty="0" smtClean="0">
                <a:solidFill>
                  <a:schemeClr val="tx1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sz="1300" b="1" dirty="0">
                <a:solidFill>
                  <a:schemeClr val="tx1"/>
                </a:solidFill>
              </a:endParaRPr>
            </a:p>
            <a:p>
              <a:pPr algn="ctr"/>
              <a:endParaRPr lang="en-US" sz="1300" b="1" dirty="0" smtClean="0">
                <a:solidFill>
                  <a:prstClr val="black"/>
                </a:solidFill>
              </a:endParaRPr>
            </a:p>
            <a:p>
              <a:pPr algn="ctr"/>
              <a:endParaRPr lang="en-US" sz="1300" b="1" dirty="0">
                <a:solidFill>
                  <a:prstClr val="black"/>
                </a:solidFill>
              </a:endParaRPr>
            </a:p>
            <a:p>
              <a:pPr marL="342900" indent="-342900">
                <a:buAutoNum type="arabicPeriod"/>
              </a:pPr>
              <a:r>
                <a:rPr lang="en-US" sz="1300" b="1" dirty="0" smtClean="0">
                  <a:solidFill>
                    <a:schemeClr val="tx1"/>
                  </a:solidFill>
                </a:rPr>
                <a:t>Monitoring </a:t>
              </a:r>
              <a:r>
                <a:rPr lang="en-US" sz="1300" b="1" dirty="0">
                  <a:solidFill>
                    <a:schemeClr val="tx1"/>
                  </a:solidFill>
                </a:rPr>
                <a:t>training </a:t>
              </a:r>
              <a:r>
                <a:rPr lang="en-US" sz="1300" b="1" dirty="0" smtClean="0">
                  <a:solidFill>
                    <a:schemeClr val="tx1"/>
                  </a:solidFill>
                </a:rPr>
                <a:t>courses </a:t>
              </a:r>
              <a:r>
                <a:rPr lang="en-US" sz="1300" b="1" dirty="0" err="1" smtClean="0">
                  <a:solidFill>
                    <a:schemeClr val="tx1"/>
                  </a:solidFill>
                </a:rPr>
                <a:t>SafetyPass</a:t>
              </a:r>
              <a:endParaRPr lang="en-US" sz="1300" b="1" dirty="0" smtClean="0">
                <a:solidFill>
                  <a:schemeClr val="tx1"/>
                </a:solidFill>
              </a:endParaRPr>
            </a:p>
            <a:p>
              <a:pPr marL="342900" indent="-342900">
                <a:buFontTx/>
                <a:buAutoNum type="arabicPeriod"/>
              </a:pPr>
              <a:r>
                <a:rPr lang="en-US" sz="1300" b="1" dirty="0">
                  <a:solidFill>
                    <a:schemeClr val="tx1"/>
                  </a:solidFill>
                </a:rPr>
                <a:t>A</a:t>
              </a:r>
              <a:r>
                <a:rPr lang="en-US" sz="1300" b="1" dirty="0" smtClean="0">
                  <a:solidFill>
                    <a:schemeClr val="tx1"/>
                  </a:solidFill>
                </a:rPr>
                <a:t>t </a:t>
              </a:r>
              <a:r>
                <a:rPr lang="en-US" sz="1300" b="1" dirty="0">
                  <a:solidFill>
                    <a:schemeClr val="tx1"/>
                  </a:solidFill>
                </a:rPr>
                <a:t>the </a:t>
              </a:r>
              <a:r>
                <a:rPr lang="en-US" sz="1300" b="1" dirty="0" smtClean="0">
                  <a:solidFill>
                    <a:schemeClr val="tx1"/>
                  </a:solidFill>
                </a:rPr>
                <a:t>end, hand </a:t>
              </a:r>
              <a:r>
                <a:rPr lang="en-US" sz="1300" b="1" dirty="0">
                  <a:solidFill>
                    <a:schemeClr val="tx1"/>
                  </a:solidFill>
                </a:rPr>
                <a:t>over the signed </a:t>
              </a:r>
              <a:r>
                <a:rPr lang="en-US" sz="1300" b="1" dirty="0" err="1" smtClean="0">
                  <a:solidFill>
                    <a:schemeClr val="tx1"/>
                  </a:solidFill>
                </a:rPr>
                <a:t>SafetyPass</a:t>
              </a:r>
              <a:r>
                <a:rPr lang="en-US" sz="1300" b="1" dirty="0" smtClean="0">
                  <a:solidFill>
                    <a:schemeClr val="tx1"/>
                  </a:solidFill>
                </a:rPr>
                <a:t/>
              </a:r>
              <a:br>
                <a:rPr lang="en-US" sz="1300" b="1" dirty="0" smtClean="0">
                  <a:solidFill>
                    <a:schemeClr val="tx1"/>
                  </a:solidFill>
                </a:rPr>
              </a:br>
              <a:r>
                <a:rPr lang="en-US" sz="1300" b="1" dirty="0" smtClean="0">
                  <a:solidFill>
                    <a:schemeClr val="tx1"/>
                  </a:solidFill>
                </a:rPr>
                <a:t>to </a:t>
              </a:r>
              <a:r>
                <a:rPr lang="en-US" sz="1300" b="1" dirty="0">
                  <a:solidFill>
                    <a:schemeClr val="tx1"/>
                  </a:solidFill>
                </a:rPr>
                <a:t>your </a:t>
              </a:r>
              <a:r>
                <a:rPr lang="en-US" sz="1300" b="1" dirty="0" smtClean="0">
                  <a:solidFill>
                    <a:schemeClr val="tx1"/>
                  </a:solidFill>
                </a:rPr>
                <a:t>new recruit.</a:t>
              </a:r>
              <a:endParaRPr lang="en-US" sz="1300" b="1" dirty="0">
                <a:solidFill>
                  <a:schemeClr val="tx1"/>
                </a:solidFill>
              </a:endParaRPr>
            </a:p>
            <a:p>
              <a:pPr marL="342900" indent="-342900">
                <a:buFontTx/>
                <a:buAutoNum type="arabicPeriod"/>
              </a:pPr>
              <a:endParaRPr lang="en-US" sz="1300" b="1" dirty="0">
                <a:solidFill>
                  <a:schemeClr val="tx1"/>
                </a:solidFill>
              </a:endParaRPr>
            </a:p>
            <a:p>
              <a:pPr marL="342900" indent="-342900">
                <a:buAutoNum type="arabicPeriod"/>
              </a:pPr>
              <a:endParaRPr lang="en-US" sz="1300" b="1" dirty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2026474" y="8308166"/>
              <a:ext cx="2635423" cy="38159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Within the coming three  </a:t>
              </a:r>
              <a:r>
                <a:rPr lang="en-US" sz="1400" b="1" dirty="0">
                  <a:solidFill>
                    <a:schemeClr val="bg1"/>
                  </a:solidFill>
                </a:rPr>
                <a:t>months</a:t>
              </a:r>
            </a:p>
          </p:txBody>
        </p: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1049" y="8287222"/>
            <a:ext cx="1351119" cy="10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3398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blanc">
  <a:themeElements>
    <a:clrScheme name="Personnalisé 2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004494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474E136E8F6E458809EE8C4949CFFA" ma:contentTypeVersion="2" ma:contentTypeDescription="Crée un document." ma:contentTypeScope="" ma:versionID="42410503496f20173e350bd661b353a4">
  <xsd:schema xmlns:xsd="http://www.w3.org/2001/XMLSchema" xmlns:xs="http://www.w3.org/2001/XMLSchema" xmlns:p="http://schemas.microsoft.com/office/2006/metadata/properties" xmlns:ns2="ced47b5e-4e4f-4baf-8203-bd3c429b6fe9" targetNamespace="http://schemas.microsoft.com/office/2006/metadata/properties" ma:root="true" ma:fieldsID="5d2d7fad7fb29c68e6c1376a82699843" ns2:_="">
    <xsd:import namespace="ced47b5e-4e4f-4baf-8203-bd3c429b6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47b5e-4e4f-4baf-8203-bd3c429b6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B19C78-D55C-496F-98AB-0C7E90348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F55F06-441C-4F4C-A6BC-0E88D18CB02C}">
  <ds:schemaRefs>
    <ds:schemaRef ds:uri="http://schemas.microsoft.com/office/2006/metadata/properties"/>
    <ds:schemaRef ds:uri="http://schemas.microsoft.com/office/2006/documentManagement/types"/>
    <ds:schemaRef ds:uri="ced47b5e-4e4f-4baf-8203-bd3c429b6fe9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3AA9281-9C31-4E4C-A5CA-A32DCD270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d47b5e-4e4f-4baf-8203-bd3c429b6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fr_total_modele_blanc</Template>
  <TotalTime>198</TotalTime>
  <Words>354</Words>
  <Application>Microsoft Office PowerPoint</Application>
  <PresentationFormat>Format A4 (210 x 297 mm)</PresentationFormat>
  <Paragraphs>88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Lucida Grande</vt:lpstr>
      <vt:lpstr>fr_total_modele_blanc</vt:lpstr>
      <vt:lpstr>Présentation PowerPoint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VILAIN</dc:creator>
  <cp:lastModifiedBy>Nicolas DURANCE</cp:lastModifiedBy>
  <cp:revision>254</cp:revision>
  <dcterms:created xsi:type="dcterms:W3CDTF">2018-11-30T16:03:35Z</dcterms:created>
  <dcterms:modified xsi:type="dcterms:W3CDTF">2019-03-22T13:22:35Z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0x01010083474E136E8F6E458809EE8C4949CFFA</vt:lpwstr>
  </property>
</Properties>
</file>