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4025900" cy="5765800"/>
  <p:notesSz cx="4025900" cy="57658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B48E"/>
    <a:srgbClr val="34474A"/>
    <a:srgbClr val="EAF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1"/>
    <p:restoredTop sz="94674"/>
  </p:normalViewPr>
  <p:slideViewPr>
    <p:cSldViewPr>
      <p:cViewPr>
        <p:scale>
          <a:sx n="200" d="100"/>
          <a:sy n="200" d="100"/>
        </p:scale>
        <p:origin x="2304" y="-19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057A4"/>
                </a:solidFill>
                <a:latin typeface="Gotham Rounded Bold"/>
                <a:cs typeface="Gotham Rounded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57A4"/>
                </a:solidFill>
                <a:latin typeface="Gotham Rounded Bold"/>
                <a:cs typeface="Gotham Rounded 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057A4"/>
                </a:solidFill>
                <a:latin typeface="Gotham Rounded Bold"/>
                <a:cs typeface="Gotham Rounded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057A4"/>
                </a:solidFill>
                <a:latin typeface="Gotham Rounded Bold"/>
                <a:cs typeface="Gotham Rounded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77" y="3171"/>
            <a:ext cx="4025900" cy="5753735"/>
          </a:xfrm>
          <a:custGeom>
            <a:avLst/>
            <a:gdLst/>
            <a:ahLst/>
            <a:cxnLst/>
            <a:rect l="l" t="t" r="r" b="b"/>
            <a:pathLst>
              <a:path w="4025900" h="5753735">
                <a:moveTo>
                  <a:pt x="287997" y="0"/>
                </a:moveTo>
                <a:lnTo>
                  <a:pt x="241283" y="3769"/>
                </a:lnTo>
                <a:lnTo>
                  <a:pt x="196969" y="14682"/>
                </a:lnTo>
                <a:lnTo>
                  <a:pt x="155647" y="32146"/>
                </a:lnTo>
                <a:lnTo>
                  <a:pt x="117910" y="55567"/>
                </a:lnTo>
                <a:lnTo>
                  <a:pt x="84353" y="84353"/>
                </a:lnTo>
                <a:lnTo>
                  <a:pt x="55567" y="117910"/>
                </a:lnTo>
                <a:lnTo>
                  <a:pt x="32146" y="155647"/>
                </a:lnTo>
                <a:lnTo>
                  <a:pt x="14682" y="196969"/>
                </a:lnTo>
                <a:lnTo>
                  <a:pt x="3769" y="241283"/>
                </a:lnTo>
                <a:lnTo>
                  <a:pt x="0" y="287997"/>
                </a:lnTo>
                <a:lnTo>
                  <a:pt x="0" y="5465648"/>
                </a:lnTo>
                <a:lnTo>
                  <a:pt x="3769" y="5512362"/>
                </a:lnTo>
                <a:lnTo>
                  <a:pt x="14682" y="5556677"/>
                </a:lnTo>
                <a:lnTo>
                  <a:pt x="32146" y="5597998"/>
                </a:lnTo>
                <a:lnTo>
                  <a:pt x="55567" y="5635735"/>
                </a:lnTo>
                <a:lnTo>
                  <a:pt x="84353" y="5669292"/>
                </a:lnTo>
                <a:lnTo>
                  <a:pt x="117910" y="5698078"/>
                </a:lnTo>
                <a:lnTo>
                  <a:pt x="155647" y="5721499"/>
                </a:lnTo>
                <a:lnTo>
                  <a:pt x="196969" y="5738963"/>
                </a:lnTo>
                <a:lnTo>
                  <a:pt x="241283" y="5749876"/>
                </a:lnTo>
                <a:lnTo>
                  <a:pt x="287997" y="5753646"/>
                </a:lnTo>
                <a:lnTo>
                  <a:pt x="3737648" y="5753646"/>
                </a:lnTo>
                <a:lnTo>
                  <a:pt x="3784362" y="5749876"/>
                </a:lnTo>
                <a:lnTo>
                  <a:pt x="3828676" y="5738963"/>
                </a:lnTo>
                <a:lnTo>
                  <a:pt x="3869998" y="5721499"/>
                </a:lnTo>
                <a:lnTo>
                  <a:pt x="3907735" y="5698078"/>
                </a:lnTo>
                <a:lnTo>
                  <a:pt x="3941292" y="5669292"/>
                </a:lnTo>
                <a:lnTo>
                  <a:pt x="3970078" y="5635735"/>
                </a:lnTo>
                <a:lnTo>
                  <a:pt x="3993499" y="5597998"/>
                </a:lnTo>
                <a:lnTo>
                  <a:pt x="4010963" y="5556677"/>
                </a:lnTo>
                <a:lnTo>
                  <a:pt x="4021876" y="5512362"/>
                </a:lnTo>
                <a:lnTo>
                  <a:pt x="4025646" y="5465648"/>
                </a:lnTo>
                <a:lnTo>
                  <a:pt x="4025646" y="287997"/>
                </a:lnTo>
                <a:lnTo>
                  <a:pt x="4021876" y="241283"/>
                </a:lnTo>
                <a:lnTo>
                  <a:pt x="4010963" y="196969"/>
                </a:lnTo>
                <a:lnTo>
                  <a:pt x="3993499" y="155647"/>
                </a:lnTo>
                <a:lnTo>
                  <a:pt x="3970078" y="117910"/>
                </a:lnTo>
                <a:lnTo>
                  <a:pt x="3941292" y="84353"/>
                </a:lnTo>
                <a:lnTo>
                  <a:pt x="3907735" y="55567"/>
                </a:lnTo>
                <a:lnTo>
                  <a:pt x="3869998" y="32146"/>
                </a:lnTo>
                <a:lnTo>
                  <a:pt x="3828676" y="14682"/>
                </a:lnTo>
                <a:lnTo>
                  <a:pt x="3784362" y="3769"/>
                </a:lnTo>
                <a:lnTo>
                  <a:pt x="3737648" y="0"/>
                </a:lnTo>
                <a:lnTo>
                  <a:pt x="287997" y="0"/>
                </a:lnTo>
                <a:close/>
              </a:path>
            </a:pathLst>
          </a:custGeom>
          <a:ln w="12700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3099" y="31253"/>
            <a:ext cx="1953260" cy="49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057A4"/>
                </a:solidFill>
                <a:latin typeface="Gotham Rounded Bold"/>
                <a:cs typeface="Gotham Rounded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19300" y="1022489"/>
            <a:ext cx="2474595" cy="3942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0057A4"/>
                </a:solidFill>
                <a:latin typeface="Gotham Rounded Bold"/>
                <a:cs typeface="Gotham Rounded 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ABC40B90-6AF9-E949-BEF9-DAC4ECE4D5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2" y="1657951"/>
            <a:ext cx="3768078" cy="3341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547" y="63500"/>
            <a:ext cx="3854450" cy="829714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 marR="5080">
              <a:lnSpc>
                <a:spcPts val="2000"/>
              </a:lnSpc>
              <a:spcBef>
                <a:spcPts val="470"/>
              </a:spcBef>
            </a:pPr>
            <a:r>
              <a:rPr lang="fr-FR" sz="1800" dirty="0"/>
              <a:t>Travaux électriques </a:t>
            </a:r>
            <a:br>
              <a:rPr lang="fr-FR" sz="1800" dirty="0"/>
            </a:br>
            <a:r>
              <a:rPr lang="fr-FR" sz="1800" dirty="0"/>
              <a:t>sur système photovoltaïque (DC)</a:t>
            </a:r>
            <a:endParaRPr sz="1800" dirty="0"/>
          </a:p>
        </p:txBody>
      </p:sp>
      <p:sp>
        <p:nvSpPr>
          <p:cNvPr id="4" name="object 4"/>
          <p:cNvSpPr/>
          <p:nvPr/>
        </p:nvSpPr>
        <p:spPr>
          <a:xfrm>
            <a:off x="9000" y="977900"/>
            <a:ext cx="3526790" cy="606326"/>
          </a:xfrm>
          <a:custGeom>
            <a:avLst/>
            <a:gdLst/>
            <a:ahLst/>
            <a:cxnLst/>
            <a:rect l="l" t="t" r="r" b="b"/>
            <a:pathLst>
              <a:path w="3526790" h="478790">
                <a:moveTo>
                  <a:pt x="0" y="478307"/>
                </a:moveTo>
                <a:lnTo>
                  <a:pt x="3526205" y="478307"/>
                </a:lnTo>
                <a:lnTo>
                  <a:pt x="3526205" y="0"/>
                </a:lnTo>
                <a:lnTo>
                  <a:pt x="775500" y="0"/>
                </a:lnTo>
              </a:path>
            </a:pathLst>
          </a:custGeom>
          <a:ln w="6350">
            <a:solidFill>
              <a:srgbClr val="E305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71076" y="1026073"/>
            <a:ext cx="265112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fr-FR" sz="800" dirty="0">
                <a:solidFill>
                  <a:srgbClr val="E30513"/>
                </a:solidFill>
                <a:latin typeface="Gotham Rounded Bold"/>
                <a:cs typeface="Gotham Rounded Bold"/>
              </a:rPr>
              <a:t>8 événements potentiellement graves </a:t>
            </a:r>
            <a:r>
              <a:rPr lang="fr-FR"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en lien </a:t>
            </a:r>
            <a:br>
              <a:rPr lang="fr-FR"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</a:br>
            <a:r>
              <a:rPr lang="fr-FR"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avec des travaux sur la partie courant continu (DC) </a:t>
            </a:r>
            <a:br>
              <a:rPr lang="fr-FR"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</a:br>
            <a:r>
              <a:rPr lang="fr-FR"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de systèmes photovoltaïques sont survenus dans  </a:t>
            </a:r>
            <a:br>
              <a:rPr lang="fr-FR"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</a:br>
            <a:r>
              <a:rPr lang="fr-FR"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la Compagnie au cours des 10 dernières années.</a:t>
            </a:r>
            <a:endParaRPr sz="800" dirty="0">
              <a:latin typeface="GothamRounded-Book"/>
              <a:cs typeface="GothamRounded-Book"/>
            </a:endParaRPr>
          </a:p>
        </p:txBody>
      </p:sp>
      <p:grpSp>
        <p:nvGrpSpPr>
          <p:cNvPr id="221" name="Groupe 220">
            <a:extLst>
              <a:ext uri="{FF2B5EF4-FFF2-40B4-BE49-F238E27FC236}">
                <a16:creationId xmlns:a16="http://schemas.microsoft.com/office/drawing/2014/main" id="{3814415E-A619-DD47-8C59-64E87CCCBA3E}"/>
              </a:ext>
            </a:extLst>
          </p:cNvPr>
          <p:cNvGrpSpPr/>
          <p:nvPr/>
        </p:nvGrpSpPr>
        <p:grpSpPr>
          <a:xfrm>
            <a:off x="226686" y="1863685"/>
            <a:ext cx="244805" cy="244805"/>
            <a:chOff x="959671" y="2044762"/>
            <a:chExt cx="244805" cy="244805"/>
          </a:xfrm>
        </p:grpSpPr>
        <p:sp>
          <p:nvSpPr>
            <p:cNvPr id="222" name="Ellipse 221">
              <a:extLst>
                <a:ext uri="{FF2B5EF4-FFF2-40B4-BE49-F238E27FC236}">
                  <a16:creationId xmlns:a16="http://schemas.microsoft.com/office/drawing/2014/main" id="{C182960C-6DA5-6F4A-922C-5BE940BFF3B5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3" name="object 19">
              <a:extLst>
                <a:ext uri="{FF2B5EF4-FFF2-40B4-BE49-F238E27FC236}">
                  <a16:creationId xmlns:a16="http://schemas.microsoft.com/office/drawing/2014/main" id="{CE5A6E07-0A5E-3B45-8B0B-27E02D1A2991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4" name="Groupe 223">
            <a:extLst>
              <a:ext uri="{FF2B5EF4-FFF2-40B4-BE49-F238E27FC236}">
                <a16:creationId xmlns:a16="http://schemas.microsoft.com/office/drawing/2014/main" id="{7F82E584-AAAA-F947-B54D-4853D33442CF}"/>
              </a:ext>
            </a:extLst>
          </p:cNvPr>
          <p:cNvGrpSpPr/>
          <p:nvPr/>
        </p:nvGrpSpPr>
        <p:grpSpPr>
          <a:xfrm>
            <a:off x="1691945" y="1863686"/>
            <a:ext cx="244805" cy="244805"/>
            <a:chOff x="766568" y="2299398"/>
            <a:chExt cx="244805" cy="244805"/>
          </a:xfrm>
        </p:grpSpPr>
        <p:sp>
          <p:nvSpPr>
            <p:cNvPr id="225" name="Ellipse 224">
              <a:extLst>
                <a:ext uri="{FF2B5EF4-FFF2-40B4-BE49-F238E27FC236}">
                  <a16:creationId xmlns:a16="http://schemas.microsoft.com/office/drawing/2014/main" id="{E07C8028-CEC7-0844-8F54-A1AA45A951CB}"/>
                </a:ext>
              </a:extLst>
            </p:cNvPr>
            <p:cNvSpPr/>
            <p:nvPr/>
          </p:nvSpPr>
          <p:spPr>
            <a:xfrm>
              <a:off x="766568" y="2299398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6" name="object 19">
              <a:extLst>
                <a:ext uri="{FF2B5EF4-FFF2-40B4-BE49-F238E27FC236}">
                  <a16:creationId xmlns:a16="http://schemas.microsoft.com/office/drawing/2014/main" id="{A5278AA5-CAAA-8F42-8740-21A30B9F907F}"/>
                </a:ext>
              </a:extLst>
            </p:cNvPr>
            <p:cNvSpPr txBox="1"/>
            <p:nvPr/>
          </p:nvSpPr>
          <p:spPr>
            <a:xfrm>
              <a:off x="830657" y="2311672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7" name="Groupe 226">
            <a:extLst>
              <a:ext uri="{FF2B5EF4-FFF2-40B4-BE49-F238E27FC236}">
                <a16:creationId xmlns:a16="http://schemas.microsoft.com/office/drawing/2014/main" id="{0FD7D978-FC0F-F44B-B035-B76622D2F0EC}"/>
              </a:ext>
            </a:extLst>
          </p:cNvPr>
          <p:cNvGrpSpPr/>
          <p:nvPr/>
        </p:nvGrpSpPr>
        <p:grpSpPr>
          <a:xfrm>
            <a:off x="3545870" y="3735109"/>
            <a:ext cx="244805" cy="244805"/>
            <a:chOff x="959671" y="2044762"/>
            <a:chExt cx="244805" cy="244805"/>
          </a:xfrm>
        </p:grpSpPr>
        <p:sp>
          <p:nvSpPr>
            <p:cNvPr id="228" name="Ellipse 227">
              <a:extLst>
                <a:ext uri="{FF2B5EF4-FFF2-40B4-BE49-F238E27FC236}">
                  <a16:creationId xmlns:a16="http://schemas.microsoft.com/office/drawing/2014/main" id="{747D76B3-17F1-3647-9449-471BC54A208F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9" name="object 19">
              <a:extLst>
                <a:ext uri="{FF2B5EF4-FFF2-40B4-BE49-F238E27FC236}">
                  <a16:creationId xmlns:a16="http://schemas.microsoft.com/office/drawing/2014/main" id="{A05D6ED6-D351-BD49-8D65-78355B91D1FD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3" name="Groupe 232">
            <a:extLst>
              <a:ext uri="{FF2B5EF4-FFF2-40B4-BE49-F238E27FC236}">
                <a16:creationId xmlns:a16="http://schemas.microsoft.com/office/drawing/2014/main" id="{BC295B93-F5AB-B641-81A7-CE6045EF5739}"/>
              </a:ext>
            </a:extLst>
          </p:cNvPr>
          <p:cNvGrpSpPr/>
          <p:nvPr/>
        </p:nvGrpSpPr>
        <p:grpSpPr>
          <a:xfrm>
            <a:off x="1688875" y="2476012"/>
            <a:ext cx="244805" cy="244805"/>
            <a:chOff x="959671" y="2044762"/>
            <a:chExt cx="244805" cy="244805"/>
          </a:xfrm>
        </p:grpSpPr>
        <p:sp>
          <p:nvSpPr>
            <p:cNvPr id="234" name="Ellipse 233">
              <a:extLst>
                <a:ext uri="{FF2B5EF4-FFF2-40B4-BE49-F238E27FC236}">
                  <a16:creationId xmlns:a16="http://schemas.microsoft.com/office/drawing/2014/main" id="{FAECEC2E-90AE-3749-994D-9E6AFF60768C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5" name="object 19">
              <a:extLst>
                <a:ext uri="{FF2B5EF4-FFF2-40B4-BE49-F238E27FC236}">
                  <a16:creationId xmlns:a16="http://schemas.microsoft.com/office/drawing/2014/main" id="{964FB4E5-A82E-814D-81B5-539B456EAFC4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6" name="Groupe 235">
            <a:extLst>
              <a:ext uri="{FF2B5EF4-FFF2-40B4-BE49-F238E27FC236}">
                <a16:creationId xmlns:a16="http://schemas.microsoft.com/office/drawing/2014/main" id="{EF8BFAAB-F192-D24E-A649-D25558A9E7DE}"/>
              </a:ext>
            </a:extLst>
          </p:cNvPr>
          <p:cNvGrpSpPr/>
          <p:nvPr/>
        </p:nvGrpSpPr>
        <p:grpSpPr>
          <a:xfrm>
            <a:off x="2774950" y="1875960"/>
            <a:ext cx="244805" cy="244805"/>
            <a:chOff x="959671" y="2044762"/>
            <a:chExt cx="244805" cy="244805"/>
          </a:xfrm>
        </p:grpSpPr>
        <p:sp>
          <p:nvSpPr>
            <p:cNvPr id="237" name="Ellipse 236">
              <a:extLst>
                <a:ext uri="{FF2B5EF4-FFF2-40B4-BE49-F238E27FC236}">
                  <a16:creationId xmlns:a16="http://schemas.microsoft.com/office/drawing/2014/main" id="{BA5AEF82-D580-5043-B467-B515C6E0B443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8" name="object 19">
              <a:extLst>
                <a:ext uri="{FF2B5EF4-FFF2-40B4-BE49-F238E27FC236}">
                  <a16:creationId xmlns:a16="http://schemas.microsoft.com/office/drawing/2014/main" id="{AFA1F59F-4AE4-2742-81F8-AF23EB6599A5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9" name="Groupe 238">
            <a:extLst>
              <a:ext uri="{FF2B5EF4-FFF2-40B4-BE49-F238E27FC236}">
                <a16:creationId xmlns:a16="http://schemas.microsoft.com/office/drawing/2014/main" id="{B382670D-83BF-F54B-A871-FD8821CE3510}"/>
              </a:ext>
            </a:extLst>
          </p:cNvPr>
          <p:cNvGrpSpPr/>
          <p:nvPr/>
        </p:nvGrpSpPr>
        <p:grpSpPr>
          <a:xfrm>
            <a:off x="2702623" y="4523598"/>
            <a:ext cx="309079" cy="244805"/>
            <a:chOff x="959671" y="2044762"/>
            <a:chExt cx="309079" cy="244805"/>
          </a:xfrm>
        </p:grpSpPr>
        <p:sp>
          <p:nvSpPr>
            <p:cNvPr id="240" name="Ellipse 239">
              <a:extLst>
                <a:ext uri="{FF2B5EF4-FFF2-40B4-BE49-F238E27FC236}">
                  <a16:creationId xmlns:a16="http://schemas.microsoft.com/office/drawing/2014/main" id="{EFBAD7CE-B4FC-BA46-8F19-AAEE5165436D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1" name="object 19">
              <a:extLst>
                <a:ext uri="{FF2B5EF4-FFF2-40B4-BE49-F238E27FC236}">
                  <a16:creationId xmlns:a16="http://schemas.microsoft.com/office/drawing/2014/main" id="{FC1E5F49-CF7D-3A47-9022-7326C7CC6AA3}"/>
                </a:ext>
              </a:extLst>
            </p:cNvPr>
            <p:cNvSpPr txBox="1"/>
            <p:nvPr/>
          </p:nvSpPr>
          <p:spPr>
            <a:xfrm>
              <a:off x="990784" y="2058055"/>
              <a:ext cx="277966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2" name="Groupe 241">
            <a:extLst>
              <a:ext uri="{FF2B5EF4-FFF2-40B4-BE49-F238E27FC236}">
                <a16:creationId xmlns:a16="http://schemas.microsoft.com/office/drawing/2014/main" id="{AA3BD0C7-7937-064E-A4AE-F036AC1BC5FA}"/>
              </a:ext>
            </a:extLst>
          </p:cNvPr>
          <p:cNvGrpSpPr/>
          <p:nvPr/>
        </p:nvGrpSpPr>
        <p:grpSpPr>
          <a:xfrm>
            <a:off x="245056" y="4036075"/>
            <a:ext cx="244805" cy="244805"/>
            <a:chOff x="959671" y="2044762"/>
            <a:chExt cx="244805" cy="244805"/>
          </a:xfrm>
        </p:grpSpPr>
        <p:sp>
          <p:nvSpPr>
            <p:cNvPr id="243" name="Ellipse 242">
              <a:extLst>
                <a:ext uri="{FF2B5EF4-FFF2-40B4-BE49-F238E27FC236}">
                  <a16:creationId xmlns:a16="http://schemas.microsoft.com/office/drawing/2014/main" id="{BB6914D3-8640-5947-90FD-6F4DED27EEDC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4" name="object 19">
              <a:extLst>
                <a:ext uri="{FF2B5EF4-FFF2-40B4-BE49-F238E27FC236}">
                  <a16:creationId xmlns:a16="http://schemas.microsoft.com/office/drawing/2014/main" id="{B86B94E7-F791-6048-8503-659BE9BB81A8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5" name="Groupe 244">
            <a:extLst>
              <a:ext uri="{FF2B5EF4-FFF2-40B4-BE49-F238E27FC236}">
                <a16:creationId xmlns:a16="http://schemas.microsoft.com/office/drawing/2014/main" id="{AA02FA93-05F5-654A-ADF8-242897D52D1B}"/>
              </a:ext>
            </a:extLst>
          </p:cNvPr>
          <p:cNvGrpSpPr/>
          <p:nvPr/>
        </p:nvGrpSpPr>
        <p:grpSpPr>
          <a:xfrm>
            <a:off x="241986" y="3731513"/>
            <a:ext cx="244805" cy="244805"/>
            <a:chOff x="-796975" y="3496579"/>
            <a:chExt cx="244805" cy="244805"/>
          </a:xfrm>
        </p:grpSpPr>
        <p:sp>
          <p:nvSpPr>
            <p:cNvPr id="246" name="Ellipse 245">
              <a:extLst>
                <a:ext uri="{FF2B5EF4-FFF2-40B4-BE49-F238E27FC236}">
                  <a16:creationId xmlns:a16="http://schemas.microsoft.com/office/drawing/2014/main" id="{5AADE36D-4703-FD4A-9AEC-0623F65F8011}"/>
                </a:ext>
              </a:extLst>
            </p:cNvPr>
            <p:cNvSpPr/>
            <p:nvPr/>
          </p:nvSpPr>
          <p:spPr>
            <a:xfrm>
              <a:off x="-796975" y="3496579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7" name="object 19">
              <a:extLst>
                <a:ext uri="{FF2B5EF4-FFF2-40B4-BE49-F238E27FC236}">
                  <a16:creationId xmlns:a16="http://schemas.microsoft.com/office/drawing/2014/main" id="{A0FCFC70-91D9-7441-843D-E670DEC6A7B6}"/>
                </a:ext>
              </a:extLst>
            </p:cNvPr>
            <p:cNvSpPr txBox="1"/>
            <p:nvPr/>
          </p:nvSpPr>
          <p:spPr>
            <a:xfrm>
              <a:off x="-732886" y="3508853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1" name="Groupe 250">
            <a:extLst>
              <a:ext uri="{FF2B5EF4-FFF2-40B4-BE49-F238E27FC236}">
                <a16:creationId xmlns:a16="http://schemas.microsoft.com/office/drawing/2014/main" id="{CFF43EF8-6B53-EC47-A8B1-8A967A90C3E1}"/>
              </a:ext>
            </a:extLst>
          </p:cNvPr>
          <p:cNvGrpSpPr/>
          <p:nvPr/>
        </p:nvGrpSpPr>
        <p:grpSpPr>
          <a:xfrm>
            <a:off x="1691945" y="4558639"/>
            <a:ext cx="244805" cy="244805"/>
            <a:chOff x="959671" y="2044762"/>
            <a:chExt cx="244805" cy="244805"/>
          </a:xfrm>
        </p:grpSpPr>
        <p:sp>
          <p:nvSpPr>
            <p:cNvPr id="252" name="Ellipse 251">
              <a:extLst>
                <a:ext uri="{FF2B5EF4-FFF2-40B4-BE49-F238E27FC236}">
                  <a16:creationId xmlns:a16="http://schemas.microsoft.com/office/drawing/2014/main" id="{C434BF36-0521-0D49-9EAF-91A39D4E6FA4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3" name="object 19">
              <a:extLst>
                <a:ext uri="{FF2B5EF4-FFF2-40B4-BE49-F238E27FC236}">
                  <a16:creationId xmlns:a16="http://schemas.microsoft.com/office/drawing/2014/main" id="{92E357BD-F800-FE4A-B704-E20682686DC1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4" name="Groupe 253">
            <a:extLst>
              <a:ext uri="{FF2B5EF4-FFF2-40B4-BE49-F238E27FC236}">
                <a16:creationId xmlns:a16="http://schemas.microsoft.com/office/drawing/2014/main" id="{E10ED294-C126-7545-ABFE-2DF2953F7F09}"/>
              </a:ext>
            </a:extLst>
          </p:cNvPr>
          <p:cNvGrpSpPr/>
          <p:nvPr/>
        </p:nvGrpSpPr>
        <p:grpSpPr>
          <a:xfrm>
            <a:off x="2774950" y="2465060"/>
            <a:ext cx="244805" cy="244805"/>
            <a:chOff x="959671" y="2044762"/>
            <a:chExt cx="244805" cy="244805"/>
          </a:xfrm>
        </p:grpSpPr>
        <p:sp>
          <p:nvSpPr>
            <p:cNvPr id="255" name="Ellipse 254">
              <a:extLst>
                <a:ext uri="{FF2B5EF4-FFF2-40B4-BE49-F238E27FC236}">
                  <a16:creationId xmlns:a16="http://schemas.microsoft.com/office/drawing/2014/main" id="{B51CC356-456C-1F4F-8407-5D0839AB5B19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6" name="object 19">
              <a:extLst>
                <a:ext uri="{FF2B5EF4-FFF2-40B4-BE49-F238E27FC236}">
                  <a16:creationId xmlns:a16="http://schemas.microsoft.com/office/drawing/2014/main" id="{5050D6B7-631E-E24B-8CBB-97F9629900E8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87" name="Image 286">
            <a:extLst>
              <a:ext uri="{FF2B5EF4-FFF2-40B4-BE49-F238E27FC236}">
                <a16:creationId xmlns:a16="http://schemas.microsoft.com/office/drawing/2014/main" id="{9BE8B54A-4FB5-5545-92B7-B18FF4DD66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28" y="1072530"/>
            <a:ext cx="358327" cy="381901"/>
          </a:xfrm>
          <a:prstGeom prst="rect">
            <a:avLst/>
          </a:prstGeom>
        </p:spPr>
      </p:pic>
      <p:pic>
        <p:nvPicPr>
          <p:cNvPr id="288" name="Image 287">
            <a:extLst>
              <a:ext uri="{FF2B5EF4-FFF2-40B4-BE49-F238E27FC236}">
                <a16:creationId xmlns:a16="http://schemas.microsoft.com/office/drawing/2014/main" id="{DD706B4D-15A7-0646-ACF7-BD15A432124A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59" y="4683300"/>
            <a:ext cx="1048412" cy="813836"/>
          </a:xfrm>
          <a:prstGeom prst="rect">
            <a:avLst/>
          </a:prstGeom>
        </p:spPr>
      </p:pic>
      <p:pic>
        <p:nvPicPr>
          <p:cNvPr id="289" name="Image 288">
            <a:extLst>
              <a:ext uri="{FF2B5EF4-FFF2-40B4-BE49-F238E27FC236}">
                <a16:creationId xmlns:a16="http://schemas.microsoft.com/office/drawing/2014/main" id="{FABA7C29-E311-0A4C-A94A-C46E42E0FED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120" y="4985171"/>
            <a:ext cx="433984" cy="433984"/>
          </a:xfrm>
          <a:prstGeom prst="rect">
            <a:avLst/>
          </a:prstGeom>
        </p:spPr>
      </p:pic>
      <p:sp>
        <p:nvSpPr>
          <p:cNvPr id="76" name="object 67">
            <a:extLst>
              <a:ext uri="{FF2B5EF4-FFF2-40B4-BE49-F238E27FC236}">
                <a16:creationId xmlns:a16="http://schemas.microsoft.com/office/drawing/2014/main" id="{2D236AC4-B408-2610-DF0F-4E8D655375DA}"/>
              </a:ext>
            </a:extLst>
          </p:cNvPr>
          <p:cNvSpPr txBox="1"/>
          <p:nvPr/>
        </p:nvSpPr>
        <p:spPr>
          <a:xfrm>
            <a:off x="3785485" y="201078"/>
            <a:ext cx="84639" cy="328016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lang="fr-FR" sz="550" spc="-10" dirty="0">
                <a:solidFill>
                  <a:srgbClr val="34484B"/>
                </a:solidFill>
                <a:latin typeface="Roboto"/>
                <a:cs typeface="Roboto"/>
              </a:rPr>
              <a:t>Juin 2022</a:t>
            </a:r>
            <a:endParaRPr sz="55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 : coins arrondis 84">
            <a:extLst>
              <a:ext uri="{FF2B5EF4-FFF2-40B4-BE49-F238E27FC236}">
                <a16:creationId xmlns:a16="http://schemas.microsoft.com/office/drawing/2014/main" id="{69FDB607-6ECD-7C5B-8DD6-AD35A9D4AA3E}"/>
              </a:ext>
            </a:extLst>
          </p:cNvPr>
          <p:cNvSpPr/>
          <p:nvPr/>
        </p:nvSpPr>
        <p:spPr>
          <a:xfrm>
            <a:off x="180869" y="1938308"/>
            <a:ext cx="3649749" cy="257168"/>
          </a:xfrm>
          <a:prstGeom prst="roundRect">
            <a:avLst>
              <a:gd name="adj" fmla="val 50000"/>
            </a:avLst>
          </a:prstGeom>
          <a:solidFill>
            <a:srgbClr val="EAF7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 : coins arrondis 99">
            <a:extLst>
              <a:ext uri="{FF2B5EF4-FFF2-40B4-BE49-F238E27FC236}">
                <a16:creationId xmlns:a16="http://schemas.microsoft.com/office/drawing/2014/main" id="{7C85D17E-3425-0570-5F24-C2203792A83B}"/>
              </a:ext>
            </a:extLst>
          </p:cNvPr>
          <p:cNvSpPr/>
          <p:nvPr/>
        </p:nvSpPr>
        <p:spPr>
          <a:xfrm>
            <a:off x="178055" y="2561139"/>
            <a:ext cx="3649749" cy="284080"/>
          </a:xfrm>
          <a:prstGeom prst="roundRect">
            <a:avLst>
              <a:gd name="adj" fmla="val 50000"/>
            </a:avLst>
          </a:prstGeom>
          <a:solidFill>
            <a:srgbClr val="EAF7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8D4A2CF3-157A-78EA-6E76-EB30195AC6B7}"/>
              </a:ext>
            </a:extLst>
          </p:cNvPr>
          <p:cNvSpPr/>
          <p:nvPr/>
        </p:nvSpPr>
        <p:spPr>
          <a:xfrm>
            <a:off x="297913" y="2638846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FEBD259D-A3C5-62EF-1065-04D4E3283739}"/>
              </a:ext>
            </a:extLst>
          </p:cNvPr>
          <p:cNvSpPr/>
          <p:nvPr/>
        </p:nvSpPr>
        <p:spPr>
          <a:xfrm>
            <a:off x="569595" y="2638846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5C4EDB42-9570-8EDD-1716-AE651226C795}"/>
              </a:ext>
            </a:extLst>
          </p:cNvPr>
          <p:cNvSpPr/>
          <p:nvPr/>
        </p:nvSpPr>
        <p:spPr>
          <a:xfrm>
            <a:off x="835447" y="2637933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 : coins arrondis 106">
            <a:extLst>
              <a:ext uri="{FF2B5EF4-FFF2-40B4-BE49-F238E27FC236}">
                <a16:creationId xmlns:a16="http://schemas.microsoft.com/office/drawing/2014/main" id="{2246B837-815A-957D-164B-63C67167A79C}"/>
              </a:ext>
            </a:extLst>
          </p:cNvPr>
          <p:cNvSpPr/>
          <p:nvPr/>
        </p:nvSpPr>
        <p:spPr>
          <a:xfrm>
            <a:off x="178055" y="3203396"/>
            <a:ext cx="3649749" cy="534169"/>
          </a:xfrm>
          <a:prstGeom prst="roundRect">
            <a:avLst>
              <a:gd name="adj" fmla="val 50000"/>
            </a:avLst>
          </a:prstGeom>
          <a:solidFill>
            <a:srgbClr val="EAF7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4B6C4238-AF8F-1CC2-BA56-19F39830F6FD}"/>
              </a:ext>
            </a:extLst>
          </p:cNvPr>
          <p:cNvSpPr/>
          <p:nvPr/>
        </p:nvSpPr>
        <p:spPr>
          <a:xfrm>
            <a:off x="295671" y="3399068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5160D334-D99D-ECD7-1CC8-7AC763553242}"/>
              </a:ext>
            </a:extLst>
          </p:cNvPr>
          <p:cNvSpPr/>
          <p:nvPr/>
        </p:nvSpPr>
        <p:spPr>
          <a:xfrm>
            <a:off x="567353" y="3399068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F108D5D2-898D-BE3D-46B4-83BB25E44EFC}"/>
              </a:ext>
            </a:extLst>
          </p:cNvPr>
          <p:cNvSpPr/>
          <p:nvPr/>
        </p:nvSpPr>
        <p:spPr>
          <a:xfrm>
            <a:off x="833205" y="3398155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 : coins arrondis 110">
            <a:extLst>
              <a:ext uri="{FF2B5EF4-FFF2-40B4-BE49-F238E27FC236}">
                <a16:creationId xmlns:a16="http://schemas.microsoft.com/office/drawing/2014/main" id="{12D0BFDA-F910-B0D7-E4E0-D16FBBC715D7}"/>
              </a:ext>
            </a:extLst>
          </p:cNvPr>
          <p:cNvSpPr/>
          <p:nvPr/>
        </p:nvSpPr>
        <p:spPr>
          <a:xfrm>
            <a:off x="191587" y="4088723"/>
            <a:ext cx="3649749" cy="401320"/>
          </a:xfrm>
          <a:prstGeom prst="roundRect">
            <a:avLst>
              <a:gd name="adj" fmla="val 50000"/>
            </a:avLst>
          </a:prstGeom>
          <a:solidFill>
            <a:srgbClr val="EAF7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 : coins arrondis 69">
            <a:extLst>
              <a:ext uri="{FF2B5EF4-FFF2-40B4-BE49-F238E27FC236}">
                <a16:creationId xmlns:a16="http://schemas.microsoft.com/office/drawing/2014/main" id="{DC3D9CB9-B90E-28BA-F424-2D9DE1386D28}"/>
              </a:ext>
            </a:extLst>
          </p:cNvPr>
          <p:cNvSpPr/>
          <p:nvPr/>
        </p:nvSpPr>
        <p:spPr>
          <a:xfrm>
            <a:off x="180869" y="1338429"/>
            <a:ext cx="3649749" cy="224822"/>
          </a:xfrm>
          <a:prstGeom prst="roundRect">
            <a:avLst>
              <a:gd name="adj" fmla="val 50000"/>
            </a:avLst>
          </a:prstGeom>
          <a:solidFill>
            <a:srgbClr val="EAF7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object 2"/>
          <p:cNvSpPr/>
          <p:nvPr/>
        </p:nvSpPr>
        <p:spPr>
          <a:xfrm>
            <a:off x="288627" y="1026962"/>
            <a:ext cx="3455670" cy="0"/>
          </a:xfrm>
          <a:custGeom>
            <a:avLst/>
            <a:gdLst/>
            <a:ahLst/>
            <a:cxnLst/>
            <a:rect l="l" t="t" r="r" b="b"/>
            <a:pathLst>
              <a:path w="3455670">
                <a:moveTo>
                  <a:pt x="0" y="0"/>
                </a:moveTo>
                <a:lnTo>
                  <a:pt x="3455174" y="0"/>
                </a:lnTo>
              </a:path>
            </a:pathLst>
          </a:custGeom>
          <a:ln w="6350">
            <a:solidFill>
              <a:srgbClr val="3448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3099" y="31253"/>
            <a:ext cx="3210032" cy="495007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1800"/>
              </a:lnSpc>
              <a:spcBef>
                <a:spcPts val="260"/>
              </a:spcBef>
            </a:pPr>
            <a:r>
              <a:rPr lang="fr-FR" sz="1400" dirty="0"/>
              <a:t>Travaux électriques sur </a:t>
            </a:r>
            <a:br>
              <a:rPr lang="fr-FR" sz="1400" dirty="0"/>
            </a:br>
            <a:r>
              <a:rPr lang="fr-FR" sz="1400" dirty="0"/>
              <a:t>système photovoltaïque (DC)</a:t>
            </a:r>
            <a:endParaRPr sz="1400" spc="-25" dirty="0"/>
          </a:p>
        </p:txBody>
      </p:sp>
      <p:sp>
        <p:nvSpPr>
          <p:cNvPr id="4" name="object 4"/>
          <p:cNvSpPr txBox="1"/>
          <p:nvPr/>
        </p:nvSpPr>
        <p:spPr>
          <a:xfrm>
            <a:off x="275927" y="569762"/>
            <a:ext cx="3487420" cy="37211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1661795" algn="l"/>
                <a:tab pos="1811655" algn="l"/>
                <a:tab pos="2722880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Lieu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	Date</a:t>
            </a:r>
            <a:r>
              <a:rPr sz="850" spc="31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 dirty="0">
              <a:latin typeface="Roboto-Medium"/>
              <a:cs typeface="Roboto-Medium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  <a:tabLst>
                <a:tab pos="2105660" algn="l"/>
                <a:tab pos="3474085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Entreprise observée</a:t>
            </a:r>
            <a:r>
              <a:rPr sz="850" spc="13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spc="50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N° permis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 dirty="0">
              <a:latin typeface="Roboto-Medium"/>
              <a:cs typeface="Roboto-Medium"/>
            </a:endParaRPr>
          </a:p>
        </p:txBody>
      </p:sp>
      <p:sp>
        <p:nvSpPr>
          <p:cNvPr id="5" name="object 5"/>
          <p:cNvSpPr txBox="1"/>
          <p:nvPr/>
        </p:nvSpPr>
        <p:spPr>
          <a:xfrm rot="19920000">
            <a:off x="285461" y="1164751"/>
            <a:ext cx="201631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25" dirty="0">
                <a:solidFill>
                  <a:srgbClr val="E30513"/>
                </a:solidFill>
                <a:latin typeface="Gotham Rounded Bold"/>
                <a:cs typeface="Gotham Rounded Bold"/>
              </a:rPr>
              <a:t>OUI</a:t>
            </a:r>
            <a:endParaRPr sz="700">
              <a:latin typeface="Gotham Rounded Bold"/>
              <a:cs typeface="Gotham Rounded Bold"/>
            </a:endParaRPr>
          </a:p>
        </p:txBody>
      </p:sp>
      <p:sp>
        <p:nvSpPr>
          <p:cNvPr id="6" name="object 6"/>
          <p:cNvSpPr txBox="1"/>
          <p:nvPr/>
        </p:nvSpPr>
        <p:spPr>
          <a:xfrm rot="19920000">
            <a:off x="559525" y="1154564"/>
            <a:ext cx="241140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25" dirty="0">
                <a:solidFill>
                  <a:srgbClr val="E30513"/>
                </a:solidFill>
                <a:latin typeface="Gotham Rounded Bold"/>
                <a:cs typeface="Gotham Rounded Bold"/>
              </a:rPr>
              <a:t>NON</a:t>
            </a:r>
            <a:endParaRPr sz="700">
              <a:latin typeface="Gotham Rounded Bold"/>
              <a:cs typeface="Gotham Rounded Bold"/>
            </a:endParaRPr>
          </a:p>
        </p:txBody>
      </p:sp>
      <p:sp>
        <p:nvSpPr>
          <p:cNvPr id="7" name="object 7"/>
          <p:cNvSpPr txBox="1"/>
          <p:nvPr/>
        </p:nvSpPr>
        <p:spPr>
          <a:xfrm rot="19920000">
            <a:off x="846232" y="1166746"/>
            <a:ext cx="194256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60" dirty="0">
                <a:solidFill>
                  <a:srgbClr val="E30513"/>
                </a:solidFill>
                <a:latin typeface="Gotham Rounded Bold"/>
                <a:cs typeface="Gotham Rounded Bold"/>
              </a:rPr>
              <a:t>N/A</a:t>
            </a:r>
            <a:endParaRPr sz="700">
              <a:latin typeface="Gotham Rounded Bold"/>
              <a:cs typeface="Gotham Rounded 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5927" y="5189646"/>
            <a:ext cx="1667510" cy="15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54175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Nom</a:t>
            </a:r>
            <a:r>
              <a:rPr sz="850" spc="24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5927" y="4814406"/>
            <a:ext cx="3487420" cy="40132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4130">
              <a:lnSpc>
                <a:spcPct val="100000"/>
              </a:lnSpc>
              <a:spcBef>
                <a:spcPts val="575"/>
              </a:spcBef>
              <a:tabLst>
                <a:tab pos="2589530" algn="l"/>
                <a:tab pos="3128010" algn="l"/>
                <a:tab pos="3364865" algn="l"/>
              </a:tabLst>
            </a:pP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Taux de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conformité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(Nb OUI/points applicables)</a:t>
            </a:r>
            <a:r>
              <a:rPr lang="fr-FR" sz="800" spc="-9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50" dirty="0">
                <a:solidFill>
                  <a:srgbClr val="34484B"/>
                </a:solidFill>
                <a:latin typeface="Roboto"/>
                <a:cs typeface="Roboto"/>
              </a:rPr>
              <a:t>: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lang="fr-FR" sz="800" spc="-50" dirty="0">
                <a:solidFill>
                  <a:srgbClr val="34484B"/>
                </a:solidFill>
                <a:latin typeface="Roboto"/>
                <a:cs typeface="Roboto"/>
              </a:rPr>
              <a:t>/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lang="fr-FR" sz="800" spc="-50" dirty="0">
                <a:solidFill>
                  <a:srgbClr val="34484B"/>
                </a:solidFill>
                <a:latin typeface="Roboto"/>
                <a:cs typeface="Roboto"/>
              </a:rPr>
              <a:t>(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%)</a:t>
            </a:r>
            <a:endParaRPr lang="fr-FR" sz="8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  <a:tabLst>
                <a:tab pos="3401695" algn="l"/>
              </a:tabLst>
            </a:pPr>
            <a:r>
              <a:rPr sz="850" dirty="0" err="1">
                <a:solidFill>
                  <a:srgbClr val="34484B"/>
                </a:solidFill>
                <a:latin typeface="Roboto-Medium"/>
                <a:cs typeface="Roboto-Medium"/>
              </a:rPr>
              <a:t>Commentaires</a:t>
            </a:r>
            <a:r>
              <a:rPr sz="850" spc="12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 dirty="0">
              <a:latin typeface="Roboto-Medium"/>
              <a:cs typeface="Roboto-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81067" y="5143336"/>
            <a:ext cx="1609725" cy="377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5800"/>
              </a:lnSpc>
              <a:spcBef>
                <a:spcPts val="100"/>
              </a:spcBef>
              <a:tabLst>
                <a:tab pos="1596390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Entreprise</a:t>
            </a:r>
            <a:r>
              <a:rPr sz="850" spc="22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 Signature</a:t>
            </a:r>
            <a:r>
              <a:rPr sz="850" spc="25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65" name="object 65"/>
          <p:cNvSpPr txBox="1">
            <a:spLocks noGrp="1"/>
          </p:cNvSpPr>
          <p:nvPr>
            <p:ph type="body" idx="1"/>
          </p:nvPr>
        </p:nvSpPr>
        <p:spPr>
          <a:xfrm>
            <a:off x="1319300" y="1142542"/>
            <a:ext cx="2474595" cy="3947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/>
              <a:t>POINTS À VÉRIFIER</a:t>
            </a:r>
          </a:p>
          <a:p>
            <a:pPr marL="15875">
              <a:lnSpc>
                <a:spcPct val="200000"/>
              </a:lnSpc>
              <a:spcBef>
                <a:spcPts val="100"/>
              </a:spcBef>
            </a:pP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La vérification « Feu vert sécurité » a-t-elle été </a:t>
            </a:r>
            <a:r>
              <a:rPr sz="800" spc="-20" dirty="0" err="1">
                <a:solidFill>
                  <a:srgbClr val="34484B"/>
                </a:solidFill>
                <a:latin typeface="Roboto"/>
                <a:cs typeface="Roboto"/>
              </a:rPr>
              <a:t>réalisée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 ?</a:t>
            </a:r>
            <a:endParaRPr lang="fr-FR" sz="800" dirty="0">
              <a:solidFill>
                <a:srgbClr val="34484B"/>
              </a:solidFill>
              <a:latin typeface="Roboto"/>
              <a:cs typeface="Roboto"/>
            </a:endParaRPr>
          </a:p>
          <a:p>
            <a:pPr marL="15875">
              <a:spcBef>
                <a:spcPts val="600"/>
              </a:spcBef>
            </a:pP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L’analyse spécifique de risque électrique a-t-elle  </a:t>
            </a:r>
          </a:p>
          <a:p>
            <a:pPr marL="15875"/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été préparée et validée par une personne autorisée ?</a:t>
            </a:r>
          </a:p>
          <a:p>
            <a:pPr marL="15875" marR="76200">
              <a:spcBef>
                <a:spcPts val="600"/>
              </a:spcBef>
            </a:pP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Le personnel exécutant est-il habilité pour l’intervention sur des systèmes photovoltaïques ?</a:t>
            </a:r>
          </a:p>
          <a:p>
            <a:pPr marL="15875" marR="76200">
              <a:spcBef>
                <a:spcPts val="600"/>
              </a:spcBef>
            </a:pP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Les câbles sont-ils ordonnés, identifiés et systématiquement équipés de connecteurs ?</a:t>
            </a:r>
          </a:p>
          <a:p>
            <a:pPr marL="15875" marR="76200">
              <a:spcBef>
                <a:spcPts val="600"/>
              </a:spcBef>
            </a:pP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Les EPI requis sont-ils bien disponibles et utilisés par les intervenants ? </a:t>
            </a:r>
          </a:p>
          <a:p>
            <a:pPr marL="15875" marR="76200">
              <a:spcBef>
                <a:spcPts val="600"/>
              </a:spcBef>
            </a:pP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Un mode opératoire existe-t-il et est-il connu et appliqué par les intervenants ?</a:t>
            </a:r>
          </a:p>
          <a:p>
            <a:pPr marL="15875" marR="76200">
              <a:spcBef>
                <a:spcPts val="600"/>
              </a:spcBef>
            </a:pP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Les organes de coupure sont-ils placés dans la position identifiée par le schéma/plan d’isolement approuvé (documents originaux à consulter dans le lieu dédié) ?</a:t>
            </a:r>
          </a:p>
          <a:p>
            <a:pPr marL="15875" marR="76200">
              <a:spcBef>
                <a:spcPts val="600"/>
              </a:spcBef>
            </a:pP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Les organes de coupure sont-ils verrouillés et signalés/étiquetés ? </a:t>
            </a:r>
          </a:p>
          <a:p>
            <a:pPr marL="15875" marR="76200">
              <a:spcBef>
                <a:spcPts val="600"/>
              </a:spcBef>
            </a:pP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Les intervenants ont-ils les outils adaptés pour réaliser la vérification d’absence de tension (VAT)  et la vérification d’absence de courant (VAC) ? </a:t>
            </a:r>
          </a:p>
          <a:p>
            <a:pPr marL="15875" marR="76200">
              <a:spcBef>
                <a:spcPts val="600"/>
              </a:spcBef>
            </a:pP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La VAT et la VAC sont-elles réalisées sur les circuits 10 concernés ?</a:t>
            </a:r>
          </a:p>
          <a:p>
            <a:pPr marL="15875" marR="76200">
              <a:spcBef>
                <a:spcPts val="100"/>
              </a:spcBef>
            </a:pPr>
            <a:endParaRPr sz="800" dirty="0">
              <a:latin typeface="Roboto"/>
              <a:cs typeface="Roboto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785485" y="201078"/>
            <a:ext cx="84639" cy="328016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lang="fr-FR" sz="550" spc="-10" dirty="0">
                <a:solidFill>
                  <a:srgbClr val="34484B"/>
                </a:solidFill>
                <a:latin typeface="Roboto"/>
                <a:cs typeface="Roboto"/>
              </a:rPr>
              <a:t>Juin 2022</a:t>
            </a:r>
            <a:endParaRPr sz="550" dirty="0">
              <a:latin typeface="Roboto"/>
              <a:cs typeface="Roboto"/>
            </a:endParaRPr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A6B857FD-487F-484E-8626-E4AC6AD5A9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697" y="162916"/>
            <a:ext cx="433984" cy="433984"/>
          </a:xfrm>
          <a:prstGeom prst="rect">
            <a:avLst/>
          </a:prstGeom>
        </p:spPr>
      </p:pic>
      <p:sp>
        <p:nvSpPr>
          <p:cNvPr id="74" name="Ellipse 73">
            <a:extLst>
              <a:ext uri="{FF2B5EF4-FFF2-40B4-BE49-F238E27FC236}">
                <a16:creationId xmlns:a16="http://schemas.microsoft.com/office/drawing/2014/main" id="{C3BB4086-B077-D87A-C65D-D4B98A73FD0D}"/>
              </a:ext>
            </a:extLst>
          </p:cNvPr>
          <p:cNvSpPr/>
          <p:nvPr/>
        </p:nvSpPr>
        <p:spPr>
          <a:xfrm>
            <a:off x="288465" y="1371978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AC30D508-D09F-3C01-E298-EE7551F4361B}"/>
              </a:ext>
            </a:extLst>
          </p:cNvPr>
          <p:cNvSpPr/>
          <p:nvPr/>
        </p:nvSpPr>
        <p:spPr>
          <a:xfrm>
            <a:off x="560147" y="1371978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0FC09890-1845-7F71-7E97-0BA6A1FBBA31}"/>
              </a:ext>
            </a:extLst>
          </p:cNvPr>
          <p:cNvSpPr/>
          <p:nvPr/>
        </p:nvSpPr>
        <p:spPr>
          <a:xfrm>
            <a:off x="825999" y="1371065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B8E51CC0-B892-9185-96E5-99AA28249809}"/>
              </a:ext>
            </a:extLst>
          </p:cNvPr>
          <p:cNvSpPr/>
          <p:nvPr/>
        </p:nvSpPr>
        <p:spPr>
          <a:xfrm>
            <a:off x="288465" y="1676955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6332F344-78E6-6EBA-FDB8-578C8FB83D4B}"/>
              </a:ext>
            </a:extLst>
          </p:cNvPr>
          <p:cNvSpPr/>
          <p:nvPr/>
        </p:nvSpPr>
        <p:spPr>
          <a:xfrm>
            <a:off x="560147" y="1676955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A08A1345-9B6F-C8A2-7FBC-6D80ECB43614}"/>
              </a:ext>
            </a:extLst>
          </p:cNvPr>
          <p:cNvSpPr/>
          <p:nvPr/>
        </p:nvSpPr>
        <p:spPr>
          <a:xfrm>
            <a:off x="825999" y="1676042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9D487C03-FB2E-FDC5-C02B-2A79302DF3D4}"/>
              </a:ext>
            </a:extLst>
          </p:cNvPr>
          <p:cNvSpPr/>
          <p:nvPr/>
        </p:nvSpPr>
        <p:spPr>
          <a:xfrm>
            <a:off x="290707" y="1993106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FCC4D6E3-C5F7-F259-9164-AA7E81094641}"/>
              </a:ext>
            </a:extLst>
          </p:cNvPr>
          <p:cNvSpPr/>
          <p:nvPr/>
        </p:nvSpPr>
        <p:spPr>
          <a:xfrm>
            <a:off x="562389" y="1993106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E57D04AF-F7F4-087E-6F68-AB1DC1D55728}"/>
              </a:ext>
            </a:extLst>
          </p:cNvPr>
          <p:cNvSpPr/>
          <p:nvPr/>
        </p:nvSpPr>
        <p:spPr>
          <a:xfrm>
            <a:off x="828241" y="1992193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AA2F18B1-7328-62F2-B9CD-B953A6558EE7}"/>
              </a:ext>
            </a:extLst>
          </p:cNvPr>
          <p:cNvSpPr/>
          <p:nvPr/>
        </p:nvSpPr>
        <p:spPr>
          <a:xfrm>
            <a:off x="290707" y="2326678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1ED53F85-FCD7-886B-AB8A-F3668C790613}"/>
              </a:ext>
            </a:extLst>
          </p:cNvPr>
          <p:cNvSpPr/>
          <p:nvPr/>
        </p:nvSpPr>
        <p:spPr>
          <a:xfrm>
            <a:off x="562389" y="2326678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443CCDC7-268B-C137-1532-0756AC351234}"/>
              </a:ext>
            </a:extLst>
          </p:cNvPr>
          <p:cNvSpPr/>
          <p:nvPr/>
        </p:nvSpPr>
        <p:spPr>
          <a:xfrm>
            <a:off x="828241" y="2325765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B9A3B95C-5CBA-452F-C043-E0E6DC5B1520}"/>
              </a:ext>
            </a:extLst>
          </p:cNvPr>
          <p:cNvSpPr/>
          <p:nvPr/>
        </p:nvSpPr>
        <p:spPr>
          <a:xfrm>
            <a:off x="290707" y="2977439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32CDDDF0-0CDC-B87B-A9A2-51942DDA6734}"/>
              </a:ext>
            </a:extLst>
          </p:cNvPr>
          <p:cNvSpPr/>
          <p:nvPr/>
        </p:nvSpPr>
        <p:spPr>
          <a:xfrm>
            <a:off x="562389" y="2977439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8717A6E3-CDC6-C3F2-988B-1D02255968A9}"/>
              </a:ext>
            </a:extLst>
          </p:cNvPr>
          <p:cNvSpPr/>
          <p:nvPr/>
        </p:nvSpPr>
        <p:spPr>
          <a:xfrm>
            <a:off x="828241" y="2976526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3BB3CB3D-9BBE-7391-7EDC-A0C845CACD8C}"/>
              </a:ext>
            </a:extLst>
          </p:cNvPr>
          <p:cNvSpPr/>
          <p:nvPr/>
        </p:nvSpPr>
        <p:spPr>
          <a:xfrm>
            <a:off x="295671" y="3847807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A55CD789-BA3B-2566-664E-D6ECBFA050B8}"/>
              </a:ext>
            </a:extLst>
          </p:cNvPr>
          <p:cNvSpPr/>
          <p:nvPr/>
        </p:nvSpPr>
        <p:spPr>
          <a:xfrm>
            <a:off x="567353" y="3847807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78A70324-6BFD-FC07-074C-F3D179A5C843}"/>
              </a:ext>
            </a:extLst>
          </p:cNvPr>
          <p:cNvSpPr/>
          <p:nvPr/>
        </p:nvSpPr>
        <p:spPr>
          <a:xfrm>
            <a:off x="833205" y="3846894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6D2ABCA8-9426-72DD-C33E-0405EED5674C}"/>
              </a:ext>
            </a:extLst>
          </p:cNvPr>
          <p:cNvSpPr/>
          <p:nvPr/>
        </p:nvSpPr>
        <p:spPr>
          <a:xfrm>
            <a:off x="295671" y="4216647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1BE11D25-539E-9A5D-7C48-6CF47DC92378}"/>
              </a:ext>
            </a:extLst>
          </p:cNvPr>
          <p:cNvSpPr/>
          <p:nvPr/>
        </p:nvSpPr>
        <p:spPr>
          <a:xfrm>
            <a:off x="567353" y="4216647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C50149CD-CCF2-1851-991B-BE401DF1308B}"/>
              </a:ext>
            </a:extLst>
          </p:cNvPr>
          <p:cNvSpPr/>
          <p:nvPr/>
        </p:nvSpPr>
        <p:spPr>
          <a:xfrm>
            <a:off x="833205" y="4215734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287423B8-7158-7670-32DF-7EE2479FCF99}"/>
              </a:ext>
            </a:extLst>
          </p:cNvPr>
          <p:cNvSpPr/>
          <p:nvPr/>
        </p:nvSpPr>
        <p:spPr>
          <a:xfrm>
            <a:off x="302877" y="4603681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A5D9673F-EE30-5557-DF38-FD6E7DFBFBF5}"/>
              </a:ext>
            </a:extLst>
          </p:cNvPr>
          <p:cNvSpPr/>
          <p:nvPr/>
        </p:nvSpPr>
        <p:spPr>
          <a:xfrm>
            <a:off x="574559" y="4603681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12CD815D-62AD-F7C6-4CE4-F359AB1B9A3C}"/>
              </a:ext>
            </a:extLst>
          </p:cNvPr>
          <p:cNvSpPr/>
          <p:nvPr/>
        </p:nvSpPr>
        <p:spPr>
          <a:xfrm>
            <a:off x="840411" y="4602768"/>
            <a:ext cx="138116" cy="138116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Rectangle : coins arrondis 118">
            <a:extLst>
              <a:ext uri="{FF2B5EF4-FFF2-40B4-BE49-F238E27FC236}">
                <a16:creationId xmlns:a16="http://schemas.microsoft.com/office/drawing/2014/main" id="{C0FD65E8-9AAC-C599-CF36-C1ACD8F23CE4}"/>
              </a:ext>
            </a:extLst>
          </p:cNvPr>
          <p:cNvSpPr/>
          <p:nvPr/>
        </p:nvSpPr>
        <p:spPr>
          <a:xfrm>
            <a:off x="194762" y="4860786"/>
            <a:ext cx="3649749" cy="182169"/>
          </a:xfrm>
          <a:prstGeom prst="roundRect">
            <a:avLst>
              <a:gd name="adj" fmla="val 50000"/>
            </a:avLst>
          </a:prstGeom>
          <a:noFill/>
          <a:ln w="6350">
            <a:solidFill>
              <a:srgbClr val="3447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object 51">
            <a:extLst>
              <a:ext uri="{FF2B5EF4-FFF2-40B4-BE49-F238E27FC236}">
                <a16:creationId xmlns:a16="http://schemas.microsoft.com/office/drawing/2014/main" id="{6BA0070D-0103-1247-92DA-727E988F301A}"/>
              </a:ext>
            </a:extLst>
          </p:cNvPr>
          <p:cNvSpPr txBox="1"/>
          <p:nvPr/>
        </p:nvSpPr>
        <p:spPr>
          <a:xfrm>
            <a:off x="1009650" y="1222435"/>
            <a:ext cx="252506" cy="31585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500"/>
              </a:spcBef>
            </a:pPr>
            <a:r>
              <a:rPr sz="1200" dirty="0">
                <a:solidFill>
                  <a:srgbClr val="0057A4"/>
                </a:solidFill>
                <a:latin typeface="Gotham Rounded Bold"/>
                <a:cs typeface="Gotham Rounded Bold"/>
              </a:rPr>
              <a:t>1</a:t>
            </a:r>
            <a:endParaRPr sz="1200" dirty="0">
              <a:latin typeface="Gotham Rounded Bold"/>
              <a:cs typeface="Gotham Rounded Bold"/>
            </a:endParaRPr>
          </a:p>
        </p:txBody>
      </p:sp>
      <p:sp>
        <p:nvSpPr>
          <p:cNvPr id="53" name="object 51">
            <a:extLst>
              <a:ext uri="{FF2B5EF4-FFF2-40B4-BE49-F238E27FC236}">
                <a16:creationId xmlns:a16="http://schemas.microsoft.com/office/drawing/2014/main" id="{D99BBF9B-1EBB-064F-92B1-0D551CDD310A}"/>
              </a:ext>
            </a:extLst>
          </p:cNvPr>
          <p:cNvSpPr txBox="1"/>
          <p:nvPr/>
        </p:nvSpPr>
        <p:spPr>
          <a:xfrm>
            <a:off x="1009650" y="1528831"/>
            <a:ext cx="252506" cy="31585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500"/>
              </a:spcBef>
            </a:pPr>
            <a:r>
              <a:rPr lang="fr-FR" sz="1200" dirty="0">
                <a:solidFill>
                  <a:srgbClr val="0057A4"/>
                </a:solidFill>
                <a:latin typeface="Gotham Rounded Bold"/>
                <a:cs typeface="Gotham Rounded Bold"/>
              </a:rPr>
              <a:t>2</a:t>
            </a:r>
            <a:endParaRPr sz="1200" dirty="0">
              <a:latin typeface="Gotham Rounded Bold"/>
              <a:cs typeface="Gotham Rounded Bold"/>
            </a:endParaRPr>
          </a:p>
        </p:txBody>
      </p:sp>
      <p:sp>
        <p:nvSpPr>
          <p:cNvPr id="54" name="object 51">
            <a:extLst>
              <a:ext uri="{FF2B5EF4-FFF2-40B4-BE49-F238E27FC236}">
                <a16:creationId xmlns:a16="http://schemas.microsoft.com/office/drawing/2014/main" id="{2AD92464-8824-2946-A0B2-D0035DFFE22D}"/>
              </a:ext>
            </a:extLst>
          </p:cNvPr>
          <p:cNvSpPr txBox="1"/>
          <p:nvPr/>
        </p:nvSpPr>
        <p:spPr>
          <a:xfrm>
            <a:off x="1009650" y="1854377"/>
            <a:ext cx="252506" cy="31585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500"/>
              </a:spcBef>
            </a:pPr>
            <a:r>
              <a:rPr lang="fr-FR" sz="1200" dirty="0">
                <a:solidFill>
                  <a:srgbClr val="0057A4"/>
                </a:solidFill>
                <a:latin typeface="Gotham Rounded Bold"/>
                <a:cs typeface="Gotham Rounded Bold"/>
              </a:rPr>
              <a:t>3</a:t>
            </a:r>
            <a:endParaRPr sz="1200" dirty="0">
              <a:latin typeface="Gotham Rounded Bold"/>
              <a:cs typeface="Gotham Rounded Bold"/>
            </a:endParaRPr>
          </a:p>
        </p:txBody>
      </p:sp>
      <p:sp>
        <p:nvSpPr>
          <p:cNvPr id="55" name="object 51">
            <a:extLst>
              <a:ext uri="{FF2B5EF4-FFF2-40B4-BE49-F238E27FC236}">
                <a16:creationId xmlns:a16="http://schemas.microsoft.com/office/drawing/2014/main" id="{26E15A76-1DC1-3542-9A2C-B3BD967B0644}"/>
              </a:ext>
            </a:extLst>
          </p:cNvPr>
          <p:cNvSpPr txBox="1"/>
          <p:nvPr/>
        </p:nvSpPr>
        <p:spPr>
          <a:xfrm>
            <a:off x="1009650" y="2170348"/>
            <a:ext cx="252506" cy="31585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500"/>
              </a:spcBef>
            </a:pPr>
            <a:r>
              <a:rPr lang="fr-FR" sz="1200" dirty="0">
                <a:solidFill>
                  <a:srgbClr val="0057A4"/>
                </a:solidFill>
                <a:latin typeface="Gotham Rounded Bold"/>
                <a:cs typeface="Gotham Rounded Bold"/>
              </a:rPr>
              <a:t>4</a:t>
            </a:r>
            <a:endParaRPr sz="1200" dirty="0">
              <a:latin typeface="Gotham Rounded Bold"/>
              <a:cs typeface="Gotham Rounded Bold"/>
            </a:endParaRPr>
          </a:p>
        </p:txBody>
      </p:sp>
      <p:sp>
        <p:nvSpPr>
          <p:cNvPr id="56" name="object 51">
            <a:extLst>
              <a:ext uri="{FF2B5EF4-FFF2-40B4-BE49-F238E27FC236}">
                <a16:creationId xmlns:a16="http://schemas.microsoft.com/office/drawing/2014/main" id="{7387F283-D371-4941-8514-3C4292DCA1BC}"/>
              </a:ext>
            </a:extLst>
          </p:cNvPr>
          <p:cNvSpPr txBox="1"/>
          <p:nvPr/>
        </p:nvSpPr>
        <p:spPr>
          <a:xfrm>
            <a:off x="1009650" y="2487002"/>
            <a:ext cx="252506" cy="31585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500"/>
              </a:spcBef>
            </a:pPr>
            <a:r>
              <a:rPr lang="fr-FR" sz="1200" dirty="0">
                <a:solidFill>
                  <a:srgbClr val="0057A4"/>
                </a:solidFill>
                <a:latin typeface="Gotham Rounded Bold"/>
                <a:cs typeface="Gotham Rounded Bold"/>
              </a:rPr>
              <a:t>5</a:t>
            </a:r>
            <a:endParaRPr sz="1200" dirty="0">
              <a:latin typeface="Gotham Rounded Bold"/>
              <a:cs typeface="Gotham Rounded Bold"/>
            </a:endParaRPr>
          </a:p>
        </p:txBody>
      </p:sp>
      <p:sp>
        <p:nvSpPr>
          <p:cNvPr id="57" name="object 51">
            <a:extLst>
              <a:ext uri="{FF2B5EF4-FFF2-40B4-BE49-F238E27FC236}">
                <a16:creationId xmlns:a16="http://schemas.microsoft.com/office/drawing/2014/main" id="{AD693D75-66E4-9840-B5BB-11F4F192F822}"/>
              </a:ext>
            </a:extLst>
          </p:cNvPr>
          <p:cNvSpPr txBox="1"/>
          <p:nvPr/>
        </p:nvSpPr>
        <p:spPr>
          <a:xfrm>
            <a:off x="1009650" y="2817335"/>
            <a:ext cx="252506" cy="31585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500"/>
              </a:spcBef>
            </a:pPr>
            <a:r>
              <a:rPr lang="fr-FR" sz="1200" dirty="0">
                <a:solidFill>
                  <a:srgbClr val="0057A4"/>
                </a:solidFill>
                <a:latin typeface="Gotham Rounded Bold"/>
                <a:cs typeface="Gotham Rounded Bold"/>
              </a:rPr>
              <a:t>6</a:t>
            </a:r>
            <a:endParaRPr sz="1200" dirty="0">
              <a:latin typeface="Gotham Rounded Bold"/>
              <a:cs typeface="Gotham Rounded Bold"/>
            </a:endParaRPr>
          </a:p>
        </p:txBody>
      </p:sp>
      <p:sp>
        <p:nvSpPr>
          <p:cNvPr id="58" name="object 51">
            <a:extLst>
              <a:ext uri="{FF2B5EF4-FFF2-40B4-BE49-F238E27FC236}">
                <a16:creationId xmlns:a16="http://schemas.microsoft.com/office/drawing/2014/main" id="{11EC0DE7-F217-794B-A47F-4981CBF6B985}"/>
              </a:ext>
            </a:extLst>
          </p:cNvPr>
          <p:cNvSpPr txBox="1"/>
          <p:nvPr/>
        </p:nvSpPr>
        <p:spPr>
          <a:xfrm>
            <a:off x="1009650" y="3267354"/>
            <a:ext cx="252506" cy="31585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500"/>
              </a:spcBef>
            </a:pPr>
            <a:r>
              <a:rPr lang="fr-FR" sz="1200" dirty="0">
                <a:solidFill>
                  <a:srgbClr val="0057A4"/>
                </a:solidFill>
                <a:latin typeface="Gotham Rounded Bold"/>
                <a:cs typeface="Gotham Rounded Bold"/>
              </a:rPr>
              <a:t>7</a:t>
            </a:r>
            <a:endParaRPr sz="1200" dirty="0">
              <a:latin typeface="Gotham Rounded Bold"/>
              <a:cs typeface="Gotham Rounded Bold"/>
            </a:endParaRPr>
          </a:p>
        </p:txBody>
      </p:sp>
      <p:sp>
        <p:nvSpPr>
          <p:cNvPr id="59" name="object 51">
            <a:extLst>
              <a:ext uri="{FF2B5EF4-FFF2-40B4-BE49-F238E27FC236}">
                <a16:creationId xmlns:a16="http://schemas.microsoft.com/office/drawing/2014/main" id="{7AADADBC-EF16-7842-BAE0-EBB864B3C5F9}"/>
              </a:ext>
            </a:extLst>
          </p:cNvPr>
          <p:cNvSpPr txBox="1"/>
          <p:nvPr/>
        </p:nvSpPr>
        <p:spPr>
          <a:xfrm>
            <a:off x="1009650" y="3693435"/>
            <a:ext cx="252506" cy="31585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500"/>
              </a:spcBef>
            </a:pPr>
            <a:r>
              <a:rPr lang="fr-FR" sz="1200" dirty="0">
                <a:solidFill>
                  <a:srgbClr val="0057A4"/>
                </a:solidFill>
                <a:latin typeface="Gotham Rounded Bold"/>
                <a:cs typeface="Gotham Rounded Bold"/>
              </a:rPr>
              <a:t>8</a:t>
            </a:r>
            <a:endParaRPr sz="1200" dirty="0">
              <a:latin typeface="Gotham Rounded Bold"/>
              <a:cs typeface="Gotham Rounded Bold"/>
            </a:endParaRPr>
          </a:p>
        </p:txBody>
      </p:sp>
      <p:sp>
        <p:nvSpPr>
          <p:cNvPr id="60" name="object 51">
            <a:extLst>
              <a:ext uri="{FF2B5EF4-FFF2-40B4-BE49-F238E27FC236}">
                <a16:creationId xmlns:a16="http://schemas.microsoft.com/office/drawing/2014/main" id="{AB467164-8802-DA4D-AD6A-5543C2B2EFC0}"/>
              </a:ext>
            </a:extLst>
          </p:cNvPr>
          <p:cNvSpPr txBox="1"/>
          <p:nvPr/>
        </p:nvSpPr>
        <p:spPr>
          <a:xfrm>
            <a:off x="1009650" y="4056157"/>
            <a:ext cx="252506" cy="31585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500"/>
              </a:spcBef>
            </a:pPr>
            <a:r>
              <a:rPr lang="fr-FR" sz="1200" dirty="0">
                <a:solidFill>
                  <a:srgbClr val="0057A4"/>
                </a:solidFill>
                <a:latin typeface="Gotham Rounded Bold"/>
                <a:cs typeface="Gotham Rounded Bold"/>
              </a:rPr>
              <a:t>9</a:t>
            </a:r>
            <a:endParaRPr sz="1200" dirty="0">
              <a:latin typeface="Gotham Rounded Bold"/>
              <a:cs typeface="Gotham Rounded Bold"/>
            </a:endParaRPr>
          </a:p>
        </p:txBody>
      </p:sp>
      <p:sp>
        <p:nvSpPr>
          <p:cNvPr id="61" name="object 51">
            <a:extLst>
              <a:ext uri="{FF2B5EF4-FFF2-40B4-BE49-F238E27FC236}">
                <a16:creationId xmlns:a16="http://schemas.microsoft.com/office/drawing/2014/main" id="{6044D5C3-6564-B14C-A02D-1465810E56C0}"/>
              </a:ext>
            </a:extLst>
          </p:cNvPr>
          <p:cNvSpPr txBox="1"/>
          <p:nvPr/>
        </p:nvSpPr>
        <p:spPr>
          <a:xfrm>
            <a:off x="1009650" y="4435828"/>
            <a:ext cx="252506" cy="31585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500"/>
              </a:spcBef>
            </a:pPr>
            <a:r>
              <a:rPr lang="fr-FR" sz="1200" dirty="0">
                <a:solidFill>
                  <a:srgbClr val="0057A4"/>
                </a:solidFill>
                <a:latin typeface="Gotham Rounded Bold"/>
                <a:cs typeface="Gotham Rounded Bold"/>
              </a:rPr>
              <a:t>10</a:t>
            </a:r>
            <a:endParaRPr sz="1200" dirty="0">
              <a:latin typeface="Gotham Rounded Bold"/>
              <a:cs typeface="Gotham Rounded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C03028-0F81-4A4D-B1D5-EB83DFFBF01D}"/>
</file>

<file path=customXml/itemProps2.xml><?xml version="1.0" encoding="utf-8"?>
<ds:datastoreItem xmlns:ds="http://schemas.openxmlformats.org/officeDocument/2006/customXml" ds:itemID="{D09ADDB2-13BC-480C-A063-3B5EA766440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286</Words>
  <Application>Microsoft Macintosh PowerPoint</Application>
  <PresentationFormat>Personnalisé</PresentationFormat>
  <Paragraphs>46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Gotham Rounded Bold</vt:lpstr>
      <vt:lpstr>GothamRounded-Book</vt:lpstr>
      <vt:lpstr>Roboto</vt:lpstr>
      <vt:lpstr>Roboto-Medium</vt:lpstr>
      <vt:lpstr>Office Theme</vt:lpstr>
      <vt:lpstr>Travaux électriques  sur système photovoltaïque (DC)</vt:lpstr>
      <vt:lpstr>Travaux électriques sur  système photovoltaïque (DC)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Nettoyage manuel par jet d’eau haute pression</dc:title>
  <cp:lastModifiedBy>Florence Lissarrague</cp:lastModifiedBy>
  <cp:revision>13</cp:revision>
  <dcterms:created xsi:type="dcterms:W3CDTF">2022-06-24T13:32:03Z</dcterms:created>
  <dcterms:modified xsi:type="dcterms:W3CDTF">2022-09-12T10:27:46Z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2022-06-24T00:00:00Z</vt:filetime>
  </property>
  <property fmtid="{D5CDD505-2E9C-101B-9397-08002B2CF9AE}" pid="3" name="Creator">
    <vt:lpwstr>Adobe InDesign 17.3 (Macintosh)</vt:lpwstr>
  </property>
  <property fmtid="{D5CDD505-2E9C-101B-9397-08002B2CF9AE}" pid="4" name="LastSaved">
    <vt:filetime>2022-06-24T00:00:00Z</vt:filetime>
  </property>
</Properties>
</file>