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765" r:id="rId5"/>
    <p:sldMasterId id="2147483774" r:id="rId6"/>
    <p:sldMasterId id="2147483783" r:id="rId7"/>
  </p:sldMasterIdLst>
  <p:notesMasterIdLst>
    <p:notesMasterId r:id="rId15"/>
  </p:notesMasterIdLst>
  <p:handoutMasterIdLst>
    <p:handoutMasterId r:id="rId16"/>
  </p:handoutMasterIdLst>
  <p:sldIdLst>
    <p:sldId id="359" r:id="rId8"/>
    <p:sldId id="299" r:id="rId9"/>
    <p:sldId id="420" r:id="rId10"/>
    <p:sldId id="421" r:id="rId11"/>
    <p:sldId id="423" r:id="rId12"/>
    <p:sldId id="424" r:id="rId13"/>
    <p:sldId id="422" r:id="rId14"/>
  </p:sldIdLst>
  <p:sldSz cx="12192000" cy="6858000"/>
  <p:notesSz cx="6858000" cy="120015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pos="6576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1872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E20031"/>
    <a:srgbClr val="CC9B00"/>
    <a:srgbClr val="5D554F"/>
    <a:srgbClr val="4A96CD"/>
    <a:srgbClr val="FFFFFF"/>
    <a:srgbClr val="FF0066"/>
    <a:srgbClr val="B5D4EB"/>
    <a:srgbClr val="A9A099"/>
    <a:srgbClr val="837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>
        <p:guide pos="6576"/>
        <p:guide orient="horz" pos="2160"/>
        <p:guide orient="horz" pos="1872"/>
        <p:guide orient="horz" pos="4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n MANTZ" userId="513697c4-2991-4f83-b3f8-f659ace4a32f" providerId="ADAL" clId="{6110129E-ACD3-46F1-A6B6-57D17181914E}"/>
    <pc:docChg chg="custSel modMainMaster">
      <pc:chgData name="Antonin MANTZ" userId="513697c4-2991-4f83-b3f8-f659ace4a32f" providerId="ADAL" clId="{6110129E-ACD3-46F1-A6B6-57D17181914E}" dt="2020-04-25T14:50:48.292" v="0" actId="478"/>
      <pc:docMkLst>
        <pc:docMk/>
      </pc:docMkLst>
      <pc:sldMasterChg chg="delSp">
        <pc:chgData name="Antonin MANTZ" userId="513697c4-2991-4f83-b3f8-f659ace4a32f" providerId="ADAL" clId="{6110129E-ACD3-46F1-A6B6-57D17181914E}" dt="2020-04-25T14:50:48.292" v="0" actId="478"/>
        <pc:sldMasterMkLst>
          <pc:docMk/>
          <pc:sldMasterMk cId="0" sldId="2147483655"/>
        </pc:sldMasterMkLst>
        <pc:spChg chg="del">
          <ac:chgData name="Antonin MANTZ" userId="513697c4-2991-4f83-b3f8-f659ace4a32f" providerId="ADAL" clId="{6110129E-ACD3-46F1-A6B6-57D17181914E}" dt="2020-04-25T14:50:48.292" v="0" actId="478"/>
          <ac:spMkLst>
            <pc:docMk/>
            <pc:sldMasterMk cId="0" sldId="2147483655"/>
            <ac:spMk id="2" creationId="{A3919280-0619-4DC6-8613-1DCC89B41D07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9048820766826E-2"/>
          <c:y val="0.1849838092609076"/>
          <c:w val="0.89751098096628901"/>
          <c:h val="0.685840707964605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AC0"/>
            </a:solidFill>
            <a:ln w="8390">
              <a:noFill/>
              <a:prstDash val="solid"/>
            </a:ln>
          </c:spPr>
          <c:invertIfNegative val="0"/>
          <c:dLbls>
            <c:spPr>
              <a:noFill/>
              <a:ln w="16780">
                <a:noFill/>
              </a:ln>
            </c:spPr>
            <c:txPr>
              <a:bodyPr/>
              <a:lstStyle/>
              <a:p>
                <a:pPr>
                  <a:defRPr lang="en-SG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Sheet1!$J$1:$T$1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Sheet1!$J$2:$T$2</c:f>
              <c:numCache>
                <c:formatCode>General</c:formatCode>
                <c:ptCount val="11"/>
                <c:pt idx="0">
                  <c:v>8</c:v>
                </c:pt>
                <c:pt idx="1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B-F941-B627-E3829DF97AFC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Contractors</c:v>
                </c:pt>
              </c:strCache>
            </c:strRef>
          </c:tx>
          <c:spPr>
            <a:solidFill>
              <a:srgbClr val="F8971D"/>
            </a:solidFill>
            <a:ln w="8390">
              <a:noFill/>
              <a:prstDash val="solid"/>
            </a:ln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43-454F-8755-641E6D98A52C}"/>
              </c:ext>
            </c:extLst>
          </c:dPt>
          <c:dLbls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6B-F941-B627-E3829DF97AFC}"/>
                </c:ext>
              </c:extLst>
            </c:dLbl>
            <c:spPr>
              <a:noFill/>
              <a:ln w="16780">
                <a:noFill/>
              </a:ln>
            </c:spPr>
            <c:txPr>
              <a:bodyPr/>
              <a:lstStyle/>
              <a:p>
                <a:pPr>
                  <a:defRPr lang="en-SG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Sheet1!$J$1:$T$1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Sheet1!$J$4:$T$4</c:f>
              <c:numCache>
                <c:formatCode>General</c:formatCode>
                <c:ptCount val="11"/>
                <c:pt idx="0">
                  <c:v>13</c:v>
                </c:pt>
                <c:pt idx="1">
                  <c:v>15</c:v>
                </c:pt>
                <c:pt idx="2">
                  <c:v>4</c:v>
                </c:pt>
                <c:pt idx="3">
                  <c:v>12</c:v>
                </c:pt>
                <c:pt idx="4">
                  <c:v>14</c:v>
                </c:pt>
                <c:pt idx="5">
                  <c:v>8</c:v>
                </c:pt>
                <c:pt idx="6">
                  <c:v>8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6B-F941-B627-E3829DF97A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100"/>
        <c:axId val="137847960"/>
        <c:axId val="138900608"/>
      </c:barChart>
      <c:catAx>
        <c:axId val="137847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SG">
                <a:solidFill>
                  <a:srgbClr val="595959"/>
                </a:solidFill>
              </a:defRPr>
            </a:pPr>
            <a:endParaRPr lang="fr-FR"/>
          </a:p>
        </c:txPr>
        <c:crossAx val="138900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900608"/>
        <c:scaling>
          <c:orientation val="minMax"/>
        </c:scaling>
        <c:delete val="0"/>
        <c:axPos val="l"/>
        <c:majorGridlines>
          <c:spPr>
            <a:ln w="2098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SG">
                <a:solidFill>
                  <a:srgbClr val="595959"/>
                </a:solidFill>
              </a:defRPr>
            </a:pPr>
            <a:endParaRPr lang="fr-FR"/>
          </a:p>
        </c:txPr>
        <c:crossAx val="1378479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lang="en-SG" sz="1600" b="1">
                <a:solidFill>
                  <a:srgbClr val="595959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lang="en-SG" sz="1600" b="1">
                <a:solidFill>
                  <a:srgbClr val="595959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228546264688468"/>
          <c:y val="0.90654480429940498"/>
          <c:w val="0.50029383281522799"/>
          <c:h val="9.0670131228543893E-2"/>
        </c:manualLayout>
      </c:layout>
      <c:overlay val="0"/>
      <c:spPr>
        <a:noFill/>
        <a:ln w="2098">
          <a:noFill/>
          <a:prstDash val="solid"/>
        </a:ln>
      </c:spPr>
      <c:txPr>
        <a:bodyPr/>
        <a:lstStyle/>
        <a:p>
          <a:pPr>
            <a:defRPr lang="en-SG" sz="1600" b="1">
              <a:solidFill>
                <a:srgbClr val="909090"/>
              </a:solidFill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tr.wikipedia.org/wiki/Total_SA" TargetMode="External"/><Relationship Id="rId1" Type="http://schemas.openxmlformats.org/officeDocument/2006/relationships/image" Target="../media/image9.jpg"/><Relationship Id="rId6" Type="http://schemas.openxmlformats.org/officeDocument/2006/relationships/hyperlink" Target="https://en.wikipedia.org/wiki/Petroleum_industry_in_Iran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corporationprofile.wordpress.com/2013/03/22/medcoenergi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tr.wikipedia.org/wiki/Total_SA" TargetMode="External"/><Relationship Id="rId1" Type="http://schemas.openxmlformats.org/officeDocument/2006/relationships/image" Target="../media/image9.jpg"/><Relationship Id="rId6" Type="http://schemas.openxmlformats.org/officeDocument/2006/relationships/hyperlink" Target="https://en.wikipedia.org/wiki/Petroleum_industry_in_Iran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corporationprofile.wordpress.com/2013/03/22/medcoenergi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6DA87-C0D6-45ED-8FE9-0E3CA5CCDBBF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</dgm:pt>
    <dgm:pt modelId="{21744759-AE9E-4261-866E-27A2D3D32155}">
      <dgm:prSet phldrT="[Texte]" custT="1"/>
      <dgm:spPr/>
      <dgm:t>
        <a:bodyPr/>
        <a:lstStyle/>
        <a:p>
          <a:r>
            <a:rPr lang="fr-FR" sz="2000" b="1" dirty="0"/>
            <a:t>TOTAL</a:t>
          </a:r>
        </a:p>
        <a:p>
          <a:r>
            <a:rPr lang="fr-FR" sz="1600" b="1" i="1" dirty="0" err="1"/>
            <a:t>Internal</a:t>
          </a:r>
          <a:r>
            <a:rPr lang="fr-FR" sz="1600" b="1" i="1" dirty="0"/>
            <a:t> Survey (2019)</a:t>
          </a:r>
        </a:p>
        <a:p>
          <a:endParaRPr lang="fr-FR" sz="1400" dirty="0"/>
        </a:p>
        <a:p>
          <a:r>
            <a:rPr lang="en-US" sz="1400" b="1" dirty="0">
              <a:solidFill>
                <a:schemeClr val="accent3"/>
              </a:solidFill>
            </a:rPr>
            <a:t>40 % </a:t>
          </a:r>
        </a:p>
        <a:p>
          <a:r>
            <a:rPr lang="en-US" sz="1400" b="1" dirty="0"/>
            <a:t>Their manager only </a:t>
          </a:r>
          <a:r>
            <a:rPr lang="en-US" sz="1400" b="1" dirty="0">
              <a:solidFill>
                <a:schemeClr val="accent3"/>
              </a:solidFill>
            </a:rPr>
            <a:t>conducts safety tours</a:t>
          </a:r>
          <a:r>
            <a:rPr lang="en-US" sz="1400" b="1" dirty="0"/>
            <a:t> on a quarterly basis or less</a:t>
          </a:r>
          <a:endParaRPr lang="fr-FR" sz="1400" b="1" dirty="0"/>
        </a:p>
      </dgm:t>
    </dgm:pt>
    <dgm:pt modelId="{91E67DB6-085D-4FD1-B7F2-3F157AD217F9}" type="parTrans" cxnId="{13B1BF03-C773-4DF4-8780-9A514E07A6B5}">
      <dgm:prSet/>
      <dgm:spPr/>
      <dgm:t>
        <a:bodyPr/>
        <a:lstStyle/>
        <a:p>
          <a:endParaRPr lang="fr-FR"/>
        </a:p>
      </dgm:t>
    </dgm:pt>
    <dgm:pt modelId="{E10DDE2E-9718-46D2-9AA3-3DF39D7BDC35}" type="sibTrans" cxnId="{13B1BF03-C773-4DF4-8780-9A514E07A6B5}">
      <dgm:prSet/>
      <dgm:spPr/>
      <dgm:t>
        <a:bodyPr/>
        <a:lstStyle/>
        <a:p>
          <a:endParaRPr lang="fr-FR"/>
        </a:p>
      </dgm:t>
    </dgm:pt>
    <dgm:pt modelId="{E84D27DF-CFA3-4E5E-B828-CE40FA366143}">
      <dgm:prSet phldrT="[Texte]" custT="1"/>
      <dgm:spPr/>
      <dgm:t>
        <a:bodyPr/>
        <a:lstStyle/>
        <a:p>
          <a:r>
            <a:rPr lang="en-US" sz="2000" b="1" noProof="0" dirty="0"/>
            <a:t>Contractors</a:t>
          </a:r>
        </a:p>
        <a:p>
          <a:r>
            <a:rPr lang="en-US" sz="1600" b="1" i="1" noProof="0" dirty="0"/>
            <a:t>Workgroup (2019)</a:t>
          </a:r>
        </a:p>
        <a:p>
          <a:endParaRPr lang="en-US" sz="1400" noProof="0" dirty="0"/>
        </a:p>
        <a:p>
          <a:r>
            <a:rPr lang="en-US" sz="1400" b="1" noProof="0" dirty="0">
              <a:solidFill>
                <a:schemeClr val="accent2"/>
              </a:solidFill>
            </a:rPr>
            <a:t>Be more on the field</a:t>
          </a:r>
        </a:p>
        <a:p>
          <a:r>
            <a:rPr lang="en-US" sz="1400" b="1" noProof="0" dirty="0">
              <a:solidFill>
                <a:schemeClr val="accent2"/>
              </a:solidFill>
            </a:rPr>
            <a:t>Talk the same language</a:t>
          </a:r>
        </a:p>
        <a:p>
          <a:r>
            <a:rPr lang="en-US" sz="1400" noProof="0" dirty="0"/>
            <a:t>Check compliance to your rules</a:t>
          </a:r>
        </a:p>
      </dgm:t>
    </dgm:pt>
    <dgm:pt modelId="{7EB4526E-3AB1-45E0-9E69-FCCEDC756C98}" type="parTrans" cxnId="{E85CC595-ACB7-4E36-AF1E-957C87386169}">
      <dgm:prSet/>
      <dgm:spPr/>
      <dgm:t>
        <a:bodyPr/>
        <a:lstStyle/>
        <a:p>
          <a:endParaRPr lang="fr-FR"/>
        </a:p>
      </dgm:t>
    </dgm:pt>
    <dgm:pt modelId="{F05FCEDB-D2FC-4C90-9C82-DD0862DE8BD8}" type="sibTrans" cxnId="{E85CC595-ACB7-4E36-AF1E-957C87386169}">
      <dgm:prSet/>
      <dgm:spPr/>
      <dgm:t>
        <a:bodyPr/>
        <a:lstStyle/>
        <a:p>
          <a:endParaRPr lang="fr-FR"/>
        </a:p>
      </dgm:t>
    </dgm:pt>
    <dgm:pt modelId="{31FF0B76-7063-4838-9DFD-411693E7AB2A}">
      <dgm:prSet phldrT="[Texte]" custT="1"/>
      <dgm:spPr/>
      <dgm:t>
        <a:bodyPr/>
        <a:lstStyle/>
        <a:p>
          <a:r>
            <a:rPr lang="en-US" sz="2000" b="1" noProof="0" dirty="0"/>
            <a:t>Benchmark</a:t>
          </a:r>
        </a:p>
        <a:p>
          <a:r>
            <a:rPr lang="en-US" sz="1600" b="1" i="1" noProof="0" dirty="0"/>
            <a:t>Dupont (2018)</a:t>
          </a:r>
        </a:p>
        <a:p>
          <a:endParaRPr lang="en-US" sz="1400" noProof="0" dirty="0"/>
        </a:p>
        <a:p>
          <a:r>
            <a:rPr lang="en-US" sz="1400" noProof="0" dirty="0"/>
            <a:t>Best safety performers have developed three skills</a:t>
          </a:r>
        </a:p>
        <a:p>
          <a:r>
            <a:rPr lang="en-US" sz="1400" noProof="0" dirty="0"/>
            <a:t>- Challenge</a:t>
          </a:r>
        </a:p>
        <a:p>
          <a:r>
            <a:rPr lang="en-US" sz="1400" b="1" noProof="0" dirty="0">
              <a:solidFill>
                <a:schemeClr val="accent3"/>
              </a:solidFill>
            </a:rPr>
            <a:t>- Observe tasks</a:t>
          </a:r>
        </a:p>
        <a:p>
          <a:r>
            <a:rPr lang="en-US" sz="1400" noProof="0" dirty="0"/>
            <a:t>- Reinforce rules</a:t>
          </a:r>
        </a:p>
      </dgm:t>
    </dgm:pt>
    <dgm:pt modelId="{A279748F-A819-4555-95E8-AB1943334646}" type="parTrans" cxnId="{EF741D79-83FB-49A1-895F-67E9E4DDB4DF}">
      <dgm:prSet/>
      <dgm:spPr/>
      <dgm:t>
        <a:bodyPr/>
        <a:lstStyle/>
        <a:p>
          <a:endParaRPr lang="fr-FR"/>
        </a:p>
      </dgm:t>
    </dgm:pt>
    <dgm:pt modelId="{E817E82D-53D0-42B0-8AEB-9FA5281C8236}" type="sibTrans" cxnId="{EF741D79-83FB-49A1-895F-67E9E4DDB4DF}">
      <dgm:prSet/>
      <dgm:spPr/>
      <dgm:t>
        <a:bodyPr/>
        <a:lstStyle/>
        <a:p>
          <a:endParaRPr lang="fr-FR"/>
        </a:p>
      </dgm:t>
    </dgm:pt>
    <dgm:pt modelId="{85575953-A374-43FE-A42C-59FFE006C394}" type="pres">
      <dgm:prSet presAssocID="{49D6DA87-C0D6-45ED-8FE9-0E3CA5CCDBBF}" presName="Name0" presStyleCnt="0">
        <dgm:presLayoutVars>
          <dgm:dir/>
          <dgm:resizeHandles val="exact"/>
        </dgm:presLayoutVars>
      </dgm:prSet>
      <dgm:spPr/>
    </dgm:pt>
    <dgm:pt modelId="{7E341051-F639-4263-B82F-FD02E4BA5275}" type="pres">
      <dgm:prSet presAssocID="{49D6DA87-C0D6-45ED-8FE9-0E3CA5CCDBBF}" presName="fgShape" presStyleLbl="fgShp" presStyleIdx="0" presStyleCnt="1"/>
      <dgm:spPr/>
    </dgm:pt>
    <dgm:pt modelId="{B1F681ED-4A3B-48A8-9F83-89131A0F6DD6}" type="pres">
      <dgm:prSet presAssocID="{49D6DA87-C0D6-45ED-8FE9-0E3CA5CCDBBF}" presName="linComp" presStyleCnt="0"/>
      <dgm:spPr/>
    </dgm:pt>
    <dgm:pt modelId="{AD0BC4DA-D94C-4724-B9C7-F80430AC1B72}" type="pres">
      <dgm:prSet presAssocID="{21744759-AE9E-4261-866E-27A2D3D32155}" presName="compNode" presStyleCnt="0"/>
      <dgm:spPr/>
    </dgm:pt>
    <dgm:pt modelId="{78EFBB3B-82E1-4B8C-AB2C-89F218E30979}" type="pres">
      <dgm:prSet presAssocID="{21744759-AE9E-4261-866E-27A2D3D32155}" presName="bkgdShape" presStyleLbl="node1" presStyleIdx="0" presStyleCnt="3"/>
      <dgm:spPr/>
    </dgm:pt>
    <dgm:pt modelId="{1747C8F5-96CE-4122-AAD3-906F1624E144}" type="pres">
      <dgm:prSet presAssocID="{21744759-AE9E-4261-866E-27A2D3D32155}" presName="nodeTx" presStyleLbl="node1" presStyleIdx="0" presStyleCnt="3">
        <dgm:presLayoutVars>
          <dgm:bulletEnabled val="1"/>
        </dgm:presLayoutVars>
      </dgm:prSet>
      <dgm:spPr/>
    </dgm:pt>
    <dgm:pt modelId="{2EA78AB4-3B8E-4A43-91D3-AD98F6DABC84}" type="pres">
      <dgm:prSet presAssocID="{21744759-AE9E-4261-866E-27A2D3D32155}" presName="invisiNode" presStyleLbl="node1" presStyleIdx="0" presStyleCnt="3"/>
      <dgm:spPr/>
    </dgm:pt>
    <dgm:pt modelId="{DF2D8DC6-3B11-4985-A306-5F2FEB360A9A}" type="pres">
      <dgm:prSet presAssocID="{21744759-AE9E-4261-866E-27A2D3D3215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8000" b="-8000"/>
          </a:stretch>
        </a:blipFill>
      </dgm:spPr>
    </dgm:pt>
    <dgm:pt modelId="{4FEC2A59-ACF2-4F40-9578-C6655ECB2C64}" type="pres">
      <dgm:prSet presAssocID="{E10DDE2E-9718-46D2-9AA3-3DF39D7BDC35}" presName="sibTrans" presStyleLbl="sibTrans2D1" presStyleIdx="0" presStyleCnt="0"/>
      <dgm:spPr/>
    </dgm:pt>
    <dgm:pt modelId="{9EFF67EB-C541-441B-B571-3423430284BC}" type="pres">
      <dgm:prSet presAssocID="{E84D27DF-CFA3-4E5E-B828-CE40FA366143}" presName="compNode" presStyleCnt="0"/>
      <dgm:spPr/>
    </dgm:pt>
    <dgm:pt modelId="{690BDDC4-3F59-427A-A234-0E3E38DE2242}" type="pres">
      <dgm:prSet presAssocID="{E84D27DF-CFA3-4E5E-B828-CE40FA366143}" presName="bkgdShape" presStyleLbl="node1" presStyleIdx="1" presStyleCnt="3"/>
      <dgm:spPr/>
    </dgm:pt>
    <dgm:pt modelId="{B1364D35-19B5-4282-9631-F63435FDA664}" type="pres">
      <dgm:prSet presAssocID="{E84D27DF-CFA3-4E5E-B828-CE40FA366143}" presName="nodeTx" presStyleLbl="node1" presStyleIdx="1" presStyleCnt="3">
        <dgm:presLayoutVars>
          <dgm:bulletEnabled val="1"/>
        </dgm:presLayoutVars>
      </dgm:prSet>
      <dgm:spPr/>
    </dgm:pt>
    <dgm:pt modelId="{59B3EF1B-1747-4BD4-82CF-EFF7C5E73F88}" type="pres">
      <dgm:prSet presAssocID="{E84D27DF-CFA3-4E5E-B828-CE40FA366143}" presName="invisiNode" presStyleLbl="node1" presStyleIdx="1" presStyleCnt="3"/>
      <dgm:spPr/>
    </dgm:pt>
    <dgm:pt modelId="{348323A3-813E-461C-9ED0-A86E4CA98E86}" type="pres">
      <dgm:prSet presAssocID="{E84D27DF-CFA3-4E5E-B828-CE40FA366143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</dgm:spPr>
    </dgm:pt>
    <dgm:pt modelId="{055ECE23-58BB-43B7-A1A8-A6FDC2947120}" type="pres">
      <dgm:prSet presAssocID="{F05FCEDB-D2FC-4C90-9C82-DD0862DE8BD8}" presName="sibTrans" presStyleLbl="sibTrans2D1" presStyleIdx="0" presStyleCnt="0"/>
      <dgm:spPr/>
    </dgm:pt>
    <dgm:pt modelId="{B896D04B-2264-4B6F-BDDE-05CD1B5DC8D3}" type="pres">
      <dgm:prSet presAssocID="{31FF0B76-7063-4838-9DFD-411693E7AB2A}" presName="compNode" presStyleCnt="0"/>
      <dgm:spPr/>
    </dgm:pt>
    <dgm:pt modelId="{D6C74AC9-0D06-45B6-9A2D-1C8DF830C158}" type="pres">
      <dgm:prSet presAssocID="{31FF0B76-7063-4838-9DFD-411693E7AB2A}" presName="bkgdShape" presStyleLbl="node1" presStyleIdx="2" presStyleCnt="3"/>
      <dgm:spPr/>
    </dgm:pt>
    <dgm:pt modelId="{B640B0A0-FF56-4AA7-B709-6DB1BA696319}" type="pres">
      <dgm:prSet presAssocID="{31FF0B76-7063-4838-9DFD-411693E7AB2A}" presName="nodeTx" presStyleLbl="node1" presStyleIdx="2" presStyleCnt="3">
        <dgm:presLayoutVars>
          <dgm:bulletEnabled val="1"/>
        </dgm:presLayoutVars>
      </dgm:prSet>
      <dgm:spPr/>
    </dgm:pt>
    <dgm:pt modelId="{DC28DCB1-A0D6-46A9-ADEF-FA2E2F96A776}" type="pres">
      <dgm:prSet presAssocID="{31FF0B76-7063-4838-9DFD-411693E7AB2A}" presName="invisiNode" presStyleLbl="node1" presStyleIdx="2" presStyleCnt="3"/>
      <dgm:spPr/>
    </dgm:pt>
    <dgm:pt modelId="{CBA25FE2-C22F-4513-93FE-48CA8DD64586}" type="pres">
      <dgm:prSet presAssocID="{31FF0B76-7063-4838-9DFD-411693E7AB2A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F0CD5B00-FBE3-49ED-A842-80E335DB25B6}" type="presOf" srcId="{49D6DA87-C0D6-45ED-8FE9-0E3CA5CCDBBF}" destId="{85575953-A374-43FE-A42C-59FFE006C394}" srcOrd="0" destOrd="0" presId="urn:microsoft.com/office/officeart/2005/8/layout/hList7"/>
    <dgm:cxn modelId="{13B1BF03-C773-4DF4-8780-9A514E07A6B5}" srcId="{49D6DA87-C0D6-45ED-8FE9-0E3CA5CCDBBF}" destId="{21744759-AE9E-4261-866E-27A2D3D32155}" srcOrd="0" destOrd="0" parTransId="{91E67DB6-085D-4FD1-B7F2-3F157AD217F9}" sibTransId="{E10DDE2E-9718-46D2-9AA3-3DF39D7BDC35}"/>
    <dgm:cxn modelId="{6650C205-0F06-4B33-9084-34BCA197B483}" type="presOf" srcId="{E10DDE2E-9718-46D2-9AA3-3DF39D7BDC35}" destId="{4FEC2A59-ACF2-4F40-9578-C6655ECB2C64}" srcOrd="0" destOrd="0" presId="urn:microsoft.com/office/officeart/2005/8/layout/hList7"/>
    <dgm:cxn modelId="{8CB71417-1A66-41AF-854E-A622FAB62945}" type="presOf" srcId="{E84D27DF-CFA3-4E5E-B828-CE40FA366143}" destId="{690BDDC4-3F59-427A-A234-0E3E38DE2242}" srcOrd="0" destOrd="0" presId="urn:microsoft.com/office/officeart/2005/8/layout/hList7"/>
    <dgm:cxn modelId="{6C7BB046-5C02-44E7-BC43-CB788419346C}" type="presOf" srcId="{31FF0B76-7063-4838-9DFD-411693E7AB2A}" destId="{D6C74AC9-0D06-45B6-9A2D-1C8DF830C158}" srcOrd="0" destOrd="0" presId="urn:microsoft.com/office/officeart/2005/8/layout/hList7"/>
    <dgm:cxn modelId="{BDDEC671-985F-4D2B-8A71-BA930EAB2252}" type="presOf" srcId="{E84D27DF-CFA3-4E5E-B828-CE40FA366143}" destId="{B1364D35-19B5-4282-9631-F63435FDA664}" srcOrd="1" destOrd="0" presId="urn:microsoft.com/office/officeart/2005/8/layout/hList7"/>
    <dgm:cxn modelId="{EF741D79-83FB-49A1-895F-67E9E4DDB4DF}" srcId="{49D6DA87-C0D6-45ED-8FE9-0E3CA5CCDBBF}" destId="{31FF0B76-7063-4838-9DFD-411693E7AB2A}" srcOrd="2" destOrd="0" parTransId="{A279748F-A819-4555-95E8-AB1943334646}" sibTransId="{E817E82D-53D0-42B0-8AEB-9FA5281C8236}"/>
    <dgm:cxn modelId="{9900328D-F191-49F5-8E89-4A5B26D98C83}" type="presOf" srcId="{21744759-AE9E-4261-866E-27A2D3D32155}" destId="{1747C8F5-96CE-4122-AAD3-906F1624E144}" srcOrd="1" destOrd="0" presId="urn:microsoft.com/office/officeart/2005/8/layout/hList7"/>
    <dgm:cxn modelId="{E85CC595-ACB7-4E36-AF1E-957C87386169}" srcId="{49D6DA87-C0D6-45ED-8FE9-0E3CA5CCDBBF}" destId="{E84D27DF-CFA3-4E5E-B828-CE40FA366143}" srcOrd="1" destOrd="0" parTransId="{7EB4526E-3AB1-45E0-9E69-FCCEDC756C98}" sibTransId="{F05FCEDB-D2FC-4C90-9C82-DD0862DE8BD8}"/>
    <dgm:cxn modelId="{2EB9A1B3-2D41-4659-9C53-891A786CF9D7}" type="presOf" srcId="{F05FCEDB-D2FC-4C90-9C82-DD0862DE8BD8}" destId="{055ECE23-58BB-43B7-A1A8-A6FDC2947120}" srcOrd="0" destOrd="0" presId="urn:microsoft.com/office/officeart/2005/8/layout/hList7"/>
    <dgm:cxn modelId="{5D7BEEBB-B8B1-4FE2-B01E-E6E5108B8744}" type="presOf" srcId="{21744759-AE9E-4261-866E-27A2D3D32155}" destId="{78EFBB3B-82E1-4B8C-AB2C-89F218E30979}" srcOrd="0" destOrd="0" presId="urn:microsoft.com/office/officeart/2005/8/layout/hList7"/>
    <dgm:cxn modelId="{5096A0C8-913A-4919-A50B-9831A861633B}" type="presOf" srcId="{31FF0B76-7063-4838-9DFD-411693E7AB2A}" destId="{B640B0A0-FF56-4AA7-B709-6DB1BA696319}" srcOrd="1" destOrd="0" presId="urn:microsoft.com/office/officeart/2005/8/layout/hList7"/>
    <dgm:cxn modelId="{E7F1B8EB-1CAA-4A58-8935-A264FFA63B77}" type="presParOf" srcId="{85575953-A374-43FE-A42C-59FFE006C394}" destId="{7E341051-F639-4263-B82F-FD02E4BA5275}" srcOrd="0" destOrd="0" presId="urn:microsoft.com/office/officeart/2005/8/layout/hList7"/>
    <dgm:cxn modelId="{2A30AD37-F8A0-4453-837B-113182F787F9}" type="presParOf" srcId="{85575953-A374-43FE-A42C-59FFE006C394}" destId="{B1F681ED-4A3B-48A8-9F83-89131A0F6DD6}" srcOrd="1" destOrd="0" presId="urn:microsoft.com/office/officeart/2005/8/layout/hList7"/>
    <dgm:cxn modelId="{598D114D-290F-4C88-828B-6E003D117631}" type="presParOf" srcId="{B1F681ED-4A3B-48A8-9F83-89131A0F6DD6}" destId="{AD0BC4DA-D94C-4724-B9C7-F80430AC1B72}" srcOrd="0" destOrd="0" presId="urn:microsoft.com/office/officeart/2005/8/layout/hList7"/>
    <dgm:cxn modelId="{2FE0D79D-1086-4797-A06B-A00BAA1328C7}" type="presParOf" srcId="{AD0BC4DA-D94C-4724-B9C7-F80430AC1B72}" destId="{78EFBB3B-82E1-4B8C-AB2C-89F218E30979}" srcOrd="0" destOrd="0" presId="urn:microsoft.com/office/officeart/2005/8/layout/hList7"/>
    <dgm:cxn modelId="{8347A37F-B750-48FD-9630-96ABE085BB9E}" type="presParOf" srcId="{AD0BC4DA-D94C-4724-B9C7-F80430AC1B72}" destId="{1747C8F5-96CE-4122-AAD3-906F1624E144}" srcOrd="1" destOrd="0" presId="urn:microsoft.com/office/officeart/2005/8/layout/hList7"/>
    <dgm:cxn modelId="{0AB1A9D4-206F-46A1-8AA7-E042C2A87DFF}" type="presParOf" srcId="{AD0BC4DA-D94C-4724-B9C7-F80430AC1B72}" destId="{2EA78AB4-3B8E-4A43-91D3-AD98F6DABC84}" srcOrd="2" destOrd="0" presId="urn:microsoft.com/office/officeart/2005/8/layout/hList7"/>
    <dgm:cxn modelId="{E9FB00C5-888B-4151-A147-AE8F39976BE6}" type="presParOf" srcId="{AD0BC4DA-D94C-4724-B9C7-F80430AC1B72}" destId="{DF2D8DC6-3B11-4985-A306-5F2FEB360A9A}" srcOrd="3" destOrd="0" presId="urn:microsoft.com/office/officeart/2005/8/layout/hList7"/>
    <dgm:cxn modelId="{934F2950-6426-4404-94A6-C7B0892CFE67}" type="presParOf" srcId="{B1F681ED-4A3B-48A8-9F83-89131A0F6DD6}" destId="{4FEC2A59-ACF2-4F40-9578-C6655ECB2C64}" srcOrd="1" destOrd="0" presId="urn:microsoft.com/office/officeart/2005/8/layout/hList7"/>
    <dgm:cxn modelId="{3A797018-687F-4F52-91E4-382D37AB09DA}" type="presParOf" srcId="{B1F681ED-4A3B-48A8-9F83-89131A0F6DD6}" destId="{9EFF67EB-C541-441B-B571-3423430284BC}" srcOrd="2" destOrd="0" presId="urn:microsoft.com/office/officeart/2005/8/layout/hList7"/>
    <dgm:cxn modelId="{D3FB13D5-8121-4634-AE3A-9530230EE37C}" type="presParOf" srcId="{9EFF67EB-C541-441B-B571-3423430284BC}" destId="{690BDDC4-3F59-427A-A234-0E3E38DE2242}" srcOrd="0" destOrd="0" presId="urn:microsoft.com/office/officeart/2005/8/layout/hList7"/>
    <dgm:cxn modelId="{E06818D2-FECC-40DC-BDF3-D62C703FDD7D}" type="presParOf" srcId="{9EFF67EB-C541-441B-B571-3423430284BC}" destId="{B1364D35-19B5-4282-9631-F63435FDA664}" srcOrd="1" destOrd="0" presId="urn:microsoft.com/office/officeart/2005/8/layout/hList7"/>
    <dgm:cxn modelId="{BD22D756-890E-4E7E-AF59-ED351D9DA9DE}" type="presParOf" srcId="{9EFF67EB-C541-441B-B571-3423430284BC}" destId="{59B3EF1B-1747-4BD4-82CF-EFF7C5E73F88}" srcOrd="2" destOrd="0" presId="urn:microsoft.com/office/officeart/2005/8/layout/hList7"/>
    <dgm:cxn modelId="{A03D0917-8628-4C6B-8E55-97358D086132}" type="presParOf" srcId="{9EFF67EB-C541-441B-B571-3423430284BC}" destId="{348323A3-813E-461C-9ED0-A86E4CA98E86}" srcOrd="3" destOrd="0" presId="urn:microsoft.com/office/officeart/2005/8/layout/hList7"/>
    <dgm:cxn modelId="{B8DF38B7-DD6F-4B15-BC8F-9EF86B757AEA}" type="presParOf" srcId="{B1F681ED-4A3B-48A8-9F83-89131A0F6DD6}" destId="{055ECE23-58BB-43B7-A1A8-A6FDC2947120}" srcOrd="3" destOrd="0" presId="urn:microsoft.com/office/officeart/2005/8/layout/hList7"/>
    <dgm:cxn modelId="{24D5E885-D4C8-4D9E-B58A-8C4874ADCC94}" type="presParOf" srcId="{B1F681ED-4A3B-48A8-9F83-89131A0F6DD6}" destId="{B896D04B-2264-4B6F-BDDE-05CD1B5DC8D3}" srcOrd="4" destOrd="0" presId="urn:microsoft.com/office/officeart/2005/8/layout/hList7"/>
    <dgm:cxn modelId="{72149E03-7916-4BC0-9ECC-D2F043012B9A}" type="presParOf" srcId="{B896D04B-2264-4B6F-BDDE-05CD1B5DC8D3}" destId="{D6C74AC9-0D06-45B6-9A2D-1C8DF830C158}" srcOrd="0" destOrd="0" presId="urn:microsoft.com/office/officeart/2005/8/layout/hList7"/>
    <dgm:cxn modelId="{E08781AD-6422-4A99-AED7-7FBBD7859BCD}" type="presParOf" srcId="{B896D04B-2264-4B6F-BDDE-05CD1B5DC8D3}" destId="{B640B0A0-FF56-4AA7-B709-6DB1BA696319}" srcOrd="1" destOrd="0" presId="urn:microsoft.com/office/officeart/2005/8/layout/hList7"/>
    <dgm:cxn modelId="{7383E07C-98B8-466F-B6EA-79B04082122F}" type="presParOf" srcId="{B896D04B-2264-4B6F-BDDE-05CD1B5DC8D3}" destId="{DC28DCB1-A0D6-46A9-ADEF-FA2E2F96A776}" srcOrd="2" destOrd="0" presId="urn:microsoft.com/office/officeart/2005/8/layout/hList7"/>
    <dgm:cxn modelId="{F931A349-C202-4733-A17C-D98E691409A3}" type="presParOf" srcId="{B896D04B-2264-4B6F-BDDE-05CD1B5DC8D3}" destId="{CBA25FE2-C22F-4513-93FE-48CA8DD6458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464A43-4E59-4181-92F5-7943845A454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184438E-E667-4FAD-BCA8-EE749BB037A1}">
      <dgm:prSet phldrT="[Text]" custT="1"/>
      <dgm:spPr>
        <a:solidFill>
          <a:srgbClr val="FE9A00"/>
        </a:solidFill>
      </dgm:spPr>
      <dgm:t>
        <a:bodyPr/>
        <a:lstStyle/>
        <a:p>
          <a:r>
            <a:rPr lang="en-US" sz="1800" noProof="0" dirty="0"/>
            <a:t>Carry out</a:t>
          </a:r>
        </a:p>
        <a:p>
          <a:r>
            <a:rPr lang="en-US" sz="1800" noProof="0" dirty="0"/>
            <a:t>&amp; step in</a:t>
          </a:r>
        </a:p>
      </dgm:t>
    </dgm:pt>
    <dgm:pt modelId="{C60DF394-F05F-4861-A03E-813269EC6ED3}" type="parTrans" cxnId="{F7038B32-42BB-46AA-8ECF-505D4593FFD8}">
      <dgm:prSet/>
      <dgm:spPr/>
      <dgm:t>
        <a:bodyPr/>
        <a:lstStyle/>
        <a:p>
          <a:endParaRPr lang="en-US" sz="1800" noProof="0"/>
        </a:p>
      </dgm:t>
    </dgm:pt>
    <dgm:pt modelId="{0785382F-F4E8-44B8-8175-B2A53AAAAED5}" type="sibTrans" cxnId="{F7038B32-42BB-46AA-8ECF-505D4593FFD8}">
      <dgm:prSet/>
      <dgm:spPr/>
      <dgm:t>
        <a:bodyPr/>
        <a:lstStyle/>
        <a:p>
          <a:endParaRPr lang="en-US" sz="1800" noProof="0"/>
        </a:p>
      </dgm:t>
    </dgm:pt>
    <dgm:pt modelId="{06AEFFF3-4630-4ABB-B6C5-3F3502413821}">
      <dgm:prSet phldrT="[Text]" custT="1"/>
      <dgm:spPr>
        <a:solidFill>
          <a:srgbClr val="4C97CE"/>
        </a:solidFill>
      </dgm:spPr>
      <dgm:t>
        <a:bodyPr/>
        <a:lstStyle/>
        <a:p>
          <a:r>
            <a:rPr lang="en-US" sz="1800" noProof="0"/>
            <a:t>Report back</a:t>
          </a:r>
        </a:p>
      </dgm:t>
    </dgm:pt>
    <dgm:pt modelId="{143CA3F3-4321-4967-9005-BD29F0F08549}" type="parTrans" cxnId="{C1ED0F62-433D-49ED-8BF3-A09D20C8BF51}">
      <dgm:prSet/>
      <dgm:spPr/>
      <dgm:t>
        <a:bodyPr/>
        <a:lstStyle/>
        <a:p>
          <a:endParaRPr lang="en-US" sz="1800" noProof="0"/>
        </a:p>
      </dgm:t>
    </dgm:pt>
    <dgm:pt modelId="{0919CC07-CD80-4889-A0A9-2C355AC5FA14}" type="sibTrans" cxnId="{C1ED0F62-433D-49ED-8BF3-A09D20C8BF51}">
      <dgm:prSet/>
      <dgm:spPr/>
      <dgm:t>
        <a:bodyPr/>
        <a:lstStyle/>
        <a:p>
          <a:endParaRPr lang="en-US" sz="1800" noProof="0"/>
        </a:p>
      </dgm:t>
    </dgm:pt>
    <dgm:pt modelId="{F8394156-FEC7-4496-AD20-607273BB1DBA}">
      <dgm:prSet phldrT="[Text]" custT="1"/>
      <dgm:spPr>
        <a:solidFill>
          <a:srgbClr val="E90033"/>
        </a:solidFill>
      </dgm:spPr>
      <dgm:t>
        <a:bodyPr/>
        <a:lstStyle/>
        <a:p>
          <a:r>
            <a:rPr lang="en-US" sz="1800" noProof="0"/>
            <a:t>Follow-up</a:t>
          </a:r>
        </a:p>
      </dgm:t>
    </dgm:pt>
    <dgm:pt modelId="{22B703A6-6EE0-4EFB-84F2-437B70B5B2D1}" type="parTrans" cxnId="{4C5A3695-0D51-49A5-951E-A18635310C08}">
      <dgm:prSet/>
      <dgm:spPr/>
      <dgm:t>
        <a:bodyPr/>
        <a:lstStyle/>
        <a:p>
          <a:endParaRPr lang="en-US" sz="1800" noProof="0"/>
        </a:p>
      </dgm:t>
    </dgm:pt>
    <dgm:pt modelId="{D7696546-A6E6-4A8B-96CF-9E5348198D59}" type="sibTrans" cxnId="{4C5A3695-0D51-49A5-951E-A18635310C08}">
      <dgm:prSet/>
      <dgm:spPr/>
      <dgm:t>
        <a:bodyPr/>
        <a:lstStyle/>
        <a:p>
          <a:endParaRPr lang="en-US" sz="1800" noProof="0"/>
        </a:p>
      </dgm:t>
    </dgm:pt>
    <dgm:pt modelId="{072F0A5C-AB05-4A51-BB1A-ABFD11EEBC98}">
      <dgm:prSet phldrT="[Text]" custT="1"/>
      <dgm:spPr>
        <a:solidFill>
          <a:srgbClr val="004195"/>
        </a:solidFill>
      </dgm:spPr>
      <dgm:t>
        <a:bodyPr/>
        <a:lstStyle/>
        <a:p>
          <a:r>
            <a:rPr lang="en-US" sz="1800" noProof="0" dirty="0"/>
            <a:t>Prepare</a:t>
          </a:r>
        </a:p>
      </dgm:t>
    </dgm:pt>
    <dgm:pt modelId="{338FF5D9-B904-4341-B441-FE7C540DDC85}" type="sibTrans" cxnId="{C8412C9B-0C60-4696-9A74-C8714B65493B}">
      <dgm:prSet/>
      <dgm:spPr/>
      <dgm:t>
        <a:bodyPr/>
        <a:lstStyle/>
        <a:p>
          <a:endParaRPr lang="en-US" sz="1800" noProof="0"/>
        </a:p>
      </dgm:t>
    </dgm:pt>
    <dgm:pt modelId="{659244C6-6E08-4E7B-BD3D-0162D10DCCA4}" type="parTrans" cxnId="{C8412C9B-0C60-4696-9A74-C8714B65493B}">
      <dgm:prSet/>
      <dgm:spPr/>
      <dgm:t>
        <a:bodyPr/>
        <a:lstStyle/>
        <a:p>
          <a:endParaRPr lang="en-US" sz="1800" noProof="0"/>
        </a:p>
      </dgm:t>
    </dgm:pt>
    <dgm:pt modelId="{5CC5EF6C-ACB2-4A02-9A39-3EBAF47AD065}" type="pres">
      <dgm:prSet presAssocID="{1D464A43-4E59-4181-92F5-7943845A454E}" presName="Name0" presStyleCnt="0">
        <dgm:presLayoutVars>
          <dgm:dir/>
          <dgm:animLvl val="lvl"/>
          <dgm:resizeHandles val="exact"/>
        </dgm:presLayoutVars>
      </dgm:prSet>
      <dgm:spPr/>
    </dgm:pt>
    <dgm:pt modelId="{99294A25-AE88-4D7C-A1F2-5507CCF7C530}" type="pres">
      <dgm:prSet presAssocID="{072F0A5C-AB05-4A51-BB1A-ABFD11EEBC98}" presName="parTxOnly" presStyleLbl="node1" presStyleIdx="0" presStyleCnt="4" custScaleY="78381">
        <dgm:presLayoutVars>
          <dgm:chMax val="0"/>
          <dgm:chPref val="0"/>
          <dgm:bulletEnabled val="1"/>
        </dgm:presLayoutVars>
      </dgm:prSet>
      <dgm:spPr/>
    </dgm:pt>
    <dgm:pt modelId="{12FE5A06-4DF0-4354-9D16-B5C7BD61E04D}" type="pres">
      <dgm:prSet presAssocID="{338FF5D9-B904-4341-B441-FE7C540DDC85}" presName="parTxOnlySpace" presStyleCnt="0"/>
      <dgm:spPr/>
    </dgm:pt>
    <dgm:pt modelId="{030607A8-7202-4CB9-A0CB-CE1521B13F9D}" type="pres">
      <dgm:prSet presAssocID="{A184438E-E667-4FAD-BCA8-EE749BB037A1}" presName="parTxOnly" presStyleLbl="node1" presStyleIdx="1" presStyleCnt="4" custScaleY="78381">
        <dgm:presLayoutVars>
          <dgm:chMax val="0"/>
          <dgm:chPref val="0"/>
          <dgm:bulletEnabled val="1"/>
        </dgm:presLayoutVars>
      </dgm:prSet>
      <dgm:spPr/>
    </dgm:pt>
    <dgm:pt modelId="{09777B70-16A8-4E70-BB5E-77F69BDE32C2}" type="pres">
      <dgm:prSet presAssocID="{0785382F-F4E8-44B8-8175-B2A53AAAAED5}" presName="parTxOnlySpace" presStyleCnt="0"/>
      <dgm:spPr/>
    </dgm:pt>
    <dgm:pt modelId="{BFC11DA7-44E8-48A0-9F80-59D2CB17ACEE}" type="pres">
      <dgm:prSet presAssocID="{06AEFFF3-4630-4ABB-B6C5-3F3502413821}" presName="parTxOnly" presStyleLbl="node1" presStyleIdx="2" presStyleCnt="4" custScaleY="78381">
        <dgm:presLayoutVars>
          <dgm:chMax val="0"/>
          <dgm:chPref val="0"/>
          <dgm:bulletEnabled val="1"/>
        </dgm:presLayoutVars>
      </dgm:prSet>
      <dgm:spPr/>
    </dgm:pt>
    <dgm:pt modelId="{69DC7B41-AFB9-4FC3-B729-066E1E48B76D}" type="pres">
      <dgm:prSet presAssocID="{0919CC07-CD80-4889-A0A9-2C355AC5FA14}" presName="parTxOnlySpace" presStyleCnt="0"/>
      <dgm:spPr/>
    </dgm:pt>
    <dgm:pt modelId="{A3C47391-45CC-4AB7-B59F-5B19AFD10B1D}" type="pres">
      <dgm:prSet presAssocID="{F8394156-FEC7-4496-AD20-607273BB1DBA}" presName="parTxOnly" presStyleLbl="node1" presStyleIdx="3" presStyleCnt="4" custScaleY="78381" custLinFactNeighborX="74998">
        <dgm:presLayoutVars>
          <dgm:chMax val="0"/>
          <dgm:chPref val="0"/>
          <dgm:bulletEnabled val="1"/>
        </dgm:presLayoutVars>
      </dgm:prSet>
      <dgm:spPr/>
    </dgm:pt>
  </dgm:ptLst>
  <dgm:cxnLst>
    <dgm:cxn modelId="{F7038B32-42BB-46AA-8ECF-505D4593FFD8}" srcId="{1D464A43-4E59-4181-92F5-7943845A454E}" destId="{A184438E-E667-4FAD-BCA8-EE749BB037A1}" srcOrd="1" destOrd="0" parTransId="{C60DF394-F05F-4861-A03E-813269EC6ED3}" sibTransId="{0785382F-F4E8-44B8-8175-B2A53AAAAED5}"/>
    <dgm:cxn modelId="{C1ED0F62-433D-49ED-8BF3-A09D20C8BF51}" srcId="{1D464A43-4E59-4181-92F5-7943845A454E}" destId="{06AEFFF3-4630-4ABB-B6C5-3F3502413821}" srcOrd="2" destOrd="0" parTransId="{143CA3F3-4321-4967-9005-BD29F0F08549}" sibTransId="{0919CC07-CD80-4889-A0A9-2C355AC5FA14}"/>
    <dgm:cxn modelId="{36A54568-9885-4478-8823-EE0FEC7CEC1A}" type="presOf" srcId="{F8394156-FEC7-4496-AD20-607273BB1DBA}" destId="{A3C47391-45CC-4AB7-B59F-5B19AFD10B1D}" srcOrd="0" destOrd="0" presId="urn:microsoft.com/office/officeart/2005/8/layout/chevron1"/>
    <dgm:cxn modelId="{53931852-AC18-4B1B-AA60-4A216A7B1E12}" type="presOf" srcId="{A184438E-E667-4FAD-BCA8-EE749BB037A1}" destId="{030607A8-7202-4CB9-A0CB-CE1521B13F9D}" srcOrd="0" destOrd="0" presId="urn:microsoft.com/office/officeart/2005/8/layout/chevron1"/>
    <dgm:cxn modelId="{15965F79-B17A-4FB1-8425-33B2DA525A2D}" type="presOf" srcId="{1D464A43-4E59-4181-92F5-7943845A454E}" destId="{5CC5EF6C-ACB2-4A02-9A39-3EBAF47AD065}" srcOrd="0" destOrd="0" presId="urn:microsoft.com/office/officeart/2005/8/layout/chevron1"/>
    <dgm:cxn modelId="{4C5A3695-0D51-49A5-951E-A18635310C08}" srcId="{1D464A43-4E59-4181-92F5-7943845A454E}" destId="{F8394156-FEC7-4496-AD20-607273BB1DBA}" srcOrd="3" destOrd="0" parTransId="{22B703A6-6EE0-4EFB-84F2-437B70B5B2D1}" sibTransId="{D7696546-A6E6-4A8B-96CF-9E5348198D59}"/>
    <dgm:cxn modelId="{C8412C9B-0C60-4696-9A74-C8714B65493B}" srcId="{1D464A43-4E59-4181-92F5-7943845A454E}" destId="{072F0A5C-AB05-4A51-BB1A-ABFD11EEBC98}" srcOrd="0" destOrd="0" parTransId="{659244C6-6E08-4E7B-BD3D-0162D10DCCA4}" sibTransId="{338FF5D9-B904-4341-B441-FE7C540DDC85}"/>
    <dgm:cxn modelId="{98270CC7-97BF-4602-B3F0-1F53A1F480C8}" type="presOf" srcId="{06AEFFF3-4630-4ABB-B6C5-3F3502413821}" destId="{BFC11DA7-44E8-48A0-9F80-59D2CB17ACEE}" srcOrd="0" destOrd="0" presId="urn:microsoft.com/office/officeart/2005/8/layout/chevron1"/>
    <dgm:cxn modelId="{AA06EEEC-4425-4C27-9002-99DBACD63E96}" type="presOf" srcId="{072F0A5C-AB05-4A51-BB1A-ABFD11EEBC98}" destId="{99294A25-AE88-4D7C-A1F2-5507CCF7C530}" srcOrd="0" destOrd="0" presId="urn:microsoft.com/office/officeart/2005/8/layout/chevron1"/>
    <dgm:cxn modelId="{C2DB255C-FCDA-45EF-8565-62DCCA1D093D}" type="presParOf" srcId="{5CC5EF6C-ACB2-4A02-9A39-3EBAF47AD065}" destId="{99294A25-AE88-4D7C-A1F2-5507CCF7C530}" srcOrd="0" destOrd="0" presId="urn:microsoft.com/office/officeart/2005/8/layout/chevron1"/>
    <dgm:cxn modelId="{A944CC90-87CF-435A-BCA9-02450B99489B}" type="presParOf" srcId="{5CC5EF6C-ACB2-4A02-9A39-3EBAF47AD065}" destId="{12FE5A06-4DF0-4354-9D16-B5C7BD61E04D}" srcOrd="1" destOrd="0" presId="urn:microsoft.com/office/officeart/2005/8/layout/chevron1"/>
    <dgm:cxn modelId="{DBC9FDDA-4359-4073-B729-FA3E1A75E9F3}" type="presParOf" srcId="{5CC5EF6C-ACB2-4A02-9A39-3EBAF47AD065}" destId="{030607A8-7202-4CB9-A0CB-CE1521B13F9D}" srcOrd="2" destOrd="0" presId="urn:microsoft.com/office/officeart/2005/8/layout/chevron1"/>
    <dgm:cxn modelId="{81C60E08-2426-4A88-9BFF-0BBB54CEEB7B}" type="presParOf" srcId="{5CC5EF6C-ACB2-4A02-9A39-3EBAF47AD065}" destId="{09777B70-16A8-4E70-BB5E-77F69BDE32C2}" srcOrd="3" destOrd="0" presId="urn:microsoft.com/office/officeart/2005/8/layout/chevron1"/>
    <dgm:cxn modelId="{BFBFF649-B675-4DCC-8652-42DC35493F0B}" type="presParOf" srcId="{5CC5EF6C-ACB2-4A02-9A39-3EBAF47AD065}" destId="{BFC11DA7-44E8-48A0-9F80-59D2CB17ACEE}" srcOrd="4" destOrd="0" presId="urn:microsoft.com/office/officeart/2005/8/layout/chevron1"/>
    <dgm:cxn modelId="{8F1396D0-BBA2-4295-8D96-7D7888FDC28C}" type="presParOf" srcId="{5CC5EF6C-ACB2-4A02-9A39-3EBAF47AD065}" destId="{69DC7B41-AFB9-4FC3-B729-066E1E48B76D}" srcOrd="5" destOrd="0" presId="urn:microsoft.com/office/officeart/2005/8/layout/chevron1"/>
    <dgm:cxn modelId="{4AE8556A-05F1-4353-865D-6B6C66A390CD}" type="presParOf" srcId="{5CC5EF6C-ACB2-4A02-9A39-3EBAF47AD065}" destId="{A3C47391-45CC-4AB7-B59F-5B19AFD10B1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FBB3B-82E1-4B8C-AB2C-89F218E3097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TOTAL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1" kern="1200" dirty="0" err="1"/>
            <a:t>Internal</a:t>
          </a:r>
          <a:r>
            <a:rPr lang="fr-FR" sz="1600" b="1" i="1" kern="1200" dirty="0"/>
            <a:t> Survey (2019)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3"/>
              </a:solidFill>
            </a:rPr>
            <a:t>40 %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Their manager only </a:t>
          </a:r>
          <a:r>
            <a:rPr lang="en-US" sz="1400" b="1" kern="1200" dirty="0">
              <a:solidFill>
                <a:schemeClr val="accent3"/>
              </a:solidFill>
            </a:rPr>
            <a:t>conducts safety tours</a:t>
          </a:r>
          <a:r>
            <a:rPr lang="en-US" sz="1400" b="1" kern="1200" dirty="0"/>
            <a:t> on a quarterly basis or less</a:t>
          </a:r>
          <a:endParaRPr lang="fr-FR" sz="1400" b="1" kern="1200" dirty="0"/>
        </a:p>
      </dsp:txBody>
      <dsp:txXfrm>
        <a:off x="1706" y="2167466"/>
        <a:ext cx="2655093" cy="2167466"/>
      </dsp:txXfrm>
    </dsp:sp>
    <dsp:sp modelId="{DF2D8DC6-3B11-4985-A306-5F2FEB360A9A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BDDC4-3F59-427A-A234-0E3E38DE2242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Contractors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noProof="0" dirty="0"/>
            <a:t>Workgroup (2019)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noProof="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>
              <a:solidFill>
                <a:schemeClr val="accent2"/>
              </a:solidFill>
            </a:rPr>
            <a:t>Be more on the field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>
              <a:solidFill>
                <a:schemeClr val="accent2"/>
              </a:solidFill>
            </a:rPr>
            <a:t>Talk the same language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Check compliance to your rules</a:t>
          </a:r>
        </a:p>
      </dsp:txBody>
      <dsp:txXfrm>
        <a:off x="2736453" y="2167466"/>
        <a:ext cx="2655093" cy="2167466"/>
      </dsp:txXfrm>
    </dsp:sp>
    <dsp:sp modelId="{348323A3-813E-461C-9ED0-A86E4CA98E86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74AC9-0D06-45B6-9A2D-1C8DF830C158}">
      <dsp:nvSpPr>
        <dsp:cNvPr id="0" name=""/>
        <dsp:cNvSpPr/>
      </dsp:nvSpPr>
      <dsp:spPr>
        <a:xfrm>
          <a:off x="5471199" y="0"/>
          <a:ext cx="2655093" cy="54186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Benchmark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noProof="0" dirty="0"/>
            <a:t>Dupont (2018)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noProof="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Best safety performers have developed three skills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- Challenge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>
              <a:solidFill>
                <a:schemeClr val="accent3"/>
              </a:solidFill>
            </a:rPr>
            <a:t>- Observe tasks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- Reinforce rules</a:t>
          </a:r>
        </a:p>
      </dsp:txBody>
      <dsp:txXfrm>
        <a:off x="5471199" y="2167466"/>
        <a:ext cx="2655093" cy="2167466"/>
      </dsp:txXfrm>
    </dsp:sp>
    <dsp:sp modelId="{CBA25FE2-C22F-4513-93FE-48CA8DD64586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41051-F639-4263-B82F-FD02E4BA5275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94A25-AE88-4D7C-A1F2-5507CCF7C530}">
      <dsp:nvSpPr>
        <dsp:cNvPr id="0" name=""/>
        <dsp:cNvSpPr/>
      </dsp:nvSpPr>
      <dsp:spPr>
        <a:xfrm>
          <a:off x="4496" y="245042"/>
          <a:ext cx="2617202" cy="820555"/>
        </a:xfrm>
        <a:prstGeom prst="chevron">
          <a:avLst/>
        </a:prstGeom>
        <a:solidFill>
          <a:srgbClr val="0041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Prepare</a:t>
          </a:r>
        </a:p>
      </dsp:txBody>
      <dsp:txXfrm>
        <a:off x="414774" y="245042"/>
        <a:ext cx="1796647" cy="820555"/>
      </dsp:txXfrm>
    </dsp:sp>
    <dsp:sp modelId="{030607A8-7202-4CB9-A0CB-CE1521B13F9D}">
      <dsp:nvSpPr>
        <dsp:cNvPr id="0" name=""/>
        <dsp:cNvSpPr/>
      </dsp:nvSpPr>
      <dsp:spPr>
        <a:xfrm>
          <a:off x="2359977" y="245042"/>
          <a:ext cx="2617202" cy="820555"/>
        </a:xfrm>
        <a:prstGeom prst="chevron">
          <a:avLst/>
        </a:prstGeom>
        <a:solidFill>
          <a:srgbClr val="FE9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Carry out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&amp; step in</a:t>
          </a:r>
        </a:p>
      </dsp:txBody>
      <dsp:txXfrm>
        <a:off x="2770255" y="245042"/>
        <a:ext cx="1796647" cy="820555"/>
      </dsp:txXfrm>
    </dsp:sp>
    <dsp:sp modelId="{BFC11DA7-44E8-48A0-9F80-59D2CB17ACEE}">
      <dsp:nvSpPr>
        <dsp:cNvPr id="0" name=""/>
        <dsp:cNvSpPr/>
      </dsp:nvSpPr>
      <dsp:spPr>
        <a:xfrm>
          <a:off x="4715459" y="245042"/>
          <a:ext cx="2617202" cy="820555"/>
        </a:xfrm>
        <a:prstGeom prst="chevron">
          <a:avLst/>
        </a:prstGeom>
        <a:solidFill>
          <a:srgbClr val="4C97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Report back</a:t>
          </a:r>
        </a:p>
      </dsp:txBody>
      <dsp:txXfrm>
        <a:off x="5125737" y="245042"/>
        <a:ext cx="1796647" cy="820555"/>
      </dsp:txXfrm>
    </dsp:sp>
    <dsp:sp modelId="{A3C47391-45CC-4AB7-B59F-5B19AFD10B1D}">
      <dsp:nvSpPr>
        <dsp:cNvPr id="0" name=""/>
        <dsp:cNvSpPr/>
      </dsp:nvSpPr>
      <dsp:spPr>
        <a:xfrm>
          <a:off x="7075437" y="245042"/>
          <a:ext cx="2617202" cy="820555"/>
        </a:xfrm>
        <a:prstGeom prst="chevron">
          <a:avLst/>
        </a:prstGeom>
        <a:solidFill>
          <a:srgbClr val="E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Follow-up</a:t>
          </a:r>
        </a:p>
      </dsp:txBody>
      <dsp:txXfrm>
        <a:off x="7485715" y="245042"/>
        <a:ext cx="1796647" cy="820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BCAA67-E7CD-4BD5-B1EE-D496DF9AC6C5}" type="datetimeFigureOut">
              <a:rPr lang="fr-FR"/>
              <a:pPr>
                <a:defRPr/>
              </a:pPr>
              <a:t>25/04/2020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0CBA7BF-73AC-42E0-AB38-2D467E7C6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3220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9F787A-34C4-4EDB-A8DB-E63400104D22}" type="datetimeFigureOut">
              <a:rPr lang="fr-FR"/>
              <a:pPr>
                <a:defRPr/>
              </a:pPr>
              <a:t>25/04/2020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C589000-A9E8-430B-9FF4-BF04EBB6C9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1040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3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800" b="1"/>
              <a:t>RC / Anvers - Belgique</a:t>
            </a:r>
          </a:p>
          <a:p>
            <a:pPr lvl="1"/>
            <a:r>
              <a:rPr lang="fr-FR" sz="800"/>
              <a:t>Accident le 18 janvier (décès le 3/2) de Jorge </a:t>
            </a:r>
          </a:p>
          <a:p>
            <a:pPr lvl="1"/>
            <a:r>
              <a:rPr lang="fr-FR" sz="800"/>
              <a:t>Chute d'une Plateforme Individuelle Roulante</a:t>
            </a:r>
          </a:p>
          <a:p>
            <a:endParaRPr lang="fr-FR" sz="800"/>
          </a:p>
          <a:p>
            <a:r>
              <a:rPr lang="fr-FR" sz="800" b="1"/>
              <a:t>RC / Normandie - France</a:t>
            </a:r>
          </a:p>
          <a:p>
            <a:pPr lvl="1"/>
            <a:r>
              <a:rPr lang="fr-FR" sz="800"/>
              <a:t>Décès le 15 février de Cédric</a:t>
            </a:r>
          </a:p>
          <a:p>
            <a:pPr lvl="1"/>
            <a:r>
              <a:rPr lang="fr-FR" sz="800"/>
              <a:t>Chute depuis un plancher d’installation industrielle </a:t>
            </a:r>
            <a:endParaRPr lang="en-US" sz="800"/>
          </a:p>
          <a:p>
            <a:endParaRPr lang="fr-FR" sz="800"/>
          </a:p>
          <a:p>
            <a:r>
              <a:rPr lang="fr-FR" sz="800" b="1"/>
              <a:t>GRP / </a:t>
            </a:r>
            <a:r>
              <a:rPr lang="fr-FR" sz="800" b="1" err="1"/>
              <a:t>SunPower</a:t>
            </a:r>
            <a:r>
              <a:rPr lang="fr-FR" sz="800"/>
              <a:t> – </a:t>
            </a:r>
            <a:r>
              <a:rPr lang="fr-FR" sz="800" b="1"/>
              <a:t>Oregon, USA</a:t>
            </a:r>
          </a:p>
          <a:p>
            <a:pPr lvl="1"/>
            <a:r>
              <a:rPr lang="fr-FR" sz="800"/>
              <a:t>Décès le 11 avril de Theodore</a:t>
            </a:r>
          </a:p>
          <a:p>
            <a:pPr lvl="1"/>
            <a:r>
              <a:rPr lang="fr-FR" sz="800"/>
              <a:t>Chute d’un escabeau</a:t>
            </a:r>
          </a:p>
          <a:p>
            <a:endParaRPr lang="en-US" sz="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89000-A9E8-430B-9FF4-BF04EBB6C99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0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9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FC4291DC-B72D-4363-9569-4186FFF6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36" name="Titre 35"/>
          <p:cNvSpPr>
            <a:spLocks noGrp="1"/>
          </p:cNvSpPr>
          <p:nvPr userDrawn="1">
            <p:ph type="title" hasCustomPrompt="1"/>
          </p:nvPr>
        </p:nvSpPr>
        <p:spPr>
          <a:xfrm>
            <a:off x="0" y="2363059"/>
            <a:ext cx="10998200" cy="165014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C60688-0A5E-4AC4-B8A4-60E1200F5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5350" y="4761938"/>
            <a:ext cx="3663650" cy="104080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E4D8E6-FA41-4189-BECA-570929D48C01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818963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2020 WDFS Safety Moment – 30th April 2020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5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FC4291DC-B72D-4363-9569-4186FFF6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36" name="Titre 35"/>
          <p:cNvSpPr>
            <a:spLocks noGrp="1"/>
          </p:cNvSpPr>
          <p:nvPr userDrawn="1">
            <p:ph type="title" hasCustomPrompt="1"/>
          </p:nvPr>
        </p:nvSpPr>
        <p:spPr>
          <a:xfrm>
            <a:off x="0" y="2363059"/>
            <a:ext cx="10998200" cy="165014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C60688-0A5E-4AC4-B8A4-60E1200F5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5350" y="4761938"/>
            <a:ext cx="3663650" cy="104080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E4D8E6-FA41-4189-BECA-570929D48C01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818963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-8163" y="1659506"/>
            <a:ext cx="11036933" cy="21747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SOUS-PARTIE</a:t>
            </a:r>
          </a:p>
        </p:txBody>
      </p:sp>
      <p:pic>
        <p:nvPicPr>
          <p:cNvPr id="5" name="Image 4" descr="Une image contenant poisson&#10;&#10;Description générée automatiquement">
            <a:extLst>
              <a:ext uri="{FF2B5EF4-FFF2-40B4-BE49-F238E27FC236}">
                <a16:creationId xmlns:a16="http://schemas.microsoft.com/office/drawing/2014/main" id="{F8A264F9-F34B-4342-8FAE-9D4DE9BE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0260" b="30264"/>
          <a:stretch/>
        </p:blipFill>
        <p:spPr>
          <a:xfrm>
            <a:off x="3689359" y="5139241"/>
            <a:ext cx="8502642" cy="1718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FD04D5-4DBD-4A3C-BF0D-A8238F25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428BEA3-C91E-4E3E-B893-3DAD1A13FC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29149"/>
            <a:ext cx="9553575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NOM DE L'INTERVENANT</a:t>
            </a:r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4FBBF3-DDD1-4AD7-B059-B98D3CD10DBC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4103219"/>
            <a:ext cx="0" cy="525028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924274-9FCC-4107-8E4D-E2226CD31547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352238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3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893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D7FF6-EBE0-4769-B42D-65F217E34E87}"/>
              </a:ext>
            </a:extLst>
          </p:cNvPr>
          <p:cNvSpPr txBox="1"/>
          <p:nvPr userDrawn="1"/>
        </p:nvSpPr>
        <p:spPr>
          <a:xfrm>
            <a:off x="0" y="6451082"/>
            <a:ext cx="1395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151444"/>
      </p:ext>
    </p:extLst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BB75F5CC-2D51-4333-A622-DAA637C12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12" name="Image 11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8925ABFF-C3F7-4681-84D3-8EEC359D2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692467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4" y="0"/>
            <a:ext cx="119256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09F144A3-D556-4EC3-8E98-E5362B269B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8285" y="1184276"/>
            <a:ext cx="4375604" cy="4375604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28879"/>
      </p:ext>
    </p:extLst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Image 1479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9E34909-C8C9-44F2-AB0B-3314206B5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453072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AFA4891-97B0-43CC-A1CF-112C2354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49" y="0"/>
            <a:ext cx="119129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A17787F4-F75D-4591-BB01-DA56554D4C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71805" y="1184746"/>
            <a:ext cx="5920120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7383CCFF-1726-4614-AEED-A96CF5C03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98CAE-ED34-4FD7-8DE3-03C9572D366B}"/>
              </a:ext>
            </a:extLst>
          </p:cNvPr>
          <p:cNvSpPr txBox="1"/>
          <p:nvPr userDrawn="1"/>
        </p:nvSpPr>
        <p:spPr>
          <a:xfrm>
            <a:off x="0" y="6451082"/>
            <a:ext cx="1395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99118"/>
      </p:ext>
    </p:extLst>
  </p:cSld>
  <p:clrMapOvr>
    <a:masterClrMapping/>
  </p:clrMapOvr>
  <p:transition spd="med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7DAF2AD7-16B7-4DA1-9B3E-CF4ECE7D5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158247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10991850" cy="4854547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35063798"/>
      </p:ext>
    </p:extLst>
  </p:cSld>
  <p:clrMapOvr>
    <a:masterClrMapping/>
  </p:clrMapOvr>
  <p:transition spd="med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FC4291DC-B72D-4363-9569-4186FFF6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36" name="Titre 35"/>
          <p:cNvSpPr>
            <a:spLocks noGrp="1"/>
          </p:cNvSpPr>
          <p:nvPr userDrawn="1">
            <p:ph type="title" hasCustomPrompt="1"/>
          </p:nvPr>
        </p:nvSpPr>
        <p:spPr>
          <a:xfrm>
            <a:off x="0" y="2363059"/>
            <a:ext cx="10998200" cy="165014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C60688-0A5E-4AC4-B8A4-60E1200F5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5350" y="4761938"/>
            <a:ext cx="3663650" cy="104080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E4D8E6-FA41-4189-BECA-570929D48C01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818963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6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-8163" y="1659506"/>
            <a:ext cx="11036933" cy="21747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SOUS-PARTIE</a:t>
            </a:r>
          </a:p>
        </p:txBody>
      </p:sp>
      <p:pic>
        <p:nvPicPr>
          <p:cNvPr id="5" name="Image 4" descr="Une image contenant poisson&#10;&#10;Description générée automatiquement">
            <a:extLst>
              <a:ext uri="{FF2B5EF4-FFF2-40B4-BE49-F238E27FC236}">
                <a16:creationId xmlns:a16="http://schemas.microsoft.com/office/drawing/2014/main" id="{F8A264F9-F34B-4342-8FAE-9D4DE9BE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0260" b="30264"/>
          <a:stretch/>
        </p:blipFill>
        <p:spPr>
          <a:xfrm>
            <a:off x="3689359" y="5139241"/>
            <a:ext cx="8502642" cy="1718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FD04D5-4DBD-4A3C-BF0D-A8238F25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428BEA3-C91E-4E3E-B893-3DAD1A13FC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29149"/>
            <a:ext cx="9553575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NOM DE L'INTERVENANT</a:t>
            </a:r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4FBBF3-DDD1-4AD7-B059-B98D3CD10DBC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4103219"/>
            <a:ext cx="0" cy="525028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924274-9FCC-4107-8E4D-E2226CD31547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352238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0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-8163" y="1659506"/>
            <a:ext cx="11036933" cy="21747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SOUS-PARTIE</a:t>
            </a:r>
          </a:p>
        </p:txBody>
      </p:sp>
      <p:pic>
        <p:nvPicPr>
          <p:cNvPr id="5" name="Image 4" descr="Une image contenant poisson&#10;&#10;Description générée automatiquement">
            <a:extLst>
              <a:ext uri="{FF2B5EF4-FFF2-40B4-BE49-F238E27FC236}">
                <a16:creationId xmlns:a16="http://schemas.microsoft.com/office/drawing/2014/main" id="{F8A264F9-F34B-4342-8FAE-9D4DE9BE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0260" b="30264"/>
          <a:stretch/>
        </p:blipFill>
        <p:spPr>
          <a:xfrm>
            <a:off x="3689359" y="5139241"/>
            <a:ext cx="8502642" cy="1718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FD04D5-4DBD-4A3C-BF0D-A8238F25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428BEA3-C91E-4E3E-B893-3DAD1A13FC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29149"/>
            <a:ext cx="9553575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NOM DE L'INTERVENANT</a:t>
            </a:r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4FBBF3-DDD1-4AD7-B059-B98D3CD10DBC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4103219"/>
            <a:ext cx="0" cy="525028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924274-9FCC-4107-8E4D-E2226CD31547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352238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6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0220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5815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96035E0A-74C3-44F7-913D-2B15A0F38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0220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077736"/>
      </p:ext>
    </p:extLst>
  </p:cSld>
  <p:clrMapOvr>
    <a:masterClrMapping/>
  </p:clrMapOvr>
  <p:transition spd="med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BB75F5CC-2D51-4333-A622-DAA637C12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12" name="Image 11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8925ABFF-C3F7-4681-84D3-8EEC359D2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692467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4" y="0"/>
            <a:ext cx="119256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09F144A3-D556-4EC3-8E98-E5362B269B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8285" y="1184276"/>
            <a:ext cx="4375604" cy="4375604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9782"/>
      </p:ext>
    </p:extLst>
  </p:cSld>
  <p:clrMapOvr>
    <a:masterClrMapping/>
  </p:clrMapOvr>
  <p:transition spd="med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Image 1479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9E34909-C8C9-44F2-AB0B-3314206B5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453072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AFA4891-97B0-43CC-A1CF-112C2354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49" y="0"/>
            <a:ext cx="119129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A17787F4-F75D-4591-BB01-DA56554D4C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71805" y="1184746"/>
            <a:ext cx="5920120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7383CCFF-1726-4614-AEED-A96CF5C03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2229"/>
      </p:ext>
    </p:extLst>
  </p:cSld>
  <p:clrMapOvr>
    <a:masterClrMapping/>
  </p:clrMapOvr>
  <p:transition spd="med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370119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10991850" cy="4854547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860799412"/>
      </p:ext>
    </p:extLst>
  </p:cSld>
  <p:clrMapOvr>
    <a:masterClrMapping/>
  </p:clrMapOvr>
  <p:transition spd="med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FC4291DC-B72D-4363-9569-4186FFF6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36" name="Titre 35"/>
          <p:cNvSpPr>
            <a:spLocks noGrp="1"/>
          </p:cNvSpPr>
          <p:nvPr userDrawn="1">
            <p:ph type="title" hasCustomPrompt="1"/>
          </p:nvPr>
        </p:nvSpPr>
        <p:spPr>
          <a:xfrm>
            <a:off x="0" y="2363059"/>
            <a:ext cx="10998200" cy="165014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C60688-0A5E-4AC4-B8A4-60E1200F5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5350" y="4761938"/>
            <a:ext cx="3663650" cy="104080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E4D8E6-FA41-4189-BECA-570929D48C01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818963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-8163" y="1659506"/>
            <a:ext cx="11036933" cy="21747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SOUS-PARTIE</a:t>
            </a:r>
          </a:p>
        </p:txBody>
      </p:sp>
      <p:pic>
        <p:nvPicPr>
          <p:cNvPr id="5" name="Image 4" descr="Une image contenant poisson&#10;&#10;Description générée automatiquement">
            <a:extLst>
              <a:ext uri="{FF2B5EF4-FFF2-40B4-BE49-F238E27FC236}">
                <a16:creationId xmlns:a16="http://schemas.microsoft.com/office/drawing/2014/main" id="{F8A264F9-F34B-4342-8FAE-9D4DE9BE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0260" b="30264"/>
          <a:stretch/>
        </p:blipFill>
        <p:spPr>
          <a:xfrm>
            <a:off x="3689359" y="5139241"/>
            <a:ext cx="8502642" cy="1718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FD04D5-4DBD-4A3C-BF0D-A8238F25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428BEA3-C91E-4E3E-B893-3DAD1A13FC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29149"/>
            <a:ext cx="9553575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NOM DE L'INTERVENANT</a:t>
            </a:r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4FBBF3-DDD1-4AD7-B059-B98D3CD10DBC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4103219"/>
            <a:ext cx="0" cy="525028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924274-9FCC-4107-8E4D-E2226CD31547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352238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8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2402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177" y="6450220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063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820126761"/>
      </p:ext>
    </p:extLst>
  </p:cSld>
  <p:clrMapOvr>
    <a:masterClrMapping/>
  </p:clrMapOvr>
  <p:transition spd="med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BB75F5CC-2D51-4333-A622-DAA637C12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12" name="Image 11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8925ABFF-C3F7-4681-84D3-8EEC359D2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692467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4" y="0"/>
            <a:ext cx="119256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09F144A3-D556-4EC3-8E98-E5362B269B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8285" y="1184276"/>
            <a:ext cx="4375604" cy="4375604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32599"/>
      </p:ext>
    </p:extLst>
  </p:cSld>
  <p:clrMapOvr>
    <a:masterClrMapping/>
  </p:clrMapOvr>
  <p:transition spd="med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Image 1479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9E34909-C8C9-44F2-AB0B-3314206B5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453072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AFA4891-97B0-43CC-A1CF-112C2354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49" y="0"/>
            <a:ext cx="119129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A17787F4-F75D-4591-BB01-DA56554D4C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71805" y="1184746"/>
            <a:ext cx="5920120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7383CCFF-1726-4614-AEED-A96CF5C03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98CAE-ED34-4FD7-8DE3-03C9572D366B}"/>
              </a:ext>
            </a:extLst>
          </p:cNvPr>
          <p:cNvSpPr txBox="1"/>
          <p:nvPr userDrawn="1"/>
        </p:nvSpPr>
        <p:spPr>
          <a:xfrm>
            <a:off x="0" y="6451082"/>
            <a:ext cx="1395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764444"/>
      </p:ext>
    </p:extLst>
  </p:cSld>
  <p:clrMapOvr>
    <a:masterClrMapping/>
  </p:clrMapOvr>
  <p:transition spd="med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7DAF2AD7-16B7-4DA1-9B3E-CF4ECE7D5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414566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10991850" cy="4854547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958287326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1937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642872531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BB75F5CC-2D51-4333-A622-DAA637C12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12" name="Image 11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8925ABFF-C3F7-4681-84D3-8EEC359D2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692467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720" y="646841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4" y="0"/>
            <a:ext cx="119256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09F144A3-D556-4EC3-8E98-E5362B269B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8285" y="1184276"/>
            <a:ext cx="4375604" cy="4375604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98706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Image 1479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9E34909-C8C9-44F2-AB0B-3314206B5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453072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AFA4891-97B0-43CC-A1CF-112C2354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49" y="0"/>
            <a:ext cx="119129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2722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A17787F4-F75D-4591-BB01-DA56554D4C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71805" y="1184746"/>
            <a:ext cx="5920120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7383CCFF-1726-4614-AEED-A96CF5C03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2208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7DAF2AD7-16B7-4DA1-9B3E-CF4ECE7D5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09" y="6442844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5328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10991850" cy="4854547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718703441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" y="385"/>
            <a:ext cx="12190413" cy="6857235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-793" y="-381"/>
            <a:ext cx="12192000" cy="6750049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457178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363544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928" tIns="359982" rIns="143992" bIns="45718" rtlCol="0" anchor="t">
            <a:noAutofit/>
          </a:bodyPr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fr-FR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32" name="Image 10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4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2731168" y="2676721"/>
            <a:ext cx="6729664" cy="2485771"/>
          </a:xfrm>
          <a:prstGeom prst="rect">
            <a:avLst/>
          </a:prstGeom>
        </p:spPr>
        <p:txBody>
          <a:bodyPr lIns="91436" tIns="45718" rIns="91436" bIns="45718" anchor="ctr"/>
          <a:lstStyle>
            <a:lvl1pPr algn="ct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32551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</p:bld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13905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9233" y="6596066"/>
            <a:ext cx="365125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‹N°›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A5340A41-6EA7-436D-BF03-33E95588F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90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 dirty="0">
              <a:cs typeface="+mn-cs"/>
            </a:endParaRPr>
          </a:p>
        </p:txBody>
      </p:sp>
      <p:pic>
        <p:nvPicPr>
          <p:cNvPr id="14" name="Image 13" descr="TOTAL_logo_RVB_powerpoint.psd">
            <a:extLst>
              <a:ext uri="{FF2B5EF4-FFF2-40B4-BE49-F238E27FC236}">
                <a16:creationId xmlns:a16="http://schemas.microsoft.com/office/drawing/2014/main" id="{ADD7ACCA-6A46-408F-B6AD-C9378604290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33" y="6344380"/>
            <a:ext cx="1439995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31" r:id="rId2"/>
    <p:sldLayoutId id="2147483733" r:id="rId3"/>
    <p:sldLayoutId id="2147483760" r:id="rId4"/>
    <p:sldLayoutId id="2147483748" r:id="rId5"/>
    <p:sldLayoutId id="2147483699" r:id="rId6"/>
    <p:sldLayoutId id="2147483709" r:id="rId7"/>
    <p:sldLayoutId id="2147483761" r:id="rId8"/>
    <p:sldLayoutId id="2147483762" r:id="rId9"/>
    <p:sldLayoutId id="2147483764" r:id="rId10"/>
  </p:sldLayoutIdLst>
  <p:hf sldNum="0" hd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42" userDrawn="1">
          <p15:clr>
            <a:srgbClr val="F26B43"/>
          </p15:clr>
        </p15:guide>
        <p15:guide id="3" pos="68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13905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9233" y="6596066"/>
            <a:ext cx="365125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‹N°›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A5340A41-6EA7-436D-BF03-33E95588F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871" y="6459144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pic>
        <p:nvPicPr>
          <p:cNvPr id="14" name="Image 13" descr="TOTAL_logo_RVB_powerpoint.psd">
            <a:extLst>
              <a:ext uri="{FF2B5EF4-FFF2-40B4-BE49-F238E27FC236}">
                <a16:creationId xmlns:a16="http://schemas.microsoft.com/office/drawing/2014/main" id="{ADD7ACCA-6A46-408F-B6AD-C9378604290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33" y="6344380"/>
            <a:ext cx="1439995" cy="504000"/>
          </a:xfrm>
          <a:prstGeom prst="rect">
            <a:avLst/>
          </a:prstGeom>
        </p:spPr>
      </p:pic>
      <p:sp>
        <p:nvSpPr>
          <p:cNvPr id="4" name="MSIPCMContentMarking" descr="{&quot;HashCode&quot;:-234220969,&quot;Placement&quot;:&quot;Footer&quot;}">
            <a:extLst>
              <a:ext uri="{FF2B5EF4-FFF2-40B4-BE49-F238E27FC236}">
                <a16:creationId xmlns:a16="http://schemas.microsoft.com/office/drawing/2014/main" id="{89F5E55E-605B-447A-9A1E-7F4607F329D6}"/>
              </a:ext>
            </a:extLst>
          </p:cNvPr>
          <p:cNvSpPr txBox="1"/>
          <p:nvPr userDrawn="1"/>
        </p:nvSpPr>
        <p:spPr>
          <a:xfrm>
            <a:off x="0" y="64406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hf sldNum="0" hd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2">
          <p15:clr>
            <a:srgbClr val="F26B43"/>
          </p15:clr>
        </p15:guide>
        <p15:guide id="3" pos="68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13905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9233" y="6596066"/>
            <a:ext cx="365125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‹N°›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Image 13" descr="TOTAL_logo_RVB_powerpoint.psd">
            <a:extLst>
              <a:ext uri="{FF2B5EF4-FFF2-40B4-BE49-F238E27FC236}">
                <a16:creationId xmlns:a16="http://schemas.microsoft.com/office/drawing/2014/main" id="{ADD7ACCA-6A46-408F-B6AD-C9378604290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33" y="6344380"/>
            <a:ext cx="1439995" cy="504000"/>
          </a:xfrm>
          <a:prstGeom prst="rect">
            <a:avLst/>
          </a:prstGeom>
        </p:spPr>
      </p:pic>
      <p:sp>
        <p:nvSpPr>
          <p:cNvPr id="4" name="MSIPCMContentMarking" descr="{&quot;HashCode&quot;:-234220969,&quot;Placement&quot;:&quot;Footer&quot;}">
            <a:extLst>
              <a:ext uri="{FF2B5EF4-FFF2-40B4-BE49-F238E27FC236}">
                <a16:creationId xmlns:a16="http://schemas.microsoft.com/office/drawing/2014/main" id="{3BDC06DB-FDA7-48B2-905E-4E220C23EC38}"/>
              </a:ext>
            </a:extLst>
          </p:cNvPr>
          <p:cNvSpPr txBox="1"/>
          <p:nvPr userDrawn="1"/>
        </p:nvSpPr>
        <p:spPr>
          <a:xfrm>
            <a:off x="0" y="64406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9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</p:sldLayoutIdLst>
  <p:hf sldNum="0" hd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2">
          <p15:clr>
            <a:srgbClr val="F26B43"/>
          </p15:clr>
        </p15:guide>
        <p15:guide id="3" pos="685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13905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9233" y="6596066"/>
            <a:ext cx="365125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‹N°›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A5340A41-6EA7-436D-BF03-33E95588F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167" y="6432420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pic>
        <p:nvPicPr>
          <p:cNvPr id="14" name="Image 13" descr="TOTAL_logo_RVB_powerpoint.psd">
            <a:extLst>
              <a:ext uri="{FF2B5EF4-FFF2-40B4-BE49-F238E27FC236}">
                <a16:creationId xmlns:a16="http://schemas.microsoft.com/office/drawing/2014/main" id="{ADD7ACCA-6A46-408F-B6AD-C9378604290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33" y="6344380"/>
            <a:ext cx="1439995" cy="504000"/>
          </a:xfrm>
          <a:prstGeom prst="rect">
            <a:avLst/>
          </a:prstGeom>
        </p:spPr>
      </p:pic>
      <p:sp>
        <p:nvSpPr>
          <p:cNvPr id="4" name="MSIPCMContentMarking" descr="{&quot;HashCode&quot;:-234220969,&quot;Placement&quot;:&quot;Footer&quot;}">
            <a:extLst>
              <a:ext uri="{FF2B5EF4-FFF2-40B4-BE49-F238E27FC236}">
                <a16:creationId xmlns:a16="http://schemas.microsoft.com/office/drawing/2014/main" id="{A6240220-ABD2-4FDC-9EF3-2ED64EBE1024}"/>
              </a:ext>
            </a:extLst>
          </p:cNvPr>
          <p:cNvSpPr txBox="1"/>
          <p:nvPr userDrawn="1"/>
        </p:nvSpPr>
        <p:spPr>
          <a:xfrm>
            <a:off x="0" y="64406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</p:sldLayoutIdLst>
  <p:hf sldNum="0" hd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2">
          <p15:clr>
            <a:srgbClr val="F26B43"/>
          </p15:clr>
        </p15:guide>
        <p15:guide id="3" pos="68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ublications.total.com/hse/en-fr_joint_safety_tour-2020_hd_final.mp4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oolbox-hse.total.com/en/world-day-safety-202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2111967"/>
            <a:ext cx="11602719" cy="1755183"/>
          </a:xfrm>
        </p:spPr>
        <p:txBody>
          <a:bodyPr/>
          <a:lstStyle/>
          <a:p>
            <a:br>
              <a:rPr lang="en-US" sz="2000" noProof="0" dirty="0"/>
            </a:br>
            <a:br>
              <a:rPr lang="en-US" sz="1000" noProof="0" dirty="0"/>
            </a:br>
            <a:br>
              <a:rPr lang="en-US" sz="2000" noProof="0" dirty="0"/>
            </a:br>
            <a:r>
              <a:rPr lang="en-US" sz="4000" noProof="0" dirty="0"/>
              <a:t>“Our Lives First : Joint Safety Tours”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30</a:t>
            </a:r>
            <a:r>
              <a:rPr lang="en-US" sz="4000" baseline="30000" dirty="0"/>
              <a:t>th</a:t>
            </a:r>
            <a:r>
              <a:rPr lang="en-US" sz="4000" dirty="0"/>
              <a:t> April 20</a:t>
            </a:r>
            <a:r>
              <a:rPr lang="en-US" sz="4000" noProof="0" dirty="0"/>
              <a:t>20</a:t>
            </a:r>
            <a:endParaRPr lang="en-US" sz="4000" b="0" noProof="0" dirty="0"/>
          </a:p>
        </p:txBody>
      </p:sp>
      <p:pic>
        <p:nvPicPr>
          <p:cNvPr id="5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C6B46E10-87B0-4ADA-B875-3D791C758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69" y="4927724"/>
            <a:ext cx="1409706" cy="14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6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700400" y="944295"/>
          <a:ext cx="10592912" cy="522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6"/>
          <p:cNvSpPr txBox="1"/>
          <p:nvPr/>
        </p:nvSpPr>
        <p:spPr>
          <a:xfrm>
            <a:off x="6806155" y="952829"/>
            <a:ext cx="4967194" cy="16312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978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955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77933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03910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29888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5865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81843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07820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6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4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fatalities in 2019</a:t>
            </a:r>
          </a:p>
          <a:p>
            <a:pPr marL="354473" marR="0" lvl="0" indent="-354473" algn="l" defTabSz="56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Antwerp (RC – Refinery) : February</a:t>
            </a:r>
          </a:p>
          <a:p>
            <a:pPr marL="354473" marR="0" lvl="0" indent="-354473" algn="l" defTabSz="56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Normandy (RC – Refinery) : February</a:t>
            </a:r>
          </a:p>
          <a:p>
            <a:pPr marL="354473" marR="0" lvl="0" indent="-354473" algn="l" defTabSz="56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Oregon (GRP – </a:t>
            </a:r>
            <a:r>
              <a:rPr kumimoji="0" lang="fr-FR" sz="20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Sunpower</a:t>
            </a: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plant) : April</a:t>
            </a:r>
          </a:p>
          <a:p>
            <a:pPr marL="354473" indent="-354473" defTabSz="567129">
              <a:buFontTx/>
              <a:buChar char="-"/>
              <a:defRPr/>
            </a:pPr>
            <a:r>
              <a:rPr lang="fr-FR" sz="2000" err="1">
                <a:solidFill>
                  <a:srgbClr val="FF0000"/>
                </a:solidFill>
                <a:cs typeface="Arial" panose="020B0604020202020204" pitchFamily="34" charset="0"/>
              </a:rPr>
              <a:t>Sth</a:t>
            </a:r>
            <a:r>
              <a:rPr lang="fr-FR" sz="20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rgbClr val="FF0000"/>
                </a:solidFill>
                <a:cs typeface="Arial" panose="020B0604020202020204" pitchFamily="34" charset="0"/>
              </a:rPr>
              <a:t>Korea</a:t>
            </a:r>
            <a:r>
              <a:rPr lang="fr-FR" sz="2000">
                <a:solidFill>
                  <a:srgbClr val="FF0000"/>
                </a:solidFill>
                <a:cs typeface="Arial" panose="020B0604020202020204" pitchFamily="34" charset="0"/>
              </a:rPr>
              <a:t> (RC JV – HTC plant) : Sept.</a:t>
            </a:r>
            <a:endParaRPr lang="en-US" sz="2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50956"/>
            <a:ext cx="1169776" cy="22095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48%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Transport accidents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28683"/>
            <a:ext cx="1169776" cy="26222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52%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 Transport accidents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392159" y="5138619"/>
            <a:ext cx="300130" cy="861797"/>
            <a:chOff x="2450318" y="182879"/>
            <a:chExt cx="1553204" cy="4459889"/>
          </a:xfrm>
          <a:solidFill>
            <a:schemeClr val="bg1"/>
          </a:solidFill>
        </p:grpSpPr>
        <p:sp>
          <p:nvSpPr>
            <p:cNvPr id="10" name="Ellipse 9"/>
            <p:cNvSpPr/>
            <p:nvPr/>
          </p:nvSpPr>
          <p:spPr>
            <a:xfrm>
              <a:off x="2685448" y="182879"/>
              <a:ext cx="1097280" cy="120315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rganigramme : Terminateur 10"/>
            <p:cNvSpPr/>
            <p:nvPr/>
          </p:nvSpPr>
          <p:spPr>
            <a:xfrm rot="17620888">
              <a:off x="1865943" y="1863702"/>
              <a:ext cx="1644238" cy="475488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rganigramme : Terminateur 11"/>
            <p:cNvSpPr/>
            <p:nvPr/>
          </p:nvSpPr>
          <p:spPr>
            <a:xfrm rot="14853166">
              <a:off x="2943659" y="1861476"/>
              <a:ext cx="1644238" cy="475488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rganigramme : Terminateur 13"/>
            <p:cNvSpPr/>
            <p:nvPr/>
          </p:nvSpPr>
          <p:spPr>
            <a:xfrm rot="17155696">
              <a:off x="1280863" y="2635940"/>
              <a:ext cx="3366635" cy="643832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rganigramme : Terminateur 14"/>
            <p:cNvSpPr/>
            <p:nvPr/>
          </p:nvSpPr>
          <p:spPr>
            <a:xfrm rot="15222952">
              <a:off x="1802526" y="2637535"/>
              <a:ext cx="3366635" cy="643832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434823" y="2862884"/>
            <a:ext cx="300130" cy="861797"/>
            <a:chOff x="2450318" y="182879"/>
            <a:chExt cx="1553204" cy="4459889"/>
          </a:xfrm>
          <a:solidFill>
            <a:schemeClr val="bg1"/>
          </a:solidFill>
        </p:grpSpPr>
        <p:sp>
          <p:nvSpPr>
            <p:cNvPr id="17" name="Ellipse 16"/>
            <p:cNvSpPr/>
            <p:nvPr/>
          </p:nvSpPr>
          <p:spPr>
            <a:xfrm>
              <a:off x="2685448" y="182879"/>
              <a:ext cx="1097280" cy="120315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rganigramme : Terminateur 17"/>
            <p:cNvSpPr/>
            <p:nvPr/>
          </p:nvSpPr>
          <p:spPr>
            <a:xfrm rot="17620888">
              <a:off x="1865943" y="1863702"/>
              <a:ext cx="1644238" cy="475488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rganigramme : Terminateur 18"/>
            <p:cNvSpPr/>
            <p:nvPr/>
          </p:nvSpPr>
          <p:spPr>
            <a:xfrm rot="14853166">
              <a:off x="2943659" y="1861476"/>
              <a:ext cx="1644238" cy="475488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rganigramme : Terminateur 19"/>
            <p:cNvSpPr/>
            <p:nvPr/>
          </p:nvSpPr>
          <p:spPr>
            <a:xfrm rot="17155696">
              <a:off x="1280863" y="2635940"/>
              <a:ext cx="3366635" cy="643832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rganigramme : Terminateur 20"/>
            <p:cNvSpPr/>
            <p:nvPr/>
          </p:nvSpPr>
          <p:spPr>
            <a:xfrm rot="15222952">
              <a:off x="1802526" y="2637535"/>
              <a:ext cx="3366635" cy="643832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e 21"/>
          <p:cNvGrpSpPr>
            <a:grpSpLocks noChangeAspect="1"/>
          </p:cNvGrpSpPr>
          <p:nvPr/>
        </p:nvGrpSpPr>
        <p:grpSpPr>
          <a:xfrm>
            <a:off x="9179960" y="2862884"/>
            <a:ext cx="606842" cy="1742493"/>
            <a:chOff x="2450318" y="182879"/>
            <a:chExt cx="1553204" cy="4459889"/>
          </a:xfrm>
          <a:solidFill>
            <a:schemeClr val="tx1"/>
          </a:solidFill>
        </p:grpSpPr>
        <p:sp>
          <p:nvSpPr>
            <p:cNvPr id="23" name="Ellipse 22"/>
            <p:cNvSpPr/>
            <p:nvPr/>
          </p:nvSpPr>
          <p:spPr>
            <a:xfrm>
              <a:off x="2685448" y="182879"/>
              <a:ext cx="1097280" cy="120315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rganigramme : Terminateur 23"/>
            <p:cNvSpPr/>
            <p:nvPr/>
          </p:nvSpPr>
          <p:spPr>
            <a:xfrm rot="17620888">
              <a:off x="1865943" y="1863702"/>
              <a:ext cx="1644238" cy="475488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rganigramme : Terminateur 24"/>
            <p:cNvSpPr/>
            <p:nvPr/>
          </p:nvSpPr>
          <p:spPr>
            <a:xfrm rot="14853166">
              <a:off x="2943659" y="1861476"/>
              <a:ext cx="1644238" cy="475488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rganigramme : Terminateur 25"/>
            <p:cNvSpPr/>
            <p:nvPr/>
          </p:nvSpPr>
          <p:spPr>
            <a:xfrm rot="17155696">
              <a:off x="1280863" y="2635940"/>
              <a:ext cx="3366635" cy="643832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rganigramme : Terminateur 26"/>
            <p:cNvSpPr/>
            <p:nvPr/>
          </p:nvSpPr>
          <p:spPr>
            <a:xfrm rot="15222952">
              <a:off x="1802526" y="2637535"/>
              <a:ext cx="3366635" cy="643832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9106539" y="343716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84%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0062548" y="3333261"/>
            <a:ext cx="193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employees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contractors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+mn-cs"/>
              </a:rPr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Contractors &amp; our objective : Zero Fatal Accident</a:t>
            </a:r>
          </a:p>
        </p:txBody>
      </p:sp>
    </p:spTree>
    <p:extLst>
      <p:ext uri="{BB962C8B-B14F-4D97-AF65-F5344CB8AC3E}">
        <p14:creationId xmlns:p14="http://schemas.microsoft.com/office/powerpoint/2010/main" val="1018884019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826419E-3657-4ABA-BE3D-F840618E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presence and cooperation with our contractors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409578-3D55-4C1E-A0BE-880AF1164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2020 WDFS Safety Moment – 30th April 2020</a:t>
            </a:r>
            <a:endParaRPr lang="fr-FR" dirty="0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58EE401D-D7D2-448E-9666-06A077708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2635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805115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48C1B5B-3127-4CCE-89E3-9B53987743E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Joint safety tours imply:</a:t>
            </a:r>
          </a:p>
          <a:p>
            <a:r>
              <a:rPr lang="en-US" sz="1600" dirty="0"/>
              <a:t>Implementing a </a:t>
            </a:r>
            <a:r>
              <a:rPr lang="en-US" sz="1600" b="1" dirty="0"/>
              <a:t>ritual</a:t>
            </a:r>
            <a:r>
              <a:rPr lang="en-US" sz="1600" dirty="0"/>
              <a:t> like the safety moments</a:t>
            </a:r>
          </a:p>
          <a:p>
            <a:r>
              <a:rPr lang="en-US" sz="1600" dirty="0"/>
              <a:t>Being </a:t>
            </a:r>
            <a:r>
              <a:rPr lang="en-US" sz="1600" b="1" dirty="0"/>
              <a:t>actively listening and visible in the field</a:t>
            </a:r>
            <a:r>
              <a:rPr lang="en-US" sz="1600" dirty="0"/>
              <a:t>, through interactions with the workforce about their challenges</a:t>
            </a:r>
          </a:p>
          <a:p>
            <a:r>
              <a:rPr lang="en-US" sz="1600" dirty="0"/>
              <a:t>Being </a:t>
            </a:r>
            <a:r>
              <a:rPr lang="en-US" sz="1600" b="1" dirty="0"/>
              <a:t>together</a:t>
            </a:r>
            <a:r>
              <a:rPr lang="en-US" sz="1600" dirty="0"/>
              <a:t>: Group entities and affiliates with their contractors to share safety value</a:t>
            </a:r>
          </a:p>
          <a:p>
            <a:r>
              <a:rPr lang="en-US" sz="1600" dirty="0"/>
              <a:t>Focusing on </a:t>
            </a:r>
            <a:r>
              <a:rPr lang="en-US" sz="1600" b="1" dirty="0"/>
              <a:t>high-risk activities: </a:t>
            </a:r>
            <a:r>
              <a:rPr lang="en-US" sz="1600" dirty="0"/>
              <a:t>work at height, work on powered systems, lifting operations, work in confined spaces, hot work.</a:t>
            </a:r>
          </a:p>
          <a:p>
            <a:endParaRPr lang="en-US" sz="1600" dirty="0"/>
          </a:p>
          <a:p>
            <a:r>
              <a:rPr lang="en-US" sz="1600" b="1" dirty="0"/>
              <a:t>Who performs joint safety tours ? </a:t>
            </a:r>
            <a:r>
              <a:rPr lang="en-US" sz="1600" dirty="0"/>
              <a:t>The entire management team</a:t>
            </a:r>
          </a:p>
          <a:p>
            <a:r>
              <a:rPr lang="en-US" sz="1600" b="1" dirty="0"/>
              <a:t>How often?</a:t>
            </a:r>
            <a:r>
              <a:rPr lang="en-US" sz="1600" dirty="0"/>
              <a:t> Regular frequency (daily, weekly, monthly) is particularly important. It should not be a blocking point: common sense and practicality help overcome obstacles to go to the field.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5B6637-E070-4725-BE2E-25095751F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2020 WDFS Safety Moment – 30th April 2020</a:t>
            </a:r>
            <a:endParaRPr lang="fr-FR"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0DAB5B7-6B82-47C1-A237-3BE2F7E1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Joint Safety Tours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926C3859-9606-4971-B90F-361E2304A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396307"/>
              </p:ext>
            </p:extLst>
          </p:nvPr>
        </p:nvGraphicFramePr>
        <p:xfrm>
          <a:off x="1478280" y="4782659"/>
          <a:ext cx="9692640" cy="131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EA3234-2A03-824E-A64D-4A585BCB7B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The new safety </a:t>
            </a:r>
            <a:r>
              <a:rPr lang="fr-FR" dirty="0" err="1"/>
              <a:t>ritual</a:t>
            </a:r>
            <a:r>
              <a:rPr lang="fr-FR" dirty="0"/>
              <a:t> of the Group</a:t>
            </a:r>
          </a:p>
        </p:txBody>
      </p:sp>
    </p:spTree>
    <p:extLst>
      <p:ext uri="{BB962C8B-B14F-4D97-AF65-F5344CB8AC3E}">
        <p14:creationId xmlns:p14="http://schemas.microsoft.com/office/powerpoint/2010/main" val="3099895063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2E92A8-A9E5-495F-BE75-8B42B0E51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2020 WDFS Safety Moment – 30th April 2020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85198E1-4E73-4250-B655-9D0A5DAE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MOVIE</a:t>
            </a:r>
          </a:p>
        </p:txBody>
      </p:sp>
      <p:pic>
        <p:nvPicPr>
          <p:cNvPr id="8" name="Image 7">
            <a:hlinkClick r:id="rId2"/>
            <a:extLst>
              <a:ext uri="{FF2B5EF4-FFF2-40B4-BE49-F238E27FC236}">
                <a16:creationId xmlns:a16="http://schemas.microsoft.com/office/drawing/2014/main" id="{281CABDC-6FF6-42C5-897B-55FAABD60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23"/>
          <a:stretch/>
        </p:blipFill>
        <p:spPr>
          <a:xfrm>
            <a:off x="785812" y="868680"/>
            <a:ext cx="10620375" cy="51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52962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0CD65B0-9610-4019-997A-A7309024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World Day for Safety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73BF14-6C0D-4C09-9673-418C8C747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2020 WDFS Safety Moment – 30th April 2020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B4E317-94FA-495F-BBCC-180EF5DB8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105" y="878538"/>
            <a:ext cx="3714750" cy="52863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1322E48-483D-4F69-8B70-6560BEB78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660" y="2118360"/>
            <a:ext cx="2906862" cy="3870796"/>
          </a:xfrm>
          <a:prstGeom prst="rect">
            <a:avLst/>
          </a:prstGeom>
        </p:spPr>
      </p:pic>
      <p:sp>
        <p:nvSpPr>
          <p:cNvPr id="13" name="ZoneTexte 12">
            <a:hlinkClick r:id="rId4"/>
            <a:extLst>
              <a:ext uri="{FF2B5EF4-FFF2-40B4-BE49-F238E27FC236}">
                <a16:creationId xmlns:a16="http://schemas.microsoft.com/office/drawing/2014/main" id="{46F25131-61E1-40BC-A706-0CD4B303CB51}"/>
              </a:ext>
            </a:extLst>
          </p:cNvPr>
          <p:cNvSpPr txBox="1"/>
          <p:nvPr/>
        </p:nvSpPr>
        <p:spPr>
          <a:xfrm>
            <a:off x="2038802" y="1255550"/>
            <a:ext cx="2392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</a:rPr>
              <a:t>HSE Toolbox</a:t>
            </a:r>
          </a:p>
        </p:txBody>
      </p:sp>
    </p:spTree>
    <p:extLst>
      <p:ext uri="{BB962C8B-B14F-4D97-AF65-F5344CB8AC3E}">
        <p14:creationId xmlns:p14="http://schemas.microsoft.com/office/powerpoint/2010/main" val="2615611932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2111967"/>
            <a:ext cx="11602719" cy="1755183"/>
          </a:xfrm>
        </p:spPr>
        <p:txBody>
          <a:bodyPr/>
          <a:lstStyle/>
          <a:p>
            <a:br>
              <a:rPr lang="en-US" sz="2000" noProof="0" dirty="0"/>
            </a:br>
            <a:br>
              <a:rPr lang="en-US" sz="1000" noProof="0" dirty="0"/>
            </a:br>
            <a:br>
              <a:rPr lang="en-US" sz="2000" noProof="0" dirty="0"/>
            </a:br>
            <a:r>
              <a:rPr lang="en-US" sz="4000" noProof="0" dirty="0"/>
              <a:t>“Our Lives First : Joint Safety Tours”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30</a:t>
            </a:r>
            <a:r>
              <a:rPr lang="en-US" sz="4000" baseline="30000" dirty="0"/>
              <a:t>th</a:t>
            </a:r>
            <a:r>
              <a:rPr lang="en-US" sz="4000" dirty="0"/>
              <a:t> April 20</a:t>
            </a:r>
            <a:r>
              <a:rPr lang="en-US" sz="4000" noProof="0" dirty="0"/>
              <a:t>20</a:t>
            </a:r>
            <a:endParaRPr lang="en-US" sz="4000" b="0" noProof="0" dirty="0"/>
          </a:p>
        </p:txBody>
      </p:sp>
      <p:pic>
        <p:nvPicPr>
          <p:cNvPr id="5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C6B46E10-87B0-4ADA-B875-3D791C758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69" y="4927724"/>
            <a:ext cx="1409706" cy="14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32043"/>
      </p:ext>
    </p:extLst>
  </p:cSld>
  <p:clrMapOvr>
    <a:masterClrMapping/>
  </p:clrMapOvr>
</p:sld>
</file>

<file path=ppt/theme/theme1.xml><?xml version="1.0" encoding="utf-8"?>
<a:theme xmlns:a="http://schemas.openxmlformats.org/drawingml/2006/main" name="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7392EDFF2664087A9DA297C4CC3AB" ma:contentTypeVersion="5" ma:contentTypeDescription="Crée un document." ma:contentTypeScope="" ma:versionID="1c11afb08b40214e0856421b01c83a6a">
  <xsd:schema xmlns:xsd="http://www.w3.org/2001/XMLSchema" xmlns:xs="http://www.w3.org/2001/XMLSchema" xmlns:p="http://schemas.microsoft.com/office/2006/metadata/properties" xmlns:ns2="f7c0e7e6-5a3b-4272-a329-fa4049fb5e47" targetNamespace="http://schemas.microsoft.com/office/2006/metadata/properties" ma:root="true" ma:fieldsID="721c437ad5ca526019a43c1dc612e648" ns2:_="">
    <xsd:import namespace="f7c0e7e6-5a3b-4272-a329-fa4049fb5e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0e7e6-5a3b-4272-a329-fa4049fb5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4ED2E3-1689-4C60-8D27-A8E3C6FB24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0e7e6-5a3b-4272-a329-fa4049fb5e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49E53B-3E9F-45CB-B007-C5A4F7AAFFB0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f7c0e7e6-5a3b-4272-a329-fa4049fb5e4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A90BD6-821C-48CD-86B9-9EC124700D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TOTAL-EN-blue template-VISUAL</Template>
  <TotalTime>137</TotalTime>
  <Words>369</Words>
  <Application>Microsoft Office PowerPoint</Application>
  <PresentationFormat>Grand écran</PresentationFormat>
  <Paragraphs>73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Lucida Grande</vt:lpstr>
      <vt:lpstr>TOTAL-EN-blue template-VISUAL</vt:lpstr>
      <vt:lpstr>1_TOTAL-EN-blue template-VISUAL</vt:lpstr>
      <vt:lpstr>2_TOTAL-EN-blue template-VISUAL</vt:lpstr>
      <vt:lpstr>3_TOTAL-EN-blue template-VISUAL</vt:lpstr>
      <vt:lpstr>   “Our Lives First : Joint Safety Tours”  30th April 2020</vt:lpstr>
      <vt:lpstr>Contractors &amp; our objective : Zero Fatal Accident</vt:lpstr>
      <vt:lpstr>Field presence and cooperation with our contractors</vt:lpstr>
      <vt:lpstr>Joint Safety Tours</vt:lpstr>
      <vt:lpstr>MOVIE</vt:lpstr>
      <vt:lpstr>World Day for Safety</vt:lpstr>
      <vt:lpstr>   “Our Lives First : Joint Safety Tours”  30th April 2020</vt:lpstr>
    </vt:vector>
  </TitlesOfParts>
  <Company>TOTAL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J0039122</dc:creator>
  <cp:lastModifiedBy>Antonin MANTZ</cp:lastModifiedBy>
  <cp:revision>19</cp:revision>
  <dcterms:created xsi:type="dcterms:W3CDTF">2016-11-16T14:13:22Z</dcterms:created>
  <dcterms:modified xsi:type="dcterms:W3CDTF">2020-04-25T14:50:59Z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0x0101004587392EDFF2664087A9DA297C4CC3AB</vt:lpwstr>
  </property>
  <property fmtid="{D5CDD505-2E9C-101B-9397-08002B2CF9AE}" pid="3" name="MSIP_Label_2b30ed1b-e95f-40b5-af89-828263f287a7_Enabled">
    <vt:lpwstr>True</vt:lpwstr>
  </property>
  <property fmtid="{D5CDD505-2E9C-101B-9397-08002B2CF9AE}" pid="4" name="MSIP_Label_2b30ed1b-e95f-40b5-af89-828263f287a7_SiteId">
    <vt:lpwstr>329e91b0-e21f-48fb-a071-456717ecc28e</vt:lpwstr>
  </property>
  <property fmtid="{D5CDD505-2E9C-101B-9397-08002B2CF9AE}" pid="5" name="MSIP_Label_2b30ed1b-e95f-40b5-af89-828263f287a7_Owner">
    <vt:lpwstr>antonin.mantz@total.com</vt:lpwstr>
  </property>
  <property fmtid="{D5CDD505-2E9C-101B-9397-08002B2CF9AE}" pid="6" name="MSIP_Label_2b30ed1b-e95f-40b5-af89-828263f287a7_SetDate">
    <vt:lpwstr>2020-03-23T14:15:25.1150421Z</vt:lpwstr>
  </property>
  <property fmtid="{D5CDD505-2E9C-101B-9397-08002B2CF9AE}" pid="7" name="MSIP_Label_2b30ed1b-e95f-40b5-af89-828263f287a7_Name">
    <vt:lpwstr>Restricted</vt:lpwstr>
  </property>
  <property fmtid="{D5CDD505-2E9C-101B-9397-08002B2CF9AE}" pid="8" name="MSIP_Label_2b30ed1b-e95f-40b5-af89-828263f287a7_Application">
    <vt:lpwstr>Microsoft Azure Information Protection</vt:lpwstr>
  </property>
  <property fmtid="{D5CDD505-2E9C-101B-9397-08002B2CF9AE}" pid="9" name="MSIP_Label_2b30ed1b-e95f-40b5-af89-828263f287a7_ActionId">
    <vt:lpwstr>94a4d6a2-b9d9-4a74-8b09-aa1e26b2bccc</vt:lpwstr>
  </property>
  <property fmtid="{D5CDD505-2E9C-101B-9397-08002B2CF9AE}" pid="10" name="MSIP_Label_2b30ed1b-e95f-40b5-af89-828263f287a7_Extended_MSFT_Method">
    <vt:lpwstr>Automatic</vt:lpwstr>
  </property>
  <property fmtid="{D5CDD505-2E9C-101B-9397-08002B2CF9AE}" pid="11" name="Sensitivity">
    <vt:lpwstr>Restricted</vt:lpwstr>
  </property>
</Properties>
</file>