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765" r:id="rId5"/>
  </p:sldMasterIdLst>
  <p:notesMasterIdLst>
    <p:notesMasterId r:id="rId50"/>
  </p:notesMasterIdLst>
  <p:handoutMasterIdLst>
    <p:handoutMasterId r:id="rId51"/>
  </p:handoutMasterIdLst>
  <p:sldIdLst>
    <p:sldId id="359" r:id="rId6"/>
    <p:sldId id="399" r:id="rId7"/>
    <p:sldId id="410" r:id="rId8"/>
    <p:sldId id="298" r:id="rId9"/>
    <p:sldId id="299" r:id="rId10"/>
    <p:sldId id="300" r:id="rId11"/>
    <p:sldId id="301" r:id="rId12"/>
    <p:sldId id="303" r:id="rId13"/>
    <p:sldId id="302" r:id="rId14"/>
    <p:sldId id="304" r:id="rId15"/>
    <p:sldId id="406" r:id="rId16"/>
    <p:sldId id="315" r:id="rId17"/>
    <p:sldId id="316" r:id="rId18"/>
    <p:sldId id="317" r:id="rId19"/>
    <p:sldId id="389" r:id="rId20"/>
    <p:sldId id="393" r:id="rId21"/>
    <p:sldId id="320" r:id="rId22"/>
    <p:sldId id="321" r:id="rId23"/>
    <p:sldId id="322" r:id="rId24"/>
    <p:sldId id="323" r:id="rId25"/>
    <p:sldId id="325" r:id="rId26"/>
    <p:sldId id="331" r:id="rId27"/>
    <p:sldId id="332" r:id="rId28"/>
    <p:sldId id="314" r:id="rId29"/>
    <p:sldId id="367" r:id="rId30"/>
    <p:sldId id="294" r:id="rId31"/>
    <p:sldId id="295" r:id="rId32"/>
    <p:sldId id="369" r:id="rId33"/>
    <p:sldId id="371" r:id="rId34"/>
    <p:sldId id="402" r:id="rId35"/>
    <p:sldId id="403" r:id="rId36"/>
    <p:sldId id="344" r:id="rId37"/>
    <p:sldId id="345" r:id="rId38"/>
    <p:sldId id="348" r:id="rId39"/>
    <p:sldId id="360" r:id="rId40"/>
    <p:sldId id="411" r:id="rId41"/>
    <p:sldId id="350" r:id="rId42"/>
    <p:sldId id="354" r:id="rId43"/>
    <p:sldId id="407" r:id="rId44"/>
    <p:sldId id="408" r:id="rId45"/>
    <p:sldId id="409" r:id="rId46"/>
    <p:sldId id="363" r:id="rId47"/>
    <p:sldId id="364" r:id="rId48"/>
    <p:sldId id="366" r:id="rId49"/>
  </p:sldIdLst>
  <p:sldSz cx="12192000" cy="6858000"/>
  <p:notesSz cx="6858000" cy="120015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pos="6576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1872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E20031"/>
    <a:srgbClr val="CC9B00"/>
    <a:srgbClr val="5D554F"/>
    <a:srgbClr val="4A96CD"/>
    <a:srgbClr val="FFFFFF"/>
    <a:srgbClr val="FF0066"/>
    <a:srgbClr val="B5D4EB"/>
    <a:srgbClr val="A9A099"/>
    <a:srgbClr val="83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3639A-7FB5-4AE4-BE5F-1FA79CE5C3EB}" v="5" dt="2020-04-25T15:09:58.444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>
        <p:guide pos="6576"/>
        <p:guide orient="horz" pos="2160"/>
        <p:guide orient="horz" pos="1872"/>
        <p:guide orient="horz" pos="4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n MANTZ" userId="513697c4-2991-4f83-b3f8-f659ace4a32f" providerId="ADAL" clId="{F5763DE4-4367-4A56-AA27-010FC8E821E3}"/>
    <pc:docChg chg="undo custSel addSld delSld modSld sldOrd">
      <pc:chgData name="Antonin MANTZ" userId="513697c4-2991-4f83-b3f8-f659ace4a32f" providerId="ADAL" clId="{F5763DE4-4367-4A56-AA27-010FC8E821E3}" dt="2020-04-25T15:09:31.471" v="108" actId="20577"/>
      <pc:docMkLst>
        <pc:docMk/>
      </pc:docMkLst>
      <pc:sldChg chg="del">
        <pc:chgData name="Antonin MANTZ" userId="513697c4-2991-4f83-b3f8-f659ace4a32f" providerId="ADAL" clId="{F5763DE4-4367-4A56-AA27-010FC8E821E3}" dt="2020-04-25T15:08:07.057" v="68" actId="2696"/>
        <pc:sldMkLst>
          <pc:docMk/>
          <pc:sldMk cId="2278333474" sldId="293"/>
        </pc:sldMkLst>
      </pc:sldChg>
      <pc:sldChg chg="modSp">
        <pc:chgData name="Antonin MANTZ" userId="513697c4-2991-4f83-b3f8-f659ace4a32f" providerId="ADAL" clId="{F5763DE4-4367-4A56-AA27-010FC8E821E3}" dt="2020-04-25T15:04:23.262" v="41" actId="20577"/>
        <pc:sldMkLst>
          <pc:docMk/>
          <pc:sldMk cId="1644262928" sldId="298"/>
        </pc:sldMkLst>
        <pc:spChg chg="mod">
          <ac:chgData name="Antonin MANTZ" userId="513697c4-2991-4f83-b3f8-f659ace4a32f" providerId="ADAL" clId="{F5763DE4-4367-4A56-AA27-010FC8E821E3}" dt="2020-04-25T15:04:23.262" v="41" actId="20577"/>
          <ac:spMkLst>
            <pc:docMk/>
            <pc:sldMk cId="1644262928" sldId="298"/>
            <ac:spMk id="6" creationId="{00000000-0000-0000-0000-000000000000}"/>
          </ac:spMkLst>
        </pc:spChg>
      </pc:sldChg>
      <pc:sldChg chg="del modTransition">
        <pc:chgData name="Antonin MANTZ" userId="513697c4-2991-4f83-b3f8-f659ace4a32f" providerId="ADAL" clId="{F5763DE4-4367-4A56-AA27-010FC8E821E3}" dt="2020-04-25T15:06:50.576" v="46" actId="2696"/>
        <pc:sldMkLst>
          <pc:docMk/>
          <pc:sldMk cId="689055852" sldId="305"/>
        </pc:sldMkLst>
      </pc:sldChg>
      <pc:sldChg chg="del modTransition">
        <pc:chgData name="Antonin MANTZ" userId="513697c4-2991-4f83-b3f8-f659ace4a32f" providerId="ADAL" clId="{F5763DE4-4367-4A56-AA27-010FC8E821E3}" dt="2020-04-25T15:06:50.671" v="47" actId="2696"/>
        <pc:sldMkLst>
          <pc:docMk/>
          <pc:sldMk cId="2525989692" sldId="306"/>
        </pc:sldMkLst>
      </pc:sldChg>
      <pc:sldChg chg="del modTransition">
        <pc:chgData name="Antonin MANTZ" userId="513697c4-2991-4f83-b3f8-f659ace4a32f" providerId="ADAL" clId="{F5763DE4-4367-4A56-AA27-010FC8E821E3}" dt="2020-04-25T15:06:50.705" v="48" actId="2696"/>
        <pc:sldMkLst>
          <pc:docMk/>
          <pc:sldMk cId="710498688" sldId="307"/>
        </pc:sldMkLst>
      </pc:sldChg>
      <pc:sldChg chg="del modTransition">
        <pc:chgData name="Antonin MANTZ" userId="513697c4-2991-4f83-b3f8-f659ace4a32f" providerId="ADAL" clId="{F5763DE4-4367-4A56-AA27-010FC8E821E3}" dt="2020-04-25T15:06:50.728" v="49" actId="2696"/>
        <pc:sldMkLst>
          <pc:docMk/>
          <pc:sldMk cId="1858030134" sldId="309"/>
        </pc:sldMkLst>
      </pc:sldChg>
      <pc:sldChg chg="del">
        <pc:chgData name="Antonin MANTZ" userId="513697c4-2991-4f83-b3f8-f659ace4a32f" providerId="ADAL" clId="{F5763DE4-4367-4A56-AA27-010FC8E821E3}" dt="2020-04-25T15:08:43.152" v="86" actId="2696"/>
        <pc:sldMkLst>
          <pc:docMk/>
          <pc:sldMk cId="2101665258" sldId="310"/>
        </pc:sldMkLst>
      </pc:sldChg>
      <pc:sldChg chg="del">
        <pc:chgData name="Antonin MANTZ" userId="513697c4-2991-4f83-b3f8-f659ace4a32f" providerId="ADAL" clId="{F5763DE4-4367-4A56-AA27-010FC8E821E3}" dt="2020-04-25T15:08:29.853" v="72" actId="2696"/>
        <pc:sldMkLst>
          <pc:docMk/>
          <pc:sldMk cId="3217321047" sldId="313"/>
        </pc:sldMkLst>
      </pc:sldChg>
      <pc:sldChg chg="ord">
        <pc:chgData name="Antonin MANTZ" userId="513697c4-2991-4f83-b3f8-f659ace4a32f" providerId="ADAL" clId="{F5763DE4-4367-4A56-AA27-010FC8E821E3}" dt="2020-04-25T15:07:03.674" v="51"/>
        <pc:sldMkLst>
          <pc:docMk/>
          <pc:sldMk cId="4201795321" sldId="317"/>
        </pc:sldMkLst>
      </pc:sldChg>
      <pc:sldChg chg="del">
        <pc:chgData name="Antonin MANTZ" userId="513697c4-2991-4f83-b3f8-f659ace4a32f" providerId="ADAL" clId="{F5763DE4-4367-4A56-AA27-010FC8E821E3}" dt="2020-04-25T15:07:09.191" v="56" actId="2696"/>
        <pc:sldMkLst>
          <pc:docMk/>
          <pc:sldMk cId="3578335769" sldId="319"/>
        </pc:sldMkLst>
      </pc:sldChg>
      <pc:sldChg chg="del">
        <pc:chgData name="Antonin MANTZ" userId="513697c4-2991-4f83-b3f8-f659ace4a32f" providerId="ADAL" clId="{F5763DE4-4367-4A56-AA27-010FC8E821E3}" dt="2020-04-25T15:07:45.255" v="63" actId="2696"/>
        <pc:sldMkLst>
          <pc:docMk/>
          <pc:sldMk cId="2770361645" sldId="324"/>
        </pc:sldMkLst>
      </pc:sldChg>
      <pc:sldChg chg="add del">
        <pc:chgData name="Antonin MANTZ" userId="513697c4-2991-4f83-b3f8-f659ace4a32f" providerId="ADAL" clId="{F5763DE4-4367-4A56-AA27-010FC8E821E3}" dt="2020-04-25T15:07:39.491" v="61" actId="2696"/>
        <pc:sldMkLst>
          <pc:docMk/>
          <pc:sldMk cId="1537569865" sldId="325"/>
        </pc:sldMkLst>
      </pc:sldChg>
      <pc:sldChg chg="add del">
        <pc:chgData name="Antonin MANTZ" userId="513697c4-2991-4f83-b3f8-f659ace4a32f" providerId="ADAL" clId="{F5763DE4-4367-4A56-AA27-010FC8E821E3}" dt="2020-04-25T15:07:42.547" v="62" actId="2696"/>
        <pc:sldMkLst>
          <pc:docMk/>
          <pc:sldMk cId="1555566857" sldId="326"/>
        </pc:sldMkLst>
      </pc:sldChg>
      <pc:sldChg chg="ord">
        <pc:chgData name="Antonin MANTZ" userId="513697c4-2991-4f83-b3f8-f659ace4a32f" providerId="ADAL" clId="{F5763DE4-4367-4A56-AA27-010FC8E821E3}" dt="2020-04-25T15:09:09.217" v="87"/>
        <pc:sldMkLst>
          <pc:docMk/>
          <pc:sldMk cId="2254295605" sldId="348"/>
        </pc:sldMkLst>
      </pc:sldChg>
      <pc:sldChg chg="modSp">
        <pc:chgData name="Antonin MANTZ" userId="513697c4-2991-4f83-b3f8-f659ace4a32f" providerId="ADAL" clId="{F5763DE4-4367-4A56-AA27-010FC8E821E3}" dt="2020-04-25T15:03:31.592" v="6" actId="20577"/>
        <pc:sldMkLst>
          <pc:docMk/>
          <pc:sldMk cId="2537164380" sldId="359"/>
        </pc:sldMkLst>
        <pc:spChg chg="mod">
          <ac:chgData name="Antonin MANTZ" userId="513697c4-2991-4f83-b3f8-f659ace4a32f" providerId="ADAL" clId="{F5763DE4-4367-4A56-AA27-010FC8E821E3}" dt="2020-04-25T15:03:31.592" v="6" actId="20577"/>
          <ac:spMkLst>
            <pc:docMk/>
            <pc:sldMk cId="2537164380" sldId="359"/>
            <ac:spMk id="6" creationId="{00000000-0000-0000-0000-000000000000}"/>
          </ac:spMkLst>
        </pc:spChg>
      </pc:sldChg>
      <pc:sldChg chg="modSp">
        <pc:chgData name="Antonin MANTZ" userId="513697c4-2991-4f83-b3f8-f659ace4a32f" providerId="ADAL" clId="{F5763DE4-4367-4A56-AA27-010FC8E821E3}" dt="2020-04-25T15:09:26.631" v="101" actId="20577"/>
        <pc:sldMkLst>
          <pc:docMk/>
          <pc:sldMk cId="247003728" sldId="363"/>
        </pc:sldMkLst>
        <pc:spChg chg="mod">
          <ac:chgData name="Antonin MANTZ" userId="513697c4-2991-4f83-b3f8-f659ace4a32f" providerId="ADAL" clId="{F5763DE4-4367-4A56-AA27-010FC8E821E3}" dt="2020-04-25T15:09:26.631" v="101" actId="20577"/>
          <ac:spMkLst>
            <pc:docMk/>
            <pc:sldMk cId="247003728" sldId="363"/>
            <ac:spMk id="6" creationId="{00000000-0000-0000-0000-000000000000}"/>
          </ac:spMkLst>
        </pc:spChg>
      </pc:sldChg>
      <pc:sldChg chg="modSp">
        <pc:chgData name="Antonin MANTZ" userId="513697c4-2991-4f83-b3f8-f659ace4a32f" providerId="ADAL" clId="{F5763DE4-4367-4A56-AA27-010FC8E821E3}" dt="2020-04-25T15:09:20.755" v="94" actId="20577"/>
        <pc:sldMkLst>
          <pc:docMk/>
          <pc:sldMk cId="1101484873" sldId="364"/>
        </pc:sldMkLst>
        <pc:spChg chg="mod">
          <ac:chgData name="Antonin MANTZ" userId="513697c4-2991-4f83-b3f8-f659ace4a32f" providerId="ADAL" clId="{F5763DE4-4367-4A56-AA27-010FC8E821E3}" dt="2020-04-25T15:09:20.755" v="94" actId="20577"/>
          <ac:spMkLst>
            <pc:docMk/>
            <pc:sldMk cId="1101484873" sldId="364"/>
            <ac:spMk id="6" creationId="{00000000-0000-0000-0000-000000000000}"/>
          </ac:spMkLst>
        </pc:spChg>
      </pc:sldChg>
      <pc:sldChg chg="modSp">
        <pc:chgData name="Antonin MANTZ" userId="513697c4-2991-4f83-b3f8-f659ace4a32f" providerId="ADAL" clId="{F5763DE4-4367-4A56-AA27-010FC8E821E3}" dt="2020-04-25T15:09:31.471" v="108" actId="20577"/>
        <pc:sldMkLst>
          <pc:docMk/>
          <pc:sldMk cId="3670467932" sldId="366"/>
        </pc:sldMkLst>
        <pc:spChg chg="mod">
          <ac:chgData name="Antonin MANTZ" userId="513697c4-2991-4f83-b3f8-f659ace4a32f" providerId="ADAL" clId="{F5763DE4-4367-4A56-AA27-010FC8E821E3}" dt="2020-04-25T15:09:31.471" v="108" actId="20577"/>
          <ac:spMkLst>
            <pc:docMk/>
            <pc:sldMk cId="3670467932" sldId="366"/>
            <ac:spMk id="6" creationId="{00000000-0000-0000-0000-000000000000}"/>
          </ac:spMkLst>
        </pc:spChg>
      </pc:sldChg>
      <pc:sldChg chg="del">
        <pc:chgData name="Antonin MANTZ" userId="513697c4-2991-4f83-b3f8-f659ace4a32f" providerId="ADAL" clId="{F5763DE4-4367-4A56-AA27-010FC8E821E3}" dt="2020-04-25T15:08:24.125" v="69" actId="2696"/>
        <pc:sldMkLst>
          <pc:docMk/>
          <pc:sldMk cId="966944104" sldId="368"/>
        </pc:sldMkLst>
      </pc:sldChg>
      <pc:sldChg chg="del">
        <pc:chgData name="Antonin MANTZ" userId="513697c4-2991-4f83-b3f8-f659ace4a32f" providerId="ADAL" clId="{F5763DE4-4367-4A56-AA27-010FC8E821E3}" dt="2020-04-25T15:08:26.423" v="70" actId="2696"/>
        <pc:sldMkLst>
          <pc:docMk/>
          <pc:sldMk cId="3586875462" sldId="370"/>
        </pc:sldMkLst>
      </pc:sldChg>
      <pc:sldChg chg="del">
        <pc:chgData name="Antonin MANTZ" userId="513697c4-2991-4f83-b3f8-f659ace4a32f" providerId="ADAL" clId="{F5763DE4-4367-4A56-AA27-010FC8E821E3}" dt="2020-04-25T15:08:28.840" v="71" actId="2696"/>
        <pc:sldMkLst>
          <pc:docMk/>
          <pc:sldMk cId="1299998754" sldId="372"/>
        </pc:sldMkLst>
      </pc:sldChg>
      <pc:sldChg chg="del">
        <pc:chgData name="Antonin MANTZ" userId="513697c4-2991-4f83-b3f8-f659ace4a32f" providerId="ADAL" clId="{F5763DE4-4367-4A56-AA27-010FC8E821E3}" dt="2020-04-25T15:08:30.295" v="73" actId="2696"/>
        <pc:sldMkLst>
          <pc:docMk/>
          <pc:sldMk cId="1401298270" sldId="373"/>
        </pc:sldMkLst>
      </pc:sldChg>
      <pc:sldChg chg="del">
        <pc:chgData name="Antonin MANTZ" userId="513697c4-2991-4f83-b3f8-f659ace4a32f" providerId="ADAL" clId="{F5763DE4-4367-4A56-AA27-010FC8E821E3}" dt="2020-04-25T15:08:30.949" v="74" actId="2696"/>
        <pc:sldMkLst>
          <pc:docMk/>
          <pc:sldMk cId="33515493" sldId="374"/>
        </pc:sldMkLst>
      </pc:sldChg>
      <pc:sldChg chg="del">
        <pc:chgData name="Antonin MANTZ" userId="513697c4-2991-4f83-b3f8-f659ace4a32f" providerId="ADAL" clId="{F5763DE4-4367-4A56-AA27-010FC8E821E3}" dt="2020-04-25T15:08:31.999" v="75" actId="2696"/>
        <pc:sldMkLst>
          <pc:docMk/>
          <pc:sldMk cId="3923985382" sldId="375"/>
        </pc:sldMkLst>
      </pc:sldChg>
      <pc:sldChg chg="del">
        <pc:chgData name="Antonin MANTZ" userId="513697c4-2991-4f83-b3f8-f659ace4a32f" providerId="ADAL" clId="{F5763DE4-4367-4A56-AA27-010FC8E821E3}" dt="2020-04-25T15:08:40.100" v="78" actId="2696"/>
        <pc:sldMkLst>
          <pc:docMk/>
          <pc:sldMk cId="1819596846" sldId="376"/>
        </pc:sldMkLst>
      </pc:sldChg>
      <pc:sldChg chg="del">
        <pc:chgData name="Antonin MANTZ" userId="513697c4-2991-4f83-b3f8-f659ace4a32f" providerId="ADAL" clId="{F5763DE4-4367-4A56-AA27-010FC8E821E3}" dt="2020-04-25T15:08:40.459" v="79" actId="2696"/>
        <pc:sldMkLst>
          <pc:docMk/>
          <pc:sldMk cId="1886472467" sldId="377"/>
        </pc:sldMkLst>
      </pc:sldChg>
      <pc:sldChg chg="del">
        <pc:chgData name="Antonin MANTZ" userId="513697c4-2991-4f83-b3f8-f659ace4a32f" providerId="ADAL" clId="{F5763DE4-4367-4A56-AA27-010FC8E821E3}" dt="2020-04-25T15:08:40.536" v="80" actId="2696"/>
        <pc:sldMkLst>
          <pc:docMk/>
          <pc:sldMk cId="1960076716" sldId="378"/>
        </pc:sldMkLst>
      </pc:sldChg>
      <pc:sldChg chg="del">
        <pc:chgData name="Antonin MANTZ" userId="513697c4-2991-4f83-b3f8-f659ace4a32f" providerId="ADAL" clId="{F5763DE4-4367-4A56-AA27-010FC8E821E3}" dt="2020-04-25T15:08:40.615" v="81" actId="2696"/>
        <pc:sldMkLst>
          <pc:docMk/>
          <pc:sldMk cId="3375253598" sldId="379"/>
        </pc:sldMkLst>
      </pc:sldChg>
      <pc:sldChg chg="del">
        <pc:chgData name="Antonin MANTZ" userId="513697c4-2991-4f83-b3f8-f659ace4a32f" providerId="ADAL" clId="{F5763DE4-4367-4A56-AA27-010FC8E821E3}" dt="2020-04-25T15:08:40.778" v="82" actId="2696"/>
        <pc:sldMkLst>
          <pc:docMk/>
          <pc:sldMk cId="3010769727" sldId="380"/>
        </pc:sldMkLst>
      </pc:sldChg>
      <pc:sldChg chg="del">
        <pc:chgData name="Antonin MANTZ" userId="513697c4-2991-4f83-b3f8-f659ace4a32f" providerId="ADAL" clId="{F5763DE4-4367-4A56-AA27-010FC8E821E3}" dt="2020-04-25T15:08:40.882" v="83" actId="2696"/>
        <pc:sldMkLst>
          <pc:docMk/>
          <pc:sldMk cId="1930952936" sldId="381"/>
        </pc:sldMkLst>
      </pc:sldChg>
      <pc:sldChg chg="del">
        <pc:chgData name="Antonin MANTZ" userId="513697c4-2991-4f83-b3f8-f659ace4a32f" providerId="ADAL" clId="{F5763DE4-4367-4A56-AA27-010FC8E821E3}" dt="2020-04-25T15:08:41.715" v="84" actId="2696"/>
        <pc:sldMkLst>
          <pc:docMk/>
          <pc:sldMk cId="256108503" sldId="382"/>
        </pc:sldMkLst>
      </pc:sldChg>
      <pc:sldChg chg="del">
        <pc:chgData name="Antonin MANTZ" userId="513697c4-2991-4f83-b3f8-f659ace4a32f" providerId="ADAL" clId="{F5763DE4-4367-4A56-AA27-010FC8E821E3}" dt="2020-04-25T15:08:42.306" v="85" actId="2696"/>
        <pc:sldMkLst>
          <pc:docMk/>
          <pc:sldMk cId="4135817945" sldId="383"/>
        </pc:sldMkLst>
      </pc:sldChg>
      <pc:sldChg chg="del">
        <pc:chgData name="Antonin MANTZ" userId="513697c4-2991-4f83-b3f8-f659ace4a32f" providerId="ADAL" clId="{F5763DE4-4367-4A56-AA27-010FC8E821E3}" dt="2020-04-25T15:07:07.774" v="55" actId="2696"/>
        <pc:sldMkLst>
          <pc:docMk/>
          <pc:sldMk cId="3101611689" sldId="384"/>
        </pc:sldMkLst>
      </pc:sldChg>
      <pc:sldChg chg="del">
        <pc:chgData name="Antonin MANTZ" userId="513697c4-2991-4f83-b3f8-f659ace4a32f" providerId="ADAL" clId="{F5763DE4-4367-4A56-AA27-010FC8E821E3}" dt="2020-04-25T15:07:07.628" v="54" actId="2696"/>
        <pc:sldMkLst>
          <pc:docMk/>
          <pc:sldMk cId="3021938314" sldId="385"/>
        </pc:sldMkLst>
      </pc:sldChg>
      <pc:sldChg chg="del">
        <pc:chgData name="Antonin MANTZ" userId="513697c4-2991-4f83-b3f8-f659ace4a32f" providerId="ADAL" clId="{F5763DE4-4367-4A56-AA27-010FC8E821E3}" dt="2020-04-25T15:07:07.493" v="53" actId="2696"/>
        <pc:sldMkLst>
          <pc:docMk/>
          <pc:sldMk cId="584458636" sldId="386"/>
        </pc:sldMkLst>
      </pc:sldChg>
      <pc:sldChg chg="del">
        <pc:chgData name="Antonin MANTZ" userId="513697c4-2991-4f83-b3f8-f659ace4a32f" providerId="ADAL" clId="{F5763DE4-4367-4A56-AA27-010FC8E821E3}" dt="2020-04-25T15:07:05.737" v="52" actId="2696"/>
        <pc:sldMkLst>
          <pc:docMk/>
          <pc:sldMk cId="2153007140" sldId="387"/>
        </pc:sldMkLst>
      </pc:sldChg>
      <pc:sldChg chg="del">
        <pc:chgData name="Antonin MANTZ" userId="513697c4-2991-4f83-b3f8-f659ace4a32f" providerId="ADAL" clId="{F5763DE4-4367-4A56-AA27-010FC8E821E3}" dt="2020-04-25T15:07:02.299" v="50" actId="2696"/>
        <pc:sldMkLst>
          <pc:docMk/>
          <pc:sldMk cId="1447427814" sldId="388"/>
        </pc:sldMkLst>
      </pc:sldChg>
      <pc:sldChg chg="del">
        <pc:chgData name="Antonin MANTZ" userId="513697c4-2991-4f83-b3f8-f659ace4a32f" providerId="ADAL" clId="{F5763DE4-4367-4A56-AA27-010FC8E821E3}" dt="2020-04-25T15:06:44.610" v="45" actId="2696"/>
        <pc:sldMkLst>
          <pc:docMk/>
          <pc:sldMk cId="1998245730" sldId="390"/>
        </pc:sldMkLst>
      </pc:sldChg>
      <pc:sldChg chg="del">
        <pc:chgData name="Antonin MANTZ" userId="513697c4-2991-4f83-b3f8-f659ace4a32f" providerId="ADAL" clId="{F5763DE4-4367-4A56-AA27-010FC8E821E3}" dt="2020-04-25T15:06:44.564" v="44" actId="2696"/>
        <pc:sldMkLst>
          <pc:docMk/>
          <pc:sldMk cId="2651345364" sldId="391"/>
        </pc:sldMkLst>
      </pc:sldChg>
      <pc:sldChg chg="del">
        <pc:chgData name="Antonin MANTZ" userId="513697c4-2991-4f83-b3f8-f659ace4a32f" providerId="ADAL" clId="{F5763DE4-4367-4A56-AA27-010FC8E821E3}" dt="2020-04-25T15:06:44.511" v="43" actId="2696"/>
        <pc:sldMkLst>
          <pc:docMk/>
          <pc:sldMk cId="2467354930" sldId="392"/>
        </pc:sldMkLst>
      </pc:sldChg>
      <pc:sldChg chg="del">
        <pc:chgData name="Antonin MANTZ" userId="513697c4-2991-4f83-b3f8-f659ace4a32f" providerId="ADAL" clId="{F5763DE4-4367-4A56-AA27-010FC8E821E3}" dt="2020-04-25T15:07:48.004" v="64" actId="2696"/>
        <pc:sldMkLst>
          <pc:docMk/>
          <pc:sldMk cId="2311297615" sldId="395"/>
        </pc:sldMkLst>
      </pc:sldChg>
      <pc:sldChg chg="del">
        <pc:chgData name="Antonin MANTZ" userId="513697c4-2991-4f83-b3f8-f659ace4a32f" providerId="ADAL" clId="{F5763DE4-4367-4A56-AA27-010FC8E821E3}" dt="2020-04-25T15:07:48.692" v="65" actId="2696"/>
        <pc:sldMkLst>
          <pc:docMk/>
          <pc:sldMk cId="4123500501" sldId="396"/>
        </pc:sldMkLst>
      </pc:sldChg>
      <pc:sldChg chg="del">
        <pc:chgData name="Antonin MANTZ" userId="513697c4-2991-4f83-b3f8-f659ace4a32f" providerId="ADAL" clId="{F5763DE4-4367-4A56-AA27-010FC8E821E3}" dt="2020-04-25T15:07:49.442" v="66" actId="2696"/>
        <pc:sldMkLst>
          <pc:docMk/>
          <pc:sldMk cId="3624732642" sldId="397"/>
        </pc:sldMkLst>
      </pc:sldChg>
      <pc:sldChg chg="del">
        <pc:chgData name="Antonin MANTZ" userId="513697c4-2991-4f83-b3f8-f659ace4a32f" providerId="ADAL" clId="{F5763DE4-4367-4A56-AA27-010FC8E821E3}" dt="2020-04-25T15:07:49.930" v="67" actId="2696"/>
        <pc:sldMkLst>
          <pc:docMk/>
          <pc:sldMk cId="3902658119" sldId="398"/>
        </pc:sldMkLst>
      </pc:sldChg>
      <pc:sldChg chg="modSp">
        <pc:chgData name="Antonin MANTZ" userId="513697c4-2991-4f83-b3f8-f659ace4a32f" providerId="ADAL" clId="{F5763DE4-4367-4A56-AA27-010FC8E821E3}" dt="2020-04-25T15:04:09.565" v="27" actId="20577"/>
        <pc:sldMkLst>
          <pc:docMk/>
          <pc:sldMk cId="616359411" sldId="399"/>
        </pc:sldMkLst>
        <pc:spChg chg="mod">
          <ac:chgData name="Antonin MANTZ" userId="513697c4-2991-4f83-b3f8-f659ace4a32f" providerId="ADAL" clId="{F5763DE4-4367-4A56-AA27-010FC8E821E3}" dt="2020-04-25T15:04:09.565" v="27" actId="20577"/>
          <ac:spMkLst>
            <pc:docMk/>
            <pc:sldMk cId="616359411" sldId="399"/>
            <ac:spMk id="2" creationId="{00000000-0000-0000-0000-000000000000}"/>
          </ac:spMkLst>
        </pc:spChg>
      </pc:sldChg>
      <pc:sldChg chg="del">
        <pc:chgData name="Antonin MANTZ" userId="513697c4-2991-4f83-b3f8-f659ace4a32f" providerId="ADAL" clId="{F5763DE4-4367-4A56-AA27-010FC8E821E3}" dt="2020-04-25T15:07:22.082" v="57" actId="2696"/>
        <pc:sldMkLst>
          <pc:docMk/>
          <pc:sldMk cId="3317674527" sldId="400"/>
        </pc:sldMkLst>
      </pc:sldChg>
      <pc:sldChg chg="del">
        <pc:chgData name="Antonin MANTZ" userId="513697c4-2991-4f83-b3f8-f659ace4a32f" providerId="ADAL" clId="{F5763DE4-4367-4A56-AA27-010FC8E821E3}" dt="2020-04-25T15:08:37.184" v="76" actId="2696"/>
        <pc:sldMkLst>
          <pc:docMk/>
          <pc:sldMk cId="1449130216" sldId="404"/>
        </pc:sldMkLst>
      </pc:sldChg>
      <pc:sldChg chg="del">
        <pc:chgData name="Antonin MANTZ" userId="513697c4-2991-4f83-b3f8-f659ace4a32f" providerId="ADAL" clId="{F5763DE4-4367-4A56-AA27-010FC8E821E3}" dt="2020-04-25T15:08:39.243" v="77" actId="2696"/>
        <pc:sldMkLst>
          <pc:docMk/>
          <pc:sldMk cId="3122161617" sldId="405"/>
        </pc:sldMkLst>
      </pc:sldChg>
      <pc:sldChg chg="modSp">
        <pc:chgData name="Antonin MANTZ" userId="513697c4-2991-4f83-b3f8-f659ace4a32f" providerId="ADAL" clId="{F5763DE4-4367-4A56-AA27-010FC8E821E3}" dt="2020-04-25T15:04:16.375" v="34" actId="20577"/>
        <pc:sldMkLst>
          <pc:docMk/>
          <pc:sldMk cId="72986867" sldId="410"/>
        </pc:sldMkLst>
        <pc:spChg chg="mod">
          <ac:chgData name="Antonin MANTZ" userId="513697c4-2991-4f83-b3f8-f659ace4a32f" providerId="ADAL" clId="{F5763DE4-4367-4A56-AA27-010FC8E821E3}" dt="2020-04-25T15:04:16.375" v="34" actId="20577"/>
          <ac:spMkLst>
            <pc:docMk/>
            <pc:sldMk cId="72986867" sldId="410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9048820766826E-2"/>
          <c:y val="0.1849838092609076"/>
          <c:w val="0.89751098096628901"/>
          <c:h val="0.685840707964605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AC0"/>
            </a:solidFill>
            <a:ln w="8390">
              <a:noFill/>
              <a:prstDash val="solid"/>
            </a:ln>
          </c:spPr>
          <c:invertIfNegative val="0"/>
          <c:dLbls>
            <c:spPr>
              <a:noFill/>
              <a:ln w="16780">
                <a:noFill/>
              </a:ln>
            </c:spPr>
            <c:txPr>
              <a:bodyPr/>
              <a:lstStyle/>
              <a:p>
                <a:pPr>
                  <a:defRPr lang="en-SG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Sheet1!$J$1:$T$1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Sheet1!$J$2:$T$2</c:f>
              <c:numCache>
                <c:formatCode>General</c:formatCode>
                <c:ptCount val="11"/>
                <c:pt idx="0">
                  <c:v>8</c:v>
                </c:pt>
                <c:pt idx="1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B-F941-B627-E3829DF97AFC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Contractors</c:v>
                </c:pt>
              </c:strCache>
            </c:strRef>
          </c:tx>
          <c:spPr>
            <a:solidFill>
              <a:srgbClr val="F8971D"/>
            </a:solidFill>
            <a:ln w="8390">
              <a:noFill/>
              <a:prstDash val="solid"/>
            </a:ln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43-454F-8755-641E6D98A52C}"/>
              </c:ext>
            </c:extLst>
          </c:dPt>
          <c:dLbls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6B-F941-B627-E3829DF97AFC}"/>
                </c:ext>
              </c:extLst>
            </c:dLbl>
            <c:spPr>
              <a:noFill/>
              <a:ln w="16780">
                <a:noFill/>
              </a:ln>
            </c:spPr>
            <c:txPr>
              <a:bodyPr/>
              <a:lstStyle/>
              <a:p>
                <a:pPr>
                  <a:defRPr lang="en-SG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Sheet1!$J$1:$T$1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Sheet1!$J$4:$T$4</c:f>
              <c:numCache>
                <c:formatCode>General</c:formatCode>
                <c:ptCount val="11"/>
                <c:pt idx="0">
                  <c:v>13</c:v>
                </c:pt>
                <c:pt idx="1">
                  <c:v>15</c:v>
                </c:pt>
                <c:pt idx="2">
                  <c:v>4</c:v>
                </c:pt>
                <c:pt idx="3">
                  <c:v>12</c:v>
                </c:pt>
                <c:pt idx="4">
                  <c:v>14</c:v>
                </c:pt>
                <c:pt idx="5">
                  <c:v>8</c:v>
                </c:pt>
                <c:pt idx="6">
                  <c:v>8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6B-F941-B627-E3829DF97A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3"/>
        <c:overlap val="100"/>
        <c:axId val="137847960"/>
        <c:axId val="138900608"/>
      </c:barChart>
      <c:catAx>
        <c:axId val="13784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SG">
                <a:solidFill>
                  <a:srgbClr val="595959"/>
                </a:solidFill>
              </a:defRPr>
            </a:pPr>
            <a:endParaRPr lang="fr-FR"/>
          </a:p>
        </c:txPr>
        <c:crossAx val="138900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900608"/>
        <c:scaling>
          <c:orientation val="minMax"/>
        </c:scaling>
        <c:delete val="0"/>
        <c:axPos val="l"/>
        <c:majorGridlines>
          <c:spPr>
            <a:ln w="2098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09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SG">
                <a:solidFill>
                  <a:srgbClr val="595959"/>
                </a:solidFill>
              </a:defRPr>
            </a:pPr>
            <a:endParaRPr lang="fr-FR"/>
          </a:p>
        </c:txPr>
        <c:crossAx val="1378479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lang="en-SG" sz="1600" b="1">
                <a:solidFill>
                  <a:srgbClr val="595959"/>
                </a:solidFill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lang="en-SG" sz="1600" b="1">
                <a:solidFill>
                  <a:srgbClr val="595959"/>
                </a:solidFill>
              </a:defRPr>
            </a:pPr>
            <a:endParaRPr lang="fr-FR"/>
          </a:p>
        </c:txPr>
      </c:legendEntry>
      <c:layout>
        <c:manualLayout>
          <c:xMode val="edge"/>
          <c:yMode val="edge"/>
          <c:x val="0.228546264688468"/>
          <c:y val="0.90654480429940498"/>
          <c:w val="0.50029383281522799"/>
          <c:h val="9.0670131228543893E-2"/>
        </c:manualLayout>
      </c:layout>
      <c:overlay val="0"/>
      <c:spPr>
        <a:noFill/>
        <a:ln w="2098">
          <a:noFill/>
          <a:prstDash val="solid"/>
        </a:ln>
      </c:spPr>
      <c:txPr>
        <a:bodyPr/>
        <a:lstStyle/>
        <a:p>
          <a:pPr>
            <a:defRPr lang="en-SG" sz="1600" b="1">
              <a:solidFill>
                <a:srgbClr val="909090"/>
              </a:solidFill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64A43-4E59-4181-92F5-7943845A454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184438E-E667-4FAD-BCA8-EE749BB037A1}">
      <dgm:prSet phldrT="[Text]" custT="1"/>
      <dgm:spPr>
        <a:solidFill>
          <a:srgbClr val="FE9A00"/>
        </a:solidFill>
      </dgm:spPr>
      <dgm:t>
        <a:bodyPr/>
        <a:lstStyle/>
        <a:p>
          <a:r>
            <a:rPr lang="en-US" sz="1800" noProof="0"/>
            <a:t>Carry out</a:t>
          </a:r>
        </a:p>
        <a:p>
          <a:r>
            <a:rPr lang="en-US" sz="1800" noProof="0"/>
            <a:t>&amp; step in</a:t>
          </a:r>
        </a:p>
      </dgm:t>
    </dgm:pt>
    <dgm:pt modelId="{C60DF394-F05F-4861-A03E-813269EC6ED3}" type="parTrans" cxnId="{F7038B32-42BB-46AA-8ECF-505D4593FFD8}">
      <dgm:prSet/>
      <dgm:spPr/>
      <dgm:t>
        <a:bodyPr/>
        <a:lstStyle/>
        <a:p>
          <a:endParaRPr lang="en-US" sz="1800" noProof="0"/>
        </a:p>
      </dgm:t>
    </dgm:pt>
    <dgm:pt modelId="{0785382F-F4E8-44B8-8175-B2A53AAAAED5}" type="sibTrans" cxnId="{F7038B32-42BB-46AA-8ECF-505D4593FFD8}">
      <dgm:prSet/>
      <dgm:spPr/>
      <dgm:t>
        <a:bodyPr/>
        <a:lstStyle/>
        <a:p>
          <a:endParaRPr lang="en-US" sz="1800" noProof="0"/>
        </a:p>
      </dgm:t>
    </dgm:pt>
    <dgm:pt modelId="{06AEFFF3-4630-4ABB-B6C5-3F3502413821}">
      <dgm:prSet phldrT="[Text]" custT="1"/>
      <dgm:spPr>
        <a:solidFill>
          <a:srgbClr val="4C97CE"/>
        </a:solidFill>
      </dgm:spPr>
      <dgm:t>
        <a:bodyPr/>
        <a:lstStyle/>
        <a:p>
          <a:r>
            <a:rPr lang="en-US" sz="1800" noProof="0"/>
            <a:t>Report back</a:t>
          </a:r>
        </a:p>
      </dgm:t>
    </dgm:pt>
    <dgm:pt modelId="{143CA3F3-4321-4967-9005-BD29F0F08549}" type="parTrans" cxnId="{C1ED0F62-433D-49ED-8BF3-A09D20C8BF51}">
      <dgm:prSet/>
      <dgm:spPr/>
      <dgm:t>
        <a:bodyPr/>
        <a:lstStyle/>
        <a:p>
          <a:endParaRPr lang="en-US" sz="1800" noProof="0"/>
        </a:p>
      </dgm:t>
    </dgm:pt>
    <dgm:pt modelId="{0919CC07-CD80-4889-A0A9-2C355AC5FA14}" type="sibTrans" cxnId="{C1ED0F62-433D-49ED-8BF3-A09D20C8BF51}">
      <dgm:prSet/>
      <dgm:spPr/>
      <dgm:t>
        <a:bodyPr/>
        <a:lstStyle/>
        <a:p>
          <a:endParaRPr lang="en-US" sz="1800" noProof="0"/>
        </a:p>
      </dgm:t>
    </dgm:pt>
    <dgm:pt modelId="{F8394156-FEC7-4496-AD20-607273BB1DBA}">
      <dgm:prSet phldrT="[Text]" custT="1"/>
      <dgm:spPr>
        <a:solidFill>
          <a:srgbClr val="E90033"/>
        </a:solidFill>
      </dgm:spPr>
      <dgm:t>
        <a:bodyPr/>
        <a:lstStyle/>
        <a:p>
          <a:r>
            <a:rPr lang="en-US" sz="1800" noProof="0"/>
            <a:t>Follow-up</a:t>
          </a:r>
        </a:p>
      </dgm:t>
    </dgm:pt>
    <dgm:pt modelId="{22B703A6-6EE0-4EFB-84F2-437B70B5B2D1}" type="parTrans" cxnId="{4C5A3695-0D51-49A5-951E-A18635310C08}">
      <dgm:prSet/>
      <dgm:spPr/>
      <dgm:t>
        <a:bodyPr/>
        <a:lstStyle/>
        <a:p>
          <a:endParaRPr lang="en-US" sz="1800" noProof="0"/>
        </a:p>
      </dgm:t>
    </dgm:pt>
    <dgm:pt modelId="{D7696546-A6E6-4A8B-96CF-9E5348198D59}" type="sibTrans" cxnId="{4C5A3695-0D51-49A5-951E-A18635310C08}">
      <dgm:prSet/>
      <dgm:spPr/>
      <dgm:t>
        <a:bodyPr/>
        <a:lstStyle/>
        <a:p>
          <a:endParaRPr lang="en-US" sz="1800" noProof="0"/>
        </a:p>
      </dgm:t>
    </dgm:pt>
    <dgm:pt modelId="{072F0A5C-AB05-4A51-BB1A-ABFD11EEBC98}">
      <dgm:prSet phldrT="[Text]" custT="1"/>
      <dgm:spPr>
        <a:solidFill>
          <a:srgbClr val="004195"/>
        </a:solidFill>
      </dgm:spPr>
      <dgm:t>
        <a:bodyPr/>
        <a:lstStyle/>
        <a:p>
          <a:r>
            <a:rPr lang="en-US" sz="1800" noProof="0"/>
            <a:t>Prepare</a:t>
          </a:r>
        </a:p>
      </dgm:t>
    </dgm:pt>
    <dgm:pt modelId="{338FF5D9-B904-4341-B441-FE7C540DDC85}" type="sibTrans" cxnId="{C8412C9B-0C60-4696-9A74-C8714B65493B}">
      <dgm:prSet/>
      <dgm:spPr/>
      <dgm:t>
        <a:bodyPr/>
        <a:lstStyle/>
        <a:p>
          <a:endParaRPr lang="en-US" sz="1800" noProof="0"/>
        </a:p>
      </dgm:t>
    </dgm:pt>
    <dgm:pt modelId="{659244C6-6E08-4E7B-BD3D-0162D10DCCA4}" type="parTrans" cxnId="{C8412C9B-0C60-4696-9A74-C8714B65493B}">
      <dgm:prSet/>
      <dgm:spPr/>
      <dgm:t>
        <a:bodyPr/>
        <a:lstStyle/>
        <a:p>
          <a:endParaRPr lang="en-US" sz="1800" noProof="0"/>
        </a:p>
      </dgm:t>
    </dgm:pt>
    <dgm:pt modelId="{5CC5EF6C-ACB2-4A02-9A39-3EBAF47AD065}" type="pres">
      <dgm:prSet presAssocID="{1D464A43-4E59-4181-92F5-7943845A454E}" presName="Name0" presStyleCnt="0">
        <dgm:presLayoutVars>
          <dgm:dir/>
          <dgm:animLvl val="lvl"/>
          <dgm:resizeHandles val="exact"/>
        </dgm:presLayoutVars>
      </dgm:prSet>
      <dgm:spPr/>
    </dgm:pt>
    <dgm:pt modelId="{99294A25-AE88-4D7C-A1F2-5507CCF7C530}" type="pres">
      <dgm:prSet presAssocID="{072F0A5C-AB05-4A51-BB1A-ABFD11EEBC98}" presName="parTxOnly" presStyleLbl="node1" presStyleIdx="0" presStyleCnt="4" custScaleY="78381">
        <dgm:presLayoutVars>
          <dgm:chMax val="0"/>
          <dgm:chPref val="0"/>
          <dgm:bulletEnabled val="1"/>
        </dgm:presLayoutVars>
      </dgm:prSet>
      <dgm:spPr/>
    </dgm:pt>
    <dgm:pt modelId="{12FE5A06-4DF0-4354-9D16-B5C7BD61E04D}" type="pres">
      <dgm:prSet presAssocID="{338FF5D9-B904-4341-B441-FE7C540DDC85}" presName="parTxOnlySpace" presStyleCnt="0"/>
      <dgm:spPr/>
    </dgm:pt>
    <dgm:pt modelId="{030607A8-7202-4CB9-A0CB-CE1521B13F9D}" type="pres">
      <dgm:prSet presAssocID="{A184438E-E667-4FAD-BCA8-EE749BB037A1}" presName="parTxOnly" presStyleLbl="node1" presStyleIdx="1" presStyleCnt="4" custScaleY="78381">
        <dgm:presLayoutVars>
          <dgm:chMax val="0"/>
          <dgm:chPref val="0"/>
          <dgm:bulletEnabled val="1"/>
        </dgm:presLayoutVars>
      </dgm:prSet>
      <dgm:spPr/>
    </dgm:pt>
    <dgm:pt modelId="{09777B70-16A8-4E70-BB5E-77F69BDE32C2}" type="pres">
      <dgm:prSet presAssocID="{0785382F-F4E8-44B8-8175-B2A53AAAAED5}" presName="parTxOnlySpace" presStyleCnt="0"/>
      <dgm:spPr/>
    </dgm:pt>
    <dgm:pt modelId="{BFC11DA7-44E8-48A0-9F80-59D2CB17ACEE}" type="pres">
      <dgm:prSet presAssocID="{06AEFFF3-4630-4ABB-B6C5-3F3502413821}" presName="parTxOnly" presStyleLbl="node1" presStyleIdx="2" presStyleCnt="4" custScaleY="78381">
        <dgm:presLayoutVars>
          <dgm:chMax val="0"/>
          <dgm:chPref val="0"/>
          <dgm:bulletEnabled val="1"/>
        </dgm:presLayoutVars>
      </dgm:prSet>
      <dgm:spPr/>
    </dgm:pt>
    <dgm:pt modelId="{69DC7B41-AFB9-4FC3-B729-066E1E48B76D}" type="pres">
      <dgm:prSet presAssocID="{0919CC07-CD80-4889-A0A9-2C355AC5FA14}" presName="parTxOnlySpace" presStyleCnt="0"/>
      <dgm:spPr/>
    </dgm:pt>
    <dgm:pt modelId="{A3C47391-45CC-4AB7-B59F-5B19AFD10B1D}" type="pres">
      <dgm:prSet presAssocID="{F8394156-FEC7-4496-AD20-607273BB1DBA}" presName="parTxOnly" presStyleLbl="node1" presStyleIdx="3" presStyleCnt="4" custScaleY="78381" custLinFactNeighborX="74998">
        <dgm:presLayoutVars>
          <dgm:chMax val="0"/>
          <dgm:chPref val="0"/>
          <dgm:bulletEnabled val="1"/>
        </dgm:presLayoutVars>
      </dgm:prSet>
      <dgm:spPr/>
    </dgm:pt>
  </dgm:ptLst>
  <dgm:cxnLst>
    <dgm:cxn modelId="{F7038B32-42BB-46AA-8ECF-505D4593FFD8}" srcId="{1D464A43-4E59-4181-92F5-7943845A454E}" destId="{A184438E-E667-4FAD-BCA8-EE749BB037A1}" srcOrd="1" destOrd="0" parTransId="{C60DF394-F05F-4861-A03E-813269EC6ED3}" sibTransId="{0785382F-F4E8-44B8-8175-B2A53AAAAED5}"/>
    <dgm:cxn modelId="{C1ED0F62-433D-49ED-8BF3-A09D20C8BF51}" srcId="{1D464A43-4E59-4181-92F5-7943845A454E}" destId="{06AEFFF3-4630-4ABB-B6C5-3F3502413821}" srcOrd="2" destOrd="0" parTransId="{143CA3F3-4321-4967-9005-BD29F0F08549}" sibTransId="{0919CC07-CD80-4889-A0A9-2C355AC5FA14}"/>
    <dgm:cxn modelId="{36A54568-9885-4478-8823-EE0FEC7CEC1A}" type="presOf" srcId="{F8394156-FEC7-4496-AD20-607273BB1DBA}" destId="{A3C47391-45CC-4AB7-B59F-5B19AFD10B1D}" srcOrd="0" destOrd="0" presId="urn:microsoft.com/office/officeart/2005/8/layout/chevron1"/>
    <dgm:cxn modelId="{53931852-AC18-4B1B-AA60-4A216A7B1E12}" type="presOf" srcId="{A184438E-E667-4FAD-BCA8-EE749BB037A1}" destId="{030607A8-7202-4CB9-A0CB-CE1521B13F9D}" srcOrd="0" destOrd="0" presId="urn:microsoft.com/office/officeart/2005/8/layout/chevron1"/>
    <dgm:cxn modelId="{15965F79-B17A-4FB1-8425-33B2DA525A2D}" type="presOf" srcId="{1D464A43-4E59-4181-92F5-7943845A454E}" destId="{5CC5EF6C-ACB2-4A02-9A39-3EBAF47AD065}" srcOrd="0" destOrd="0" presId="urn:microsoft.com/office/officeart/2005/8/layout/chevron1"/>
    <dgm:cxn modelId="{4C5A3695-0D51-49A5-951E-A18635310C08}" srcId="{1D464A43-4E59-4181-92F5-7943845A454E}" destId="{F8394156-FEC7-4496-AD20-607273BB1DBA}" srcOrd="3" destOrd="0" parTransId="{22B703A6-6EE0-4EFB-84F2-437B70B5B2D1}" sibTransId="{D7696546-A6E6-4A8B-96CF-9E5348198D59}"/>
    <dgm:cxn modelId="{C8412C9B-0C60-4696-9A74-C8714B65493B}" srcId="{1D464A43-4E59-4181-92F5-7943845A454E}" destId="{072F0A5C-AB05-4A51-BB1A-ABFD11EEBC98}" srcOrd="0" destOrd="0" parTransId="{659244C6-6E08-4E7B-BD3D-0162D10DCCA4}" sibTransId="{338FF5D9-B904-4341-B441-FE7C540DDC85}"/>
    <dgm:cxn modelId="{98270CC7-97BF-4602-B3F0-1F53A1F480C8}" type="presOf" srcId="{06AEFFF3-4630-4ABB-B6C5-3F3502413821}" destId="{BFC11DA7-44E8-48A0-9F80-59D2CB17ACEE}" srcOrd="0" destOrd="0" presId="urn:microsoft.com/office/officeart/2005/8/layout/chevron1"/>
    <dgm:cxn modelId="{AA06EEEC-4425-4C27-9002-99DBACD63E96}" type="presOf" srcId="{072F0A5C-AB05-4A51-BB1A-ABFD11EEBC98}" destId="{99294A25-AE88-4D7C-A1F2-5507CCF7C530}" srcOrd="0" destOrd="0" presId="urn:microsoft.com/office/officeart/2005/8/layout/chevron1"/>
    <dgm:cxn modelId="{C2DB255C-FCDA-45EF-8565-62DCCA1D093D}" type="presParOf" srcId="{5CC5EF6C-ACB2-4A02-9A39-3EBAF47AD065}" destId="{99294A25-AE88-4D7C-A1F2-5507CCF7C530}" srcOrd="0" destOrd="0" presId="urn:microsoft.com/office/officeart/2005/8/layout/chevron1"/>
    <dgm:cxn modelId="{A944CC90-87CF-435A-BCA9-02450B99489B}" type="presParOf" srcId="{5CC5EF6C-ACB2-4A02-9A39-3EBAF47AD065}" destId="{12FE5A06-4DF0-4354-9D16-B5C7BD61E04D}" srcOrd="1" destOrd="0" presId="urn:microsoft.com/office/officeart/2005/8/layout/chevron1"/>
    <dgm:cxn modelId="{DBC9FDDA-4359-4073-B729-FA3E1A75E9F3}" type="presParOf" srcId="{5CC5EF6C-ACB2-4A02-9A39-3EBAF47AD065}" destId="{030607A8-7202-4CB9-A0CB-CE1521B13F9D}" srcOrd="2" destOrd="0" presId="urn:microsoft.com/office/officeart/2005/8/layout/chevron1"/>
    <dgm:cxn modelId="{81C60E08-2426-4A88-9BFF-0BBB54CEEB7B}" type="presParOf" srcId="{5CC5EF6C-ACB2-4A02-9A39-3EBAF47AD065}" destId="{09777B70-16A8-4E70-BB5E-77F69BDE32C2}" srcOrd="3" destOrd="0" presId="urn:microsoft.com/office/officeart/2005/8/layout/chevron1"/>
    <dgm:cxn modelId="{BFBFF649-B675-4DCC-8652-42DC35493F0B}" type="presParOf" srcId="{5CC5EF6C-ACB2-4A02-9A39-3EBAF47AD065}" destId="{BFC11DA7-44E8-48A0-9F80-59D2CB17ACEE}" srcOrd="4" destOrd="0" presId="urn:microsoft.com/office/officeart/2005/8/layout/chevron1"/>
    <dgm:cxn modelId="{8F1396D0-BBA2-4295-8D96-7D7888FDC28C}" type="presParOf" srcId="{5CC5EF6C-ACB2-4A02-9A39-3EBAF47AD065}" destId="{69DC7B41-AFB9-4FC3-B729-066E1E48B76D}" srcOrd="5" destOrd="0" presId="urn:microsoft.com/office/officeart/2005/8/layout/chevron1"/>
    <dgm:cxn modelId="{4AE8556A-05F1-4353-865D-6B6C66A390CD}" type="presParOf" srcId="{5CC5EF6C-ACB2-4A02-9A39-3EBAF47AD065}" destId="{A3C47391-45CC-4AB7-B59F-5B19AFD10B1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94A25-AE88-4D7C-A1F2-5507CCF7C530}">
      <dsp:nvSpPr>
        <dsp:cNvPr id="0" name=""/>
        <dsp:cNvSpPr/>
      </dsp:nvSpPr>
      <dsp:spPr>
        <a:xfrm>
          <a:off x="4869" y="570087"/>
          <a:ext cx="2834715" cy="888751"/>
        </a:xfrm>
        <a:prstGeom prst="chevron">
          <a:avLst/>
        </a:prstGeom>
        <a:solidFill>
          <a:srgbClr val="00419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Prepare</a:t>
          </a:r>
        </a:p>
      </dsp:txBody>
      <dsp:txXfrm>
        <a:off x="449245" y="570087"/>
        <a:ext cx="1945964" cy="888751"/>
      </dsp:txXfrm>
    </dsp:sp>
    <dsp:sp modelId="{030607A8-7202-4CB9-A0CB-CE1521B13F9D}">
      <dsp:nvSpPr>
        <dsp:cNvPr id="0" name=""/>
        <dsp:cNvSpPr/>
      </dsp:nvSpPr>
      <dsp:spPr>
        <a:xfrm>
          <a:off x="2556113" y="570087"/>
          <a:ext cx="2834715" cy="888751"/>
        </a:xfrm>
        <a:prstGeom prst="chevron">
          <a:avLst/>
        </a:prstGeom>
        <a:solidFill>
          <a:srgbClr val="FE9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Carry out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&amp; step in</a:t>
          </a:r>
        </a:p>
      </dsp:txBody>
      <dsp:txXfrm>
        <a:off x="3000489" y="570087"/>
        <a:ext cx="1945964" cy="888751"/>
      </dsp:txXfrm>
    </dsp:sp>
    <dsp:sp modelId="{BFC11DA7-44E8-48A0-9F80-59D2CB17ACEE}">
      <dsp:nvSpPr>
        <dsp:cNvPr id="0" name=""/>
        <dsp:cNvSpPr/>
      </dsp:nvSpPr>
      <dsp:spPr>
        <a:xfrm>
          <a:off x="5107358" y="570087"/>
          <a:ext cx="2834715" cy="888751"/>
        </a:xfrm>
        <a:prstGeom prst="chevron">
          <a:avLst/>
        </a:prstGeom>
        <a:solidFill>
          <a:srgbClr val="4C97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Report back</a:t>
          </a:r>
        </a:p>
      </dsp:txBody>
      <dsp:txXfrm>
        <a:off x="5551734" y="570087"/>
        <a:ext cx="1945964" cy="888751"/>
      </dsp:txXfrm>
    </dsp:sp>
    <dsp:sp modelId="{A3C47391-45CC-4AB7-B59F-5B19AFD10B1D}">
      <dsp:nvSpPr>
        <dsp:cNvPr id="0" name=""/>
        <dsp:cNvSpPr/>
      </dsp:nvSpPr>
      <dsp:spPr>
        <a:xfrm>
          <a:off x="7663472" y="570087"/>
          <a:ext cx="2834715" cy="888751"/>
        </a:xfrm>
        <a:prstGeom prst="chevron">
          <a:avLst/>
        </a:prstGeom>
        <a:solidFill>
          <a:srgbClr val="E90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Follow-up</a:t>
          </a:r>
        </a:p>
      </dsp:txBody>
      <dsp:txXfrm>
        <a:off x="8107848" y="570087"/>
        <a:ext cx="1945964" cy="888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BCAA67-E7CD-4BD5-B1EE-D496DF9AC6C5}" type="datetimeFigureOut">
              <a:rPr lang="fr-FR"/>
              <a:pPr>
                <a:defRPr/>
              </a:pPr>
              <a:t>25/04/2020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CBA7BF-73AC-42E0-AB38-2D467E7C618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32200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9F787A-34C4-4EDB-A8DB-E63400104D22}" type="datetimeFigureOut">
              <a:rPr lang="fr-FR"/>
              <a:pPr>
                <a:defRPr/>
              </a:pPr>
              <a:t>25/04/2020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C589000-A9E8-430B-9FF4-BF04EBB6C9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10403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1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000-A9E8-430B-9FF4-BF04EBB6C990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759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18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000-A9E8-430B-9FF4-BF04EBB6C990}" type="slidenum">
              <a:rPr lang="fr-FR" altLang="fr-FR" smtClean="0"/>
              <a:pPr/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3490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2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6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/>
              <a:t>Caroline</a:t>
            </a:r>
            <a:r>
              <a:rPr lang="en-US"/>
              <a:t>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It is time to start our webinar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I am Caroline and I am very happy to welcome you to this webinar. Hello also to you Didier who is accompanying me to introduce this event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/>
              <a:t>Didier</a:t>
            </a:r>
            <a:r>
              <a:rPr lang="en-US"/>
              <a:t>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Hello Caroline and hello everyone and thank you to all of you who joined us in these very special circumstances.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With us, we have very talented colleagues who will do everything to make this remote meeting a success. Let me thank them in advance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Caroline could you tell me what is on the agenda for this Zero Fatality training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/>
              <a:t>Caroline</a:t>
            </a:r>
            <a:r>
              <a:rPr lang="en-US"/>
              <a:t>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As you can see on the slide, after this introduction Antonin will explain what is the context of this Zero Fatality course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Next, our colleagues of the Organizational and Human Factors Division will present the three main actions of the Zero Fatality project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Safety green light by Sébastien </a:t>
            </a:r>
            <a:r>
              <a:rPr lang="en-US" err="1"/>
              <a:t>Roulier</a:t>
            </a:r>
            <a:r>
              <a:rPr lang="en-US"/>
              <a:t>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Joint Safety Tours by Nicolas Durance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Life Saving Checks by Michiel De </a:t>
            </a:r>
            <a:r>
              <a:rPr lang="en-US" err="1"/>
              <a:t>Koster</a:t>
            </a:r>
            <a:r>
              <a:rPr lang="en-US"/>
              <a:t>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After that, Antonin, Didier and I will inform you on how we see the deployment of this Zero Fatality training course within your zones. This deployment won’t be very different from what was done for </a:t>
            </a:r>
            <a:r>
              <a:rPr lang="en-US" err="1"/>
              <a:t>Mostorod</a:t>
            </a:r>
            <a:r>
              <a:rPr lang="en-US"/>
              <a:t> (last year accident in Egypt).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Didier do you have one last word ?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/>
              <a:t>Didier</a:t>
            </a:r>
            <a:r>
              <a:rPr lang="en-US"/>
              <a:t> </a:t>
            </a:r>
            <a:endParaRPr lang="fr-FR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/>
              <a:t>Yes thank you Caroline. I just want to add a point or maybe just remember that the implementation of the three actions is at the heart of the 2020 HSE objectives of the MS branch and this is mandatory. </a:t>
            </a:r>
            <a:endParaRPr lang="fr-FR"/>
          </a:p>
          <a:p>
            <a:r>
              <a:rPr lang="en-US"/>
              <a:t>Antonin it is your turn now </a:t>
            </a:r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89000-A9E8-430B-9FF4-BF04EBB6C990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893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1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800" b="1"/>
              <a:t>RC / Anvers - Belgique</a:t>
            </a:r>
          </a:p>
          <a:p>
            <a:pPr lvl="1"/>
            <a:r>
              <a:rPr lang="fr-FR" sz="800"/>
              <a:t>Accident le 18 janvier (décès le 3/2) de Jorge </a:t>
            </a:r>
          </a:p>
          <a:p>
            <a:pPr lvl="1"/>
            <a:r>
              <a:rPr lang="fr-FR" sz="800"/>
              <a:t>Chute d'une Plateforme Individuelle Roulante</a:t>
            </a:r>
          </a:p>
          <a:p>
            <a:endParaRPr lang="fr-FR" sz="800"/>
          </a:p>
          <a:p>
            <a:r>
              <a:rPr lang="fr-FR" sz="800" b="1"/>
              <a:t>RC / Normandie - France</a:t>
            </a:r>
          </a:p>
          <a:p>
            <a:pPr lvl="1"/>
            <a:r>
              <a:rPr lang="fr-FR" sz="800"/>
              <a:t>Décès le 15 février de Cédric</a:t>
            </a:r>
          </a:p>
          <a:p>
            <a:pPr lvl="1"/>
            <a:r>
              <a:rPr lang="fr-FR" sz="800"/>
              <a:t>Chute depuis un plancher d’installation industrielle </a:t>
            </a:r>
            <a:endParaRPr lang="en-US" sz="800"/>
          </a:p>
          <a:p>
            <a:endParaRPr lang="fr-FR" sz="800"/>
          </a:p>
          <a:p>
            <a:r>
              <a:rPr lang="fr-FR" sz="800" b="1"/>
              <a:t>GRP / </a:t>
            </a:r>
            <a:r>
              <a:rPr lang="fr-FR" sz="800" b="1" err="1"/>
              <a:t>SunPower</a:t>
            </a:r>
            <a:r>
              <a:rPr lang="fr-FR" sz="800"/>
              <a:t> – </a:t>
            </a:r>
            <a:r>
              <a:rPr lang="fr-FR" sz="800" b="1"/>
              <a:t>Oregon, USA</a:t>
            </a:r>
          </a:p>
          <a:p>
            <a:pPr lvl="1"/>
            <a:r>
              <a:rPr lang="fr-FR" sz="800"/>
              <a:t>Décès le 11 avril de Theodore</a:t>
            </a:r>
          </a:p>
          <a:p>
            <a:pPr lvl="1"/>
            <a:r>
              <a:rPr lang="fr-FR" sz="800"/>
              <a:t>Chute d’un escabeau</a:t>
            </a:r>
          </a:p>
          <a:p>
            <a:endParaRPr lang="en-US" sz="8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89000-A9E8-430B-9FF4-BF04EBB6C990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0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105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5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0FA9-BD81-4869-952C-630A673B63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4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89000-A9E8-430B-9FF4-BF04EBB6C990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148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931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cs typeface="+mn-cs"/>
              </a:rPr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0373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Our lives first : Sponsors' training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5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FC4291DC-B72D-4363-9569-4186FFF6B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 userDrawn="1">
            <p:ph type="title" hasCustomPrompt="1"/>
          </p:nvPr>
        </p:nvSpPr>
        <p:spPr>
          <a:xfrm>
            <a:off x="0" y="2363059"/>
            <a:ext cx="10998200" cy="1650142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DC60688-0A5E-4AC4-B8A4-60E1200F5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35350" y="4761938"/>
            <a:ext cx="3663650" cy="104080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BE4D8E6-FA41-4189-BECA-570929D48C01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818963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3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893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D7FF6-EBE0-4769-B42D-65F217E34E87}"/>
              </a:ext>
            </a:extLst>
          </p:cNvPr>
          <p:cNvSpPr txBox="1"/>
          <p:nvPr userDrawn="1"/>
        </p:nvSpPr>
        <p:spPr>
          <a:xfrm>
            <a:off x="0" y="6451082"/>
            <a:ext cx="1395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151444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28879"/>
      </p:ext>
    </p:extLst>
  </p:cSld>
  <p:clrMapOvr>
    <a:masterClrMapping/>
  </p:clrMapOvr>
  <p:transition spd="med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98CAE-ED34-4FD7-8DE3-03C9572D366B}"/>
              </a:ext>
            </a:extLst>
          </p:cNvPr>
          <p:cNvSpPr txBox="1"/>
          <p:nvPr userDrawn="1"/>
        </p:nvSpPr>
        <p:spPr>
          <a:xfrm>
            <a:off x="0" y="6451082"/>
            <a:ext cx="1395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99118"/>
      </p:ext>
    </p:extLst>
  </p:cSld>
  <p:clrMapOvr>
    <a:masterClrMapping/>
  </p:clrMapOvr>
  <p:transition spd="med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7DAF2AD7-16B7-4DA1-9B3E-CF4ECE7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58247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10991850" cy="4854547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35063798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-8163" y="1659506"/>
            <a:ext cx="11036933" cy="217474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SOUS-PARTIE</a:t>
            </a:r>
          </a:p>
        </p:txBody>
      </p:sp>
      <p:pic>
        <p:nvPicPr>
          <p:cNvPr id="5" name="Image 4" descr="Une image contenant poisson&#10;&#10;Description générée automatiquement">
            <a:extLst>
              <a:ext uri="{FF2B5EF4-FFF2-40B4-BE49-F238E27FC236}">
                <a16:creationId xmlns:a16="http://schemas.microsoft.com/office/drawing/2014/main" id="{F8A264F9-F34B-4342-8FAE-9D4DE9BE9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0260" b="30264"/>
          <a:stretch/>
        </p:blipFill>
        <p:spPr>
          <a:xfrm>
            <a:off x="3689359" y="5139241"/>
            <a:ext cx="8502642" cy="17187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FD04D5-4DBD-4A3C-BF0D-A8238F259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782"/>
          <a:stretch/>
        </p:blipFill>
        <p:spPr>
          <a:xfrm>
            <a:off x="0" y="532142"/>
            <a:ext cx="8814255" cy="3834247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29149"/>
            <a:ext cx="9553575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DE L'INTERVENANT</a:t>
            </a:r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4FBBF3-DDD1-4AD7-B059-B98D3CD10DBC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4103219"/>
            <a:ext cx="0" cy="525028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9924274-9FCC-4107-8E4D-E2226CD31547}"/>
              </a:ext>
            </a:extLst>
          </p:cNvPr>
          <p:cNvCxnSpPr>
            <a:cxnSpLocks/>
          </p:cNvCxnSpPr>
          <p:nvPr userDrawn="1"/>
        </p:nvCxnSpPr>
        <p:spPr>
          <a:xfrm>
            <a:off x="11296650" y="2352238"/>
            <a:ext cx="0" cy="806450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177" y="6450220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075" y="922476"/>
            <a:ext cx="8596312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66703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216493E-0D6D-46BF-A654-053643757636}"/>
              </a:ext>
            </a:extLst>
          </p:cNvPr>
          <p:cNvCxnSpPr>
            <a:cxnSpLocks/>
          </p:cNvCxnSpPr>
          <p:nvPr userDrawn="1"/>
        </p:nvCxnSpPr>
        <p:spPr>
          <a:xfrm>
            <a:off x="533177" y="928688"/>
            <a:ext cx="0" cy="409575"/>
          </a:xfrm>
          <a:prstGeom prst="line">
            <a:avLst/>
          </a:prstGeom>
          <a:ln w="12700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9063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D339813-F526-4DD9-BD11-E0C0C2E4A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9" name="Image 8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29DA5723-E46B-4AC4-9E1B-3F2EC3FCE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937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642872531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BB75F5CC-2D51-4333-A622-DAA637C12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pic>
        <p:nvPicPr>
          <p:cNvPr id="12" name="Image 11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8925ABFF-C3F7-4681-84D3-8EEC359D28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692467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720" y="646841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4" y="0"/>
            <a:ext cx="119256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09F144A3-D556-4EC3-8E98-E5362B269B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8285" y="1184276"/>
            <a:ext cx="4375604" cy="4375604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98706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Image 1479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E9E34909-C8C9-44F2-AB0B-3314206B5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3455" y="-362125"/>
            <a:ext cx="5425910" cy="1097375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4530725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AFA4891-97B0-43CC-A1CF-112C23543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049" y="0"/>
            <a:ext cx="119129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7223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7787F4-F75D-4591-BB01-DA56554D4C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71805" y="1184746"/>
            <a:ext cx="5920120" cy="4854547"/>
          </a:xfrm>
          <a:prstGeom prst="rect">
            <a:avLst/>
          </a:prstGeom>
        </p:spPr>
        <p:txBody>
          <a:bodyPr/>
          <a:lstStyle>
            <a:lvl1pPr marL="285752" indent="-285752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8" name="Image 7" descr="Une image contenant bâtiment, guitare, lumière&#10;&#10;Description générée automatiquement">
            <a:extLst>
              <a:ext uri="{FF2B5EF4-FFF2-40B4-BE49-F238E27FC236}">
                <a16:creationId xmlns:a16="http://schemas.microsoft.com/office/drawing/2014/main" id="{7383CCFF-1726-4614-AEED-A96CF5C03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482220" y="-362125"/>
            <a:ext cx="542591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2208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1949344" cy="1695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7DAF2AD7-16B7-4DA1-9B3E-CF4ECE7D5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09" y="6442844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5328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600075" y="1184746"/>
            <a:ext cx="10991850" cy="4854547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3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CE22E917-F282-4048-8AA3-C9D7699D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F0665A9-5FEB-4872-8BAD-68B884211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99" y="0"/>
            <a:ext cx="11938301" cy="616228"/>
          </a:xfrm>
          <a:prstGeom prst="rect">
            <a:avLst/>
          </a:prstGeom>
          <a:noFill/>
        </p:spPr>
        <p:txBody>
          <a:bodyPr lIns="0" anchor="ctr"/>
          <a:lstStyle>
            <a:lvl1pPr marL="540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718703441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" y="385"/>
            <a:ext cx="12190413" cy="6857235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-793" y="-381"/>
            <a:ext cx="12192000" cy="6750049"/>
          </a:xfrm>
          <a:prstGeom prst="rect">
            <a:avLst/>
          </a:prstGeom>
          <a:solidFill>
            <a:schemeClr val="accent4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457178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363544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928" tIns="359982" rIns="143992" bIns="45718" rtlCol="0" anchor="t">
            <a:noAutofit/>
          </a:bodyPr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fr-FR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32" name="Image 10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4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2731168" y="2676721"/>
            <a:ext cx="6729664" cy="2485771"/>
          </a:xfrm>
          <a:prstGeom prst="rect">
            <a:avLst/>
          </a:prstGeom>
        </p:spPr>
        <p:txBody>
          <a:bodyPr lIns="91436" tIns="45718" rIns="91436" bIns="45718" anchor="ctr"/>
          <a:lstStyle>
            <a:lvl1pPr algn="ctr">
              <a:defRPr sz="44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32551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</p:bldLst>
  </p:timing>
  <p:extLst>
    <p:ext uri="{DCECCB84-F9BA-43D5-87BE-67443E8EF086}">
      <p15:sldGuideLst xmlns:p15="http://schemas.microsoft.com/office/powerpoint/2012/main">
        <p15:guide id="1" pos="9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3905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 dirty="0">
              <a:cs typeface="+mn-cs"/>
            </a:endParaRPr>
          </a:p>
        </p:txBody>
      </p:sp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31" r:id="rId2"/>
    <p:sldLayoutId id="2147483733" r:id="rId3"/>
    <p:sldLayoutId id="2147483760" r:id="rId4"/>
    <p:sldLayoutId id="2147483748" r:id="rId5"/>
    <p:sldLayoutId id="2147483699" r:id="rId6"/>
    <p:sldLayoutId id="2147483709" r:id="rId7"/>
    <p:sldLayoutId id="2147483761" r:id="rId8"/>
    <p:sldLayoutId id="2147483762" r:id="rId9"/>
    <p:sldLayoutId id="2147483763" r:id="rId10"/>
    <p:sldLayoutId id="2147483764" r:id="rId11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2" userDrawn="1">
          <p15:clr>
            <a:srgbClr val="F26B43"/>
          </p15:clr>
        </p15:guide>
        <p15:guide id="3" pos="68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513905" y="6311900"/>
            <a:ext cx="11582400" cy="1588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0259233" y="6596066"/>
            <a:ext cx="365125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 userDrawn="1"/>
        </p:nvSpPr>
        <p:spPr>
          <a:xfrm>
            <a:off x="9383741" y="6432420"/>
            <a:ext cx="967317" cy="35848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/>
            <a:fld id="{8ADA4F10-5238-444A-94EC-5A3FB7719EF6}" type="slidenum">
              <a:rPr lang="fr-FR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‹N°›</a:t>
            </a:fld>
            <a:endParaRPr lang="fr-FR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space réservé du pied de page 2">
            <a:extLst>
              <a:ext uri="{FF2B5EF4-FFF2-40B4-BE49-F238E27FC236}">
                <a16:creationId xmlns:a16="http://schemas.microsoft.com/office/drawing/2014/main" id="{A5340A41-6EA7-436D-BF03-33E95588F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163" y="6451082"/>
            <a:ext cx="3403600" cy="273844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A97BE63-2194-4247-98C7-9496FA14604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404291" y="6413504"/>
            <a:ext cx="984466" cy="330086"/>
          </a:xfrm>
          <a:prstGeom prst="rect">
            <a:avLst/>
          </a:prstGeom>
        </p:spPr>
      </p:pic>
      <p:pic>
        <p:nvPicPr>
          <p:cNvPr id="14" name="Image 13" descr="TOTAL_logo_RVB_powerpoint.psd">
            <a:extLst>
              <a:ext uri="{FF2B5EF4-FFF2-40B4-BE49-F238E27FC236}">
                <a16:creationId xmlns:a16="http://schemas.microsoft.com/office/drawing/2014/main" id="{ADD7ACCA-6A46-408F-B6AD-C9378604290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833" y="6344380"/>
            <a:ext cx="1439995" cy="504000"/>
          </a:xfrm>
          <a:prstGeom prst="rect">
            <a:avLst/>
          </a:prstGeom>
        </p:spPr>
      </p:pic>
      <p:sp>
        <p:nvSpPr>
          <p:cNvPr id="2" name="MSIPCMContentMarking" descr="{&quot;HashCode&quot;:-234220969,&quot;Placement&quot;:&quot;Footer&quot;}">
            <a:extLst>
              <a:ext uri="{FF2B5EF4-FFF2-40B4-BE49-F238E27FC236}">
                <a16:creationId xmlns:a16="http://schemas.microsoft.com/office/drawing/2014/main" id="{25B323B4-A62B-416E-8FCC-4183167267B5}"/>
              </a:ext>
            </a:extLst>
          </p:cNvPr>
          <p:cNvSpPr txBox="1"/>
          <p:nvPr userDrawn="1"/>
        </p:nvSpPr>
        <p:spPr>
          <a:xfrm>
            <a:off x="0" y="6440626"/>
            <a:ext cx="2564033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hf sldNum="0" hdr="0" dt="0"/>
  <p:txStyles>
    <p:titleStyle>
      <a:lvl1pPr algn="l" defTabSz="457204" rtl="0" fontAlgn="base">
        <a:spcBef>
          <a:spcPct val="0"/>
        </a:spcBef>
        <a:spcAft>
          <a:spcPct val="0"/>
        </a:spcAft>
        <a:defRPr sz="2400" b="1" kern="1200" cap="all">
          <a:solidFill>
            <a:srgbClr val="004494"/>
          </a:solidFill>
          <a:latin typeface="+mj-lt"/>
          <a:ea typeface="+mj-ea"/>
          <a:cs typeface="Arial"/>
        </a:defRPr>
      </a:lvl1pPr>
      <a:lvl2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4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7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11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15" algn="l" defTabSz="457204" rtl="0" fontAlgn="base">
        <a:spcBef>
          <a:spcPct val="0"/>
        </a:spcBef>
        <a:spcAft>
          <a:spcPct val="0"/>
        </a:spcAft>
        <a:defRPr sz="2200" b="1">
          <a:solidFill>
            <a:srgbClr val="00449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5752" indent="-285752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9" indent="-180976" algn="l" defTabSz="533405" rtl="0" fontAlgn="base">
        <a:spcBef>
          <a:spcPts val="300"/>
        </a:spcBef>
        <a:spcAft>
          <a:spcPts val="300"/>
        </a:spcAft>
        <a:buClr>
          <a:srgbClr val="004494"/>
        </a:buClr>
        <a:buFont typeface="Lucida Grande"/>
        <a:buChar char="-"/>
        <a:defRPr kern="1200">
          <a:solidFill>
            <a:schemeClr val="tx1"/>
          </a:solidFill>
          <a:latin typeface="+mn-lt"/>
          <a:ea typeface="+mn-ea"/>
          <a:cs typeface="Arial"/>
        </a:defRPr>
      </a:lvl2pPr>
      <a:lvl3pPr marL="806456" indent="-180976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9509" indent="-179390" algn="l" defTabSz="457204" rtl="0" fontAlgn="base">
        <a:spcBef>
          <a:spcPts val="300"/>
        </a:spcBef>
        <a:spcAft>
          <a:spcPts val="300"/>
        </a:spcAft>
        <a:buClr>
          <a:srgbClr val="004494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258898" indent="-180976" algn="l" defTabSz="352428" rtl="0" fontAlgn="base">
        <a:spcBef>
          <a:spcPts val="300"/>
        </a:spcBef>
        <a:spcAft>
          <a:spcPts val="300"/>
        </a:spcAft>
        <a:buClr>
          <a:srgbClr val="133C75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50010" indent="0" algn="l" defTabSz="457204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25600" indent="0" algn="l" defTabSz="457204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9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2" indent="-228602" algn="l" defTabSz="4572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7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5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9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3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6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1" algn="l" defTabSz="4572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42">
          <p15:clr>
            <a:srgbClr val="F26B43"/>
          </p15:clr>
        </p15:guide>
        <p15:guide id="3" pos="68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2111967"/>
            <a:ext cx="11602719" cy="1755183"/>
          </a:xfrm>
        </p:spPr>
        <p:txBody>
          <a:bodyPr/>
          <a:lstStyle/>
          <a:p>
            <a:r>
              <a:rPr lang="en-US" sz="4000" i="1" dirty="0">
                <a:solidFill>
                  <a:prstClr val="white"/>
                </a:solidFill>
              </a:rPr>
              <a:t>Our Lives First </a:t>
            </a:r>
            <a:r>
              <a:rPr lang="en-US" sz="4000" dirty="0">
                <a:solidFill>
                  <a:prstClr val="white"/>
                </a:solidFill>
              </a:rPr>
              <a:t>: Zero Fatal Accidents</a:t>
            </a:r>
            <a:br>
              <a:rPr lang="en-US" sz="1000" noProof="0" dirty="0"/>
            </a:br>
            <a:br>
              <a:rPr lang="en-US" sz="2000" noProof="0" dirty="0"/>
            </a:br>
            <a:br>
              <a:rPr lang="en-US" sz="2000" noProof="0" dirty="0"/>
            </a:br>
            <a:r>
              <a:rPr lang="en-US" sz="4000" noProof="0" dirty="0"/>
              <a:t>Sponsors’ training</a:t>
            </a:r>
            <a:endParaRPr lang="en-US" sz="4000" b="0" noProof="0" dirty="0"/>
          </a:p>
        </p:txBody>
      </p:sp>
      <p:pic>
        <p:nvPicPr>
          <p:cNvPr id="5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C6B46E10-87B0-4ADA-B875-3D791C758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69" y="4927724"/>
            <a:ext cx="1409706" cy="1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6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 anchor="t"/>
          <a:lstStyle/>
          <a:p>
            <a:pPr>
              <a:spcBef>
                <a:spcPts val="1200"/>
              </a:spcBef>
            </a:pPr>
            <a:endParaRPr lang="en-US" b="1" noProof="0">
              <a:solidFill>
                <a:schemeClr val="bg2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b="1" noProof="0">
              <a:solidFill>
                <a:schemeClr val="accent4"/>
              </a:solidFill>
            </a:endParaRPr>
          </a:p>
          <a:p>
            <a:pPr>
              <a:spcBef>
                <a:spcPts val="1200"/>
              </a:spcBef>
            </a:pPr>
            <a:endParaRPr lang="en-US" b="1" noProof="0">
              <a:solidFill>
                <a:schemeClr val="accent4"/>
              </a:solidFill>
            </a:endParaRPr>
          </a:p>
          <a:p>
            <a:pPr>
              <a:spcBef>
                <a:spcPts val="1200"/>
              </a:spcBef>
            </a:pPr>
            <a:endParaRPr lang="en-US" b="1" noProof="0">
              <a:solidFill>
                <a:schemeClr val="accent4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b="1" u="sng" noProof="0">
                <a:solidFill>
                  <a:schemeClr val="accent4"/>
                </a:solidFill>
              </a:rPr>
              <a:t>FOR WHICH:</a:t>
            </a:r>
          </a:p>
          <a:p>
            <a:pPr>
              <a:spcBef>
                <a:spcPts val="1200"/>
              </a:spcBef>
            </a:pPr>
            <a:r>
              <a:rPr lang="en-US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Total will focus on the Top 5 fatal work risks </a:t>
            </a:r>
            <a:r>
              <a:rPr lang="en-US" sz="1600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(Work at height, LOTO, Hot work, Lifting, Confined spaces) </a:t>
            </a:r>
          </a:p>
          <a:p>
            <a:pPr>
              <a:spcBef>
                <a:spcPts val="1200"/>
              </a:spcBef>
            </a:pPr>
            <a:r>
              <a:rPr lang="en-US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Contractors are key stakeholders</a:t>
            </a:r>
          </a:p>
          <a:p>
            <a:pPr>
              <a:spcBef>
                <a:spcPts val="1200"/>
              </a:spcBef>
            </a:pPr>
            <a:r>
              <a:rPr lang="en-US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Contractors will partner in implementing the three actions</a:t>
            </a:r>
          </a:p>
          <a:p>
            <a:pPr>
              <a:spcBef>
                <a:spcPts val="1200"/>
              </a:spcBef>
            </a:pPr>
            <a:r>
              <a:rPr lang="en-US" b="1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D – Day is April 30th (WDFS)</a:t>
            </a:r>
          </a:p>
          <a:p>
            <a:pPr>
              <a:spcBef>
                <a:spcPts val="1200"/>
              </a:spcBef>
            </a:pPr>
            <a:endParaRPr lang="en-US" b="1" noProof="0">
              <a:solidFill>
                <a:schemeClr val="accent4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+mn-cs"/>
              </a:rPr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9699" y="92764"/>
            <a:ext cx="11938301" cy="746995"/>
          </a:xfrm>
        </p:spPr>
        <p:txBody>
          <a:bodyPr/>
          <a:lstStyle/>
          <a:p>
            <a:pPr marL="539750"/>
            <a:r>
              <a:rPr lang="en-US" noProof="0"/>
              <a:t>The 3 actions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7E32240-D929-42EA-A540-3B5E82B2FEA3}"/>
              </a:ext>
            </a:extLst>
          </p:cNvPr>
          <p:cNvSpPr txBox="1">
            <a:spLocks/>
          </p:cNvSpPr>
          <p:nvPr/>
        </p:nvSpPr>
        <p:spPr>
          <a:xfrm>
            <a:off x="306700" y="2148637"/>
            <a:ext cx="4038976" cy="511514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b="1">
                <a:solidFill>
                  <a:schemeClr val="bg2"/>
                </a:solidFill>
              </a:rPr>
              <a:t>“Safety Green Light”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87A56A01-DD98-4F93-91AF-FD8C56A07EAC}"/>
              </a:ext>
            </a:extLst>
          </p:cNvPr>
          <p:cNvSpPr txBox="1">
            <a:spLocks/>
          </p:cNvSpPr>
          <p:nvPr/>
        </p:nvSpPr>
        <p:spPr>
          <a:xfrm>
            <a:off x="3663914" y="2148637"/>
            <a:ext cx="3833774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4"/>
                </a:solidFill>
              </a:rPr>
              <a:t>Joint Safety Tours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FD242BFF-8109-4CC0-A684-FB05B137DAE2}"/>
              </a:ext>
            </a:extLst>
          </p:cNvPr>
          <p:cNvSpPr txBox="1">
            <a:spLocks/>
          </p:cNvSpPr>
          <p:nvPr/>
        </p:nvSpPr>
        <p:spPr>
          <a:xfrm>
            <a:off x="7254599" y="2148637"/>
            <a:ext cx="4278258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2"/>
                </a:solidFill>
              </a:rPr>
              <a:t>Life Saving Checks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5AAFD7A-ED73-440A-B310-7AC933C82BC3}"/>
              </a:ext>
            </a:extLst>
          </p:cNvPr>
          <p:cNvGrpSpPr/>
          <p:nvPr/>
        </p:nvGrpSpPr>
        <p:grpSpPr>
          <a:xfrm>
            <a:off x="2086541" y="1420022"/>
            <a:ext cx="525740" cy="615142"/>
            <a:chOff x="7786526" y="4620767"/>
            <a:chExt cx="571500" cy="552450"/>
          </a:xfrm>
          <a:solidFill>
            <a:schemeClr val="bg2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3732A5D-20F6-4A8C-AC04-CB1BEE5BA3F1}"/>
                </a:ext>
              </a:extLst>
            </p:cNvPr>
            <p:cNvSpPr/>
            <p:nvPr/>
          </p:nvSpPr>
          <p:spPr>
            <a:xfrm>
              <a:off x="7786526" y="4620767"/>
              <a:ext cx="571500" cy="342900"/>
            </a:xfrm>
            <a:custGeom>
              <a:avLst/>
              <a:gdLst>
                <a:gd name="connsiteX0" fmla="*/ 561975 w 571500"/>
                <a:gd name="connsiteY0" fmla="*/ 266700 h 342900"/>
                <a:gd name="connsiteX1" fmla="*/ 530419 w 571500"/>
                <a:gd name="connsiteY1" fmla="*/ 266700 h 342900"/>
                <a:gd name="connsiteX2" fmla="*/ 352425 w 571500"/>
                <a:gd name="connsiteY2" fmla="*/ 66665 h 342900"/>
                <a:gd name="connsiteX3" fmla="*/ 352425 w 571500"/>
                <a:gd name="connsiteY3" fmla="*/ 28575 h 342900"/>
                <a:gd name="connsiteX4" fmla="*/ 342900 w 571500"/>
                <a:gd name="connsiteY4" fmla="*/ 19050 h 342900"/>
                <a:gd name="connsiteX5" fmla="*/ 295275 w 571500"/>
                <a:gd name="connsiteY5" fmla="*/ 19050 h 342900"/>
                <a:gd name="connsiteX6" fmla="*/ 295275 w 571500"/>
                <a:gd name="connsiteY6" fmla="*/ 0 h 342900"/>
                <a:gd name="connsiteX7" fmla="*/ 276225 w 571500"/>
                <a:gd name="connsiteY7" fmla="*/ 0 h 342900"/>
                <a:gd name="connsiteX8" fmla="*/ 276225 w 571500"/>
                <a:gd name="connsiteY8" fmla="*/ 19050 h 342900"/>
                <a:gd name="connsiteX9" fmla="*/ 228600 w 571500"/>
                <a:gd name="connsiteY9" fmla="*/ 19050 h 342900"/>
                <a:gd name="connsiteX10" fmla="*/ 219075 w 571500"/>
                <a:gd name="connsiteY10" fmla="*/ 28575 h 342900"/>
                <a:gd name="connsiteX11" fmla="*/ 219075 w 571500"/>
                <a:gd name="connsiteY11" fmla="*/ 66665 h 342900"/>
                <a:gd name="connsiteX12" fmla="*/ 41081 w 571500"/>
                <a:gd name="connsiteY12" fmla="*/ 266700 h 342900"/>
                <a:gd name="connsiteX13" fmla="*/ 9525 w 571500"/>
                <a:gd name="connsiteY13" fmla="*/ 266700 h 342900"/>
                <a:gd name="connsiteX14" fmla="*/ 0 w 571500"/>
                <a:gd name="connsiteY14" fmla="*/ 276225 h 342900"/>
                <a:gd name="connsiteX15" fmla="*/ 0 w 571500"/>
                <a:gd name="connsiteY15" fmla="*/ 333375 h 342900"/>
                <a:gd name="connsiteX16" fmla="*/ 9525 w 571500"/>
                <a:gd name="connsiteY16" fmla="*/ 342900 h 342900"/>
                <a:gd name="connsiteX17" fmla="*/ 561975 w 571500"/>
                <a:gd name="connsiteY17" fmla="*/ 342900 h 342900"/>
                <a:gd name="connsiteX18" fmla="*/ 571500 w 571500"/>
                <a:gd name="connsiteY18" fmla="*/ 333375 h 342900"/>
                <a:gd name="connsiteX19" fmla="*/ 571500 w 571500"/>
                <a:gd name="connsiteY19" fmla="*/ 276225 h 342900"/>
                <a:gd name="connsiteX20" fmla="*/ 561975 w 571500"/>
                <a:gd name="connsiteY20" fmla="*/ 266700 h 342900"/>
                <a:gd name="connsiteX21" fmla="*/ 552450 w 571500"/>
                <a:gd name="connsiteY21" fmla="*/ 323850 h 342900"/>
                <a:gd name="connsiteX22" fmla="*/ 19050 w 571500"/>
                <a:gd name="connsiteY22" fmla="*/ 323850 h 342900"/>
                <a:gd name="connsiteX23" fmla="*/ 19050 w 571500"/>
                <a:gd name="connsiteY23" fmla="*/ 285750 h 342900"/>
                <a:gd name="connsiteX24" fmla="*/ 49397 w 571500"/>
                <a:gd name="connsiteY24" fmla="*/ 285750 h 342900"/>
                <a:gd name="connsiteX25" fmla="*/ 58855 w 571500"/>
                <a:gd name="connsiteY25" fmla="*/ 277358 h 342900"/>
                <a:gd name="connsiteX26" fmla="*/ 219075 w 571500"/>
                <a:gd name="connsiteY26" fmla="*/ 86335 h 342900"/>
                <a:gd name="connsiteX27" fmla="*/ 219075 w 571500"/>
                <a:gd name="connsiteY27" fmla="*/ 161925 h 342900"/>
                <a:gd name="connsiteX28" fmla="*/ 238125 w 571500"/>
                <a:gd name="connsiteY28" fmla="*/ 161925 h 342900"/>
                <a:gd name="connsiteX29" fmla="*/ 238125 w 571500"/>
                <a:gd name="connsiteY29" fmla="*/ 73828 h 342900"/>
                <a:gd name="connsiteX30" fmla="*/ 238125 w 571500"/>
                <a:gd name="connsiteY30" fmla="*/ 38100 h 342900"/>
                <a:gd name="connsiteX31" fmla="*/ 276225 w 571500"/>
                <a:gd name="connsiteY31" fmla="*/ 38100 h 342900"/>
                <a:gd name="connsiteX32" fmla="*/ 276225 w 571500"/>
                <a:gd name="connsiteY32" fmla="*/ 123825 h 342900"/>
                <a:gd name="connsiteX33" fmla="*/ 295275 w 571500"/>
                <a:gd name="connsiteY33" fmla="*/ 123825 h 342900"/>
                <a:gd name="connsiteX34" fmla="*/ 295275 w 571500"/>
                <a:gd name="connsiteY34" fmla="*/ 38100 h 342900"/>
                <a:gd name="connsiteX35" fmla="*/ 333375 w 571500"/>
                <a:gd name="connsiteY35" fmla="*/ 38100 h 342900"/>
                <a:gd name="connsiteX36" fmla="*/ 333375 w 571500"/>
                <a:gd name="connsiteY36" fmla="*/ 73828 h 342900"/>
                <a:gd name="connsiteX37" fmla="*/ 333375 w 571500"/>
                <a:gd name="connsiteY37" fmla="*/ 161925 h 342900"/>
                <a:gd name="connsiteX38" fmla="*/ 352425 w 571500"/>
                <a:gd name="connsiteY38" fmla="*/ 161925 h 342900"/>
                <a:gd name="connsiteX39" fmla="*/ 352425 w 571500"/>
                <a:gd name="connsiteY39" fmla="*/ 86335 h 342900"/>
                <a:gd name="connsiteX40" fmla="*/ 512645 w 571500"/>
                <a:gd name="connsiteY40" fmla="*/ 277349 h 342900"/>
                <a:gd name="connsiteX41" fmla="*/ 522103 w 571500"/>
                <a:gd name="connsiteY41" fmla="*/ 285750 h 342900"/>
                <a:gd name="connsiteX42" fmla="*/ 552450 w 571500"/>
                <a:gd name="connsiteY42" fmla="*/ 285750 h 342900"/>
                <a:gd name="connsiteX43" fmla="*/ 552450 w 571500"/>
                <a:gd name="connsiteY43" fmla="*/ 3238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500" h="342900">
                  <a:moveTo>
                    <a:pt x="561975" y="266700"/>
                  </a:moveTo>
                  <a:lnTo>
                    <a:pt x="530419" y="266700"/>
                  </a:lnTo>
                  <a:cubicBezTo>
                    <a:pt x="515645" y="171536"/>
                    <a:pt x="445408" y="92697"/>
                    <a:pt x="352425" y="66665"/>
                  </a:cubicBezTo>
                  <a:lnTo>
                    <a:pt x="352425" y="28575"/>
                  </a:lnTo>
                  <a:cubicBezTo>
                    <a:pt x="352425" y="23317"/>
                    <a:pt x="348167" y="19050"/>
                    <a:pt x="342900" y="19050"/>
                  </a:cubicBezTo>
                  <a:lnTo>
                    <a:pt x="295275" y="19050"/>
                  </a:lnTo>
                  <a:lnTo>
                    <a:pt x="295275" y="0"/>
                  </a:lnTo>
                  <a:lnTo>
                    <a:pt x="276225" y="0"/>
                  </a:lnTo>
                  <a:lnTo>
                    <a:pt x="276225" y="19050"/>
                  </a:lnTo>
                  <a:lnTo>
                    <a:pt x="228600" y="19050"/>
                  </a:lnTo>
                  <a:cubicBezTo>
                    <a:pt x="223333" y="19050"/>
                    <a:pt x="219075" y="23317"/>
                    <a:pt x="219075" y="28575"/>
                  </a:cubicBezTo>
                  <a:lnTo>
                    <a:pt x="219075" y="66665"/>
                  </a:lnTo>
                  <a:cubicBezTo>
                    <a:pt x="126092" y="92697"/>
                    <a:pt x="55855" y="171536"/>
                    <a:pt x="41081" y="266700"/>
                  </a:cubicBezTo>
                  <a:lnTo>
                    <a:pt x="9525" y="266700"/>
                  </a:lnTo>
                  <a:cubicBezTo>
                    <a:pt x="4258" y="266700"/>
                    <a:pt x="0" y="270967"/>
                    <a:pt x="0" y="276225"/>
                  </a:cubicBezTo>
                  <a:lnTo>
                    <a:pt x="0" y="333375"/>
                  </a:lnTo>
                  <a:cubicBezTo>
                    <a:pt x="0" y="338633"/>
                    <a:pt x="4258" y="342900"/>
                    <a:pt x="9525" y="342900"/>
                  </a:cubicBezTo>
                  <a:lnTo>
                    <a:pt x="561975" y="342900"/>
                  </a:lnTo>
                  <a:cubicBezTo>
                    <a:pt x="567242" y="342900"/>
                    <a:pt x="571500" y="338633"/>
                    <a:pt x="571500" y="333375"/>
                  </a:cubicBezTo>
                  <a:lnTo>
                    <a:pt x="571500" y="276225"/>
                  </a:lnTo>
                  <a:cubicBezTo>
                    <a:pt x="571500" y="270967"/>
                    <a:pt x="567242" y="266700"/>
                    <a:pt x="561975" y="266700"/>
                  </a:cubicBezTo>
                  <a:close/>
                  <a:moveTo>
                    <a:pt x="552450" y="323850"/>
                  </a:moveTo>
                  <a:lnTo>
                    <a:pt x="19050" y="323850"/>
                  </a:lnTo>
                  <a:lnTo>
                    <a:pt x="19050" y="285750"/>
                  </a:lnTo>
                  <a:lnTo>
                    <a:pt x="49397" y="285750"/>
                  </a:lnTo>
                  <a:cubicBezTo>
                    <a:pt x="54216" y="285750"/>
                    <a:pt x="58283" y="282150"/>
                    <a:pt x="58855" y="277358"/>
                  </a:cubicBezTo>
                  <a:cubicBezTo>
                    <a:pt x="69571" y="187852"/>
                    <a:pt x="133293" y="112519"/>
                    <a:pt x="219075" y="86335"/>
                  </a:cubicBezTo>
                  <a:lnTo>
                    <a:pt x="219075" y="161925"/>
                  </a:lnTo>
                  <a:lnTo>
                    <a:pt x="238125" y="161925"/>
                  </a:lnTo>
                  <a:lnTo>
                    <a:pt x="238125" y="73828"/>
                  </a:lnTo>
                  <a:lnTo>
                    <a:pt x="238125" y="38100"/>
                  </a:lnTo>
                  <a:lnTo>
                    <a:pt x="276225" y="38100"/>
                  </a:lnTo>
                  <a:lnTo>
                    <a:pt x="276225" y="123825"/>
                  </a:lnTo>
                  <a:lnTo>
                    <a:pt x="295275" y="123825"/>
                  </a:lnTo>
                  <a:lnTo>
                    <a:pt x="295275" y="38100"/>
                  </a:lnTo>
                  <a:lnTo>
                    <a:pt x="333375" y="38100"/>
                  </a:lnTo>
                  <a:lnTo>
                    <a:pt x="333375" y="73828"/>
                  </a:lnTo>
                  <a:lnTo>
                    <a:pt x="333375" y="161925"/>
                  </a:lnTo>
                  <a:lnTo>
                    <a:pt x="352425" y="161925"/>
                  </a:lnTo>
                  <a:lnTo>
                    <a:pt x="352425" y="86335"/>
                  </a:lnTo>
                  <a:cubicBezTo>
                    <a:pt x="438207" y="112519"/>
                    <a:pt x="501929" y="187843"/>
                    <a:pt x="512645" y="277349"/>
                  </a:cubicBezTo>
                  <a:cubicBezTo>
                    <a:pt x="513226" y="282150"/>
                    <a:pt x="517293" y="285750"/>
                    <a:pt x="522103" y="285750"/>
                  </a:cubicBezTo>
                  <a:lnTo>
                    <a:pt x="552450" y="285750"/>
                  </a:lnTo>
                  <a:lnTo>
                    <a:pt x="552450" y="3238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9B82568-AABF-4638-AF12-A0358F008943}"/>
                </a:ext>
              </a:extLst>
            </p:cNvPr>
            <p:cNvSpPr/>
            <p:nvPr/>
          </p:nvSpPr>
          <p:spPr>
            <a:xfrm>
              <a:off x="7786526" y="4992242"/>
              <a:ext cx="571500" cy="180975"/>
            </a:xfrm>
            <a:custGeom>
              <a:avLst/>
              <a:gdLst>
                <a:gd name="connsiteX0" fmla="*/ 561975 w 571500"/>
                <a:gd name="connsiteY0" fmla="*/ 28575 h 180975"/>
                <a:gd name="connsiteX1" fmla="*/ 514350 w 571500"/>
                <a:gd name="connsiteY1" fmla="*/ 28575 h 180975"/>
                <a:gd name="connsiteX2" fmla="*/ 514350 w 571500"/>
                <a:gd name="connsiteY2" fmla="*/ 9525 h 180975"/>
                <a:gd name="connsiteX3" fmla="*/ 504825 w 571500"/>
                <a:gd name="connsiteY3" fmla="*/ 0 h 180975"/>
                <a:gd name="connsiteX4" fmla="*/ 66675 w 571500"/>
                <a:gd name="connsiteY4" fmla="*/ 0 h 180975"/>
                <a:gd name="connsiteX5" fmla="*/ 57150 w 571500"/>
                <a:gd name="connsiteY5" fmla="*/ 9525 h 180975"/>
                <a:gd name="connsiteX6" fmla="*/ 57150 w 571500"/>
                <a:gd name="connsiteY6" fmla="*/ 28575 h 180975"/>
                <a:gd name="connsiteX7" fmla="*/ 9525 w 571500"/>
                <a:gd name="connsiteY7" fmla="*/ 28575 h 180975"/>
                <a:gd name="connsiteX8" fmla="*/ 0 w 571500"/>
                <a:gd name="connsiteY8" fmla="*/ 38100 h 180975"/>
                <a:gd name="connsiteX9" fmla="*/ 0 w 571500"/>
                <a:gd name="connsiteY9" fmla="*/ 95250 h 180975"/>
                <a:gd name="connsiteX10" fmla="*/ 9525 w 571500"/>
                <a:gd name="connsiteY10" fmla="*/ 104775 h 180975"/>
                <a:gd name="connsiteX11" fmla="*/ 57150 w 571500"/>
                <a:gd name="connsiteY11" fmla="*/ 104775 h 180975"/>
                <a:gd name="connsiteX12" fmla="*/ 57150 w 571500"/>
                <a:gd name="connsiteY12" fmla="*/ 114300 h 180975"/>
                <a:gd name="connsiteX13" fmla="*/ 58750 w 571500"/>
                <a:gd name="connsiteY13" fmla="*/ 119586 h 180975"/>
                <a:gd name="connsiteX14" fmla="*/ 96850 w 571500"/>
                <a:gd name="connsiteY14" fmla="*/ 176736 h 180975"/>
                <a:gd name="connsiteX15" fmla="*/ 104775 w 571500"/>
                <a:gd name="connsiteY15" fmla="*/ 180975 h 180975"/>
                <a:gd name="connsiteX16" fmla="*/ 219075 w 571500"/>
                <a:gd name="connsiteY16" fmla="*/ 180975 h 180975"/>
                <a:gd name="connsiteX17" fmla="*/ 226514 w 571500"/>
                <a:gd name="connsiteY17" fmla="*/ 177403 h 180975"/>
                <a:gd name="connsiteX18" fmla="*/ 264614 w 571500"/>
                <a:gd name="connsiteY18" fmla="*/ 129778 h 180975"/>
                <a:gd name="connsiteX19" fmla="*/ 266014 w 571500"/>
                <a:gd name="connsiteY19" fmla="*/ 127368 h 180975"/>
                <a:gd name="connsiteX20" fmla="*/ 282673 w 571500"/>
                <a:gd name="connsiteY20" fmla="*/ 85725 h 180975"/>
                <a:gd name="connsiteX21" fmla="*/ 288827 w 571500"/>
                <a:gd name="connsiteY21" fmla="*/ 85725 h 180975"/>
                <a:gd name="connsiteX22" fmla="*/ 305476 w 571500"/>
                <a:gd name="connsiteY22" fmla="*/ 127368 h 180975"/>
                <a:gd name="connsiteX23" fmla="*/ 306876 w 571500"/>
                <a:gd name="connsiteY23" fmla="*/ 129778 h 180975"/>
                <a:gd name="connsiteX24" fmla="*/ 344976 w 571500"/>
                <a:gd name="connsiteY24" fmla="*/ 177403 h 180975"/>
                <a:gd name="connsiteX25" fmla="*/ 352425 w 571500"/>
                <a:gd name="connsiteY25" fmla="*/ 180975 h 180975"/>
                <a:gd name="connsiteX26" fmla="*/ 466725 w 571500"/>
                <a:gd name="connsiteY26" fmla="*/ 180975 h 180975"/>
                <a:gd name="connsiteX27" fmla="*/ 474650 w 571500"/>
                <a:gd name="connsiteY27" fmla="*/ 176736 h 180975"/>
                <a:gd name="connsiteX28" fmla="*/ 512750 w 571500"/>
                <a:gd name="connsiteY28" fmla="*/ 119586 h 180975"/>
                <a:gd name="connsiteX29" fmla="*/ 514350 w 571500"/>
                <a:gd name="connsiteY29" fmla="*/ 114300 h 180975"/>
                <a:gd name="connsiteX30" fmla="*/ 514350 w 571500"/>
                <a:gd name="connsiteY30" fmla="*/ 104775 h 180975"/>
                <a:gd name="connsiteX31" fmla="*/ 561975 w 571500"/>
                <a:gd name="connsiteY31" fmla="*/ 104775 h 180975"/>
                <a:gd name="connsiteX32" fmla="*/ 571500 w 571500"/>
                <a:gd name="connsiteY32" fmla="*/ 95250 h 180975"/>
                <a:gd name="connsiteX33" fmla="*/ 571500 w 571500"/>
                <a:gd name="connsiteY33" fmla="*/ 38100 h 180975"/>
                <a:gd name="connsiteX34" fmla="*/ 561975 w 571500"/>
                <a:gd name="connsiteY34" fmla="*/ 28575 h 180975"/>
                <a:gd name="connsiteX35" fmla="*/ 19050 w 571500"/>
                <a:gd name="connsiteY35" fmla="*/ 85725 h 180975"/>
                <a:gd name="connsiteX36" fmla="*/ 19050 w 571500"/>
                <a:gd name="connsiteY36" fmla="*/ 47625 h 180975"/>
                <a:gd name="connsiteX37" fmla="*/ 57150 w 571500"/>
                <a:gd name="connsiteY37" fmla="*/ 47625 h 180975"/>
                <a:gd name="connsiteX38" fmla="*/ 57150 w 571500"/>
                <a:gd name="connsiteY38" fmla="*/ 85725 h 180975"/>
                <a:gd name="connsiteX39" fmla="*/ 19050 w 571500"/>
                <a:gd name="connsiteY39" fmla="*/ 85725 h 180975"/>
                <a:gd name="connsiteX40" fmla="*/ 495300 w 571500"/>
                <a:gd name="connsiteY40" fmla="*/ 111414 h 180975"/>
                <a:gd name="connsiteX41" fmla="*/ 461629 w 571500"/>
                <a:gd name="connsiteY41" fmla="*/ 161925 h 180975"/>
                <a:gd name="connsiteX42" fmla="*/ 356997 w 571500"/>
                <a:gd name="connsiteY42" fmla="*/ 161925 h 180975"/>
                <a:gd name="connsiteX43" fmla="*/ 322640 w 571500"/>
                <a:gd name="connsiteY43" fmla="*/ 118977 h 180975"/>
                <a:gd name="connsiteX44" fmla="*/ 304124 w 571500"/>
                <a:gd name="connsiteY44" fmla="*/ 72657 h 180975"/>
                <a:gd name="connsiteX45" fmla="*/ 295275 w 571500"/>
                <a:gd name="connsiteY45" fmla="*/ 66675 h 180975"/>
                <a:gd name="connsiteX46" fmla="*/ 276225 w 571500"/>
                <a:gd name="connsiteY46" fmla="*/ 66675 h 180975"/>
                <a:gd name="connsiteX47" fmla="*/ 267376 w 571500"/>
                <a:gd name="connsiteY47" fmla="*/ 72657 h 180975"/>
                <a:gd name="connsiteX48" fmla="*/ 248860 w 571500"/>
                <a:gd name="connsiteY48" fmla="*/ 118977 h 180975"/>
                <a:gd name="connsiteX49" fmla="*/ 214503 w 571500"/>
                <a:gd name="connsiteY49" fmla="*/ 161925 h 180975"/>
                <a:gd name="connsiteX50" fmla="*/ 109871 w 571500"/>
                <a:gd name="connsiteY50" fmla="*/ 161925 h 180975"/>
                <a:gd name="connsiteX51" fmla="*/ 76200 w 571500"/>
                <a:gd name="connsiteY51" fmla="*/ 111414 h 180975"/>
                <a:gd name="connsiteX52" fmla="*/ 76200 w 571500"/>
                <a:gd name="connsiteY52" fmla="*/ 95250 h 180975"/>
                <a:gd name="connsiteX53" fmla="*/ 76200 w 571500"/>
                <a:gd name="connsiteY53" fmla="*/ 38100 h 180975"/>
                <a:gd name="connsiteX54" fmla="*/ 76200 w 571500"/>
                <a:gd name="connsiteY54" fmla="*/ 19050 h 180975"/>
                <a:gd name="connsiteX55" fmla="*/ 495300 w 571500"/>
                <a:gd name="connsiteY55" fmla="*/ 19050 h 180975"/>
                <a:gd name="connsiteX56" fmla="*/ 495300 w 571500"/>
                <a:gd name="connsiteY56" fmla="*/ 38100 h 180975"/>
                <a:gd name="connsiteX57" fmla="*/ 495300 w 571500"/>
                <a:gd name="connsiteY57" fmla="*/ 95250 h 180975"/>
                <a:gd name="connsiteX58" fmla="*/ 495300 w 571500"/>
                <a:gd name="connsiteY58" fmla="*/ 111414 h 180975"/>
                <a:gd name="connsiteX59" fmla="*/ 552450 w 571500"/>
                <a:gd name="connsiteY59" fmla="*/ 85725 h 180975"/>
                <a:gd name="connsiteX60" fmla="*/ 514350 w 571500"/>
                <a:gd name="connsiteY60" fmla="*/ 85725 h 180975"/>
                <a:gd name="connsiteX61" fmla="*/ 514350 w 571500"/>
                <a:gd name="connsiteY61" fmla="*/ 47625 h 180975"/>
                <a:gd name="connsiteX62" fmla="*/ 552450 w 571500"/>
                <a:gd name="connsiteY62" fmla="*/ 47625 h 180975"/>
                <a:gd name="connsiteX63" fmla="*/ 552450 w 571500"/>
                <a:gd name="connsiteY63" fmla="*/ 857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71500" h="180975">
                  <a:moveTo>
                    <a:pt x="561975" y="28575"/>
                  </a:moveTo>
                  <a:lnTo>
                    <a:pt x="514350" y="28575"/>
                  </a:lnTo>
                  <a:lnTo>
                    <a:pt x="514350" y="9525"/>
                  </a:lnTo>
                  <a:cubicBezTo>
                    <a:pt x="514350" y="4267"/>
                    <a:pt x="510092" y="0"/>
                    <a:pt x="504825" y="0"/>
                  </a:cubicBezTo>
                  <a:lnTo>
                    <a:pt x="66675" y="0"/>
                  </a:lnTo>
                  <a:cubicBezTo>
                    <a:pt x="61408" y="0"/>
                    <a:pt x="57150" y="4267"/>
                    <a:pt x="57150" y="9525"/>
                  </a:cubicBezTo>
                  <a:lnTo>
                    <a:pt x="57150" y="28575"/>
                  </a:lnTo>
                  <a:lnTo>
                    <a:pt x="9525" y="28575"/>
                  </a:lnTo>
                  <a:cubicBezTo>
                    <a:pt x="4258" y="28575"/>
                    <a:pt x="0" y="32842"/>
                    <a:pt x="0" y="38100"/>
                  </a:cubicBezTo>
                  <a:lnTo>
                    <a:pt x="0" y="95250"/>
                  </a:lnTo>
                  <a:cubicBezTo>
                    <a:pt x="0" y="100508"/>
                    <a:pt x="4258" y="104775"/>
                    <a:pt x="9525" y="104775"/>
                  </a:cubicBezTo>
                  <a:lnTo>
                    <a:pt x="57150" y="104775"/>
                  </a:lnTo>
                  <a:lnTo>
                    <a:pt x="57150" y="114300"/>
                  </a:lnTo>
                  <a:cubicBezTo>
                    <a:pt x="57150" y="116176"/>
                    <a:pt x="57712" y="118024"/>
                    <a:pt x="58750" y="119586"/>
                  </a:cubicBezTo>
                  <a:lnTo>
                    <a:pt x="96850" y="176736"/>
                  </a:lnTo>
                  <a:cubicBezTo>
                    <a:pt x="98622" y="179384"/>
                    <a:pt x="101594" y="180975"/>
                    <a:pt x="104775" y="180975"/>
                  </a:cubicBezTo>
                  <a:lnTo>
                    <a:pt x="219075" y="180975"/>
                  </a:lnTo>
                  <a:cubicBezTo>
                    <a:pt x="221971" y="180975"/>
                    <a:pt x="224704" y="179661"/>
                    <a:pt x="226514" y="177403"/>
                  </a:cubicBezTo>
                  <a:lnTo>
                    <a:pt x="264614" y="129778"/>
                  </a:lnTo>
                  <a:cubicBezTo>
                    <a:pt x="265195" y="129045"/>
                    <a:pt x="265662" y="128235"/>
                    <a:pt x="266014" y="127368"/>
                  </a:cubicBezTo>
                  <a:lnTo>
                    <a:pt x="282673" y="85725"/>
                  </a:lnTo>
                  <a:lnTo>
                    <a:pt x="288827" y="85725"/>
                  </a:lnTo>
                  <a:lnTo>
                    <a:pt x="305476" y="127368"/>
                  </a:lnTo>
                  <a:cubicBezTo>
                    <a:pt x="305829" y="128235"/>
                    <a:pt x="306305" y="129045"/>
                    <a:pt x="306876" y="129778"/>
                  </a:cubicBezTo>
                  <a:lnTo>
                    <a:pt x="344976" y="177403"/>
                  </a:lnTo>
                  <a:cubicBezTo>
                    <a:pt x="346796" y="179661"/>
                    <a:pt x="349529" y="180975"/>
                    <a:pt x="352425" y="180975"/>
                  </a:cubicBezTo>
                  <a:lnTo>
                    <a:pt x="466725" y="180975"/>
                  </a:lnTo>
                  <a:cubicBezTo>
                    <a:pt x="469906" y="180975"/>
                    <a:pt x="472878" y="179384"/>
                    <a:pt x="474650" y="176736"/>
                  </a:cubicBezTo>
                  <a:lnTo>
                    <a:pt x="512750" y="119586"/>
                  </a:lnTo>
                  <a:cubicBezTo>
                    <a:pt x="513788" y="118024"/>
                    <a:pt x="514350" y="116176"/>
                    <a:pt x="514350" y="114300"/>
                  </a:cubicBezTo>
                  <a:lnTo>
                    <a:pt x="514350" y="104775"/>
                  </a:lnTo>
                  <a:lnTo>
                    <a:pt x="561975" y="104775"/>
                  </a:lnTo>
                  <a:cubicBezTo>
                    <a:pt x="567242" y="104775"/>
                    <a:pt x="571500" y="100508"/>
                    <a:pt x="571500" y="95250"/>
                  </a:cubicBezTo>
                  <a:lnTo>
                    <a:pt x="571500" y="38100"/>
                  </a:lnTo>
                  <a:cubicBezTo>
                    <a:pt x="571500" y="32842"/>
                    <a:pt x="567242" y="28575"/>
                    <a:pt x="561975" y="28575"/>
                  </a:cubicBezTo>
                  <a:close/>
                  <a:moveTo>
                    <a:pt x="19050" y="85725"/>
                  </a:moveTo>
                  <a:lnTo>
                    <a:pt x="19050" y="47625"/>
                  </a:lnTo>
                  <a:lnTo>
                    <a:pt x="57150" y="47625"/>
                  </a:lnTo>
                  <a:lnTo>
                    <a:pt x="57150" y="85725"/>
                  </a:lnTo>
                  <a:lnTo>
                    <a:pt x="19050" y="85725"/>
                  </a:lnTo>
                  <a:close/>
                  <a:moveTo>
                    <a:pt x="495300" y="111414"/>
                  </a:moveTo>
                  <a:lnTo>
                    <a:pt x="461629" y="161925"/>
                  </a:lnTo>
                  <a:lnTo>
                    <a:pt x="356997" y="161925"/>
                  </a:lnTo>
                  <a:lnTo>
                    <a:pt x="322640" y="118977"/>
                  </a:lnTo>
                  <a:lnTo>
                    <a:pt x="304124" y="72657"/>
                  </a:lnTo>
                  <a:cubicBezTo>
                    <a:pt x="302666" y="69047"/>
                    <a:pt x="299171" y="66675"/>
                    <a:pt x="295275" y="66675"/>
                  </a:cubicBezTo>
                  <a:lnTo>
                    <a:pt x="276225" y="66675"/>
                  </a:lnTo>
                  <a:cubicBezTo>
                    <a:pt x="272329" y="66675"/>
                    <a:pt x="268834" y="69047"/>
                    <a:pt x="267376" y="72657"/>
                  </a:cubicBezTo>
                  <a:lnTo>
                    <a:pt x="248860" y="118977"/>
                  </a:lnTo>
                  <a:lnTo>
                    <a:pt x="214503" y="161925"/>
                  </a:lnTo>
                  <a:lnTo>
                    <a:pt x="109871" y="161925"/>
                  </a:lnTo>
                  <a:lnTo>
                    <a:pt x="76200" y="111414"/>
                  </a:lnTo>
                  <a:lnTo>
                    <a:pt x="76200" y="95250"/>
                  </a:lnTo>
                  <a:lnTo>
                    <a:pt x="76200" y="38100"/>
                  </a:lnTo>
                  <a:lnTo>
                    <a:pt x="76200" y="19050"/>
                  </a:lnTo>
                  <a:lnTo>
                    <a:pt x="495300" y="19050"/>
                  </a:lnTo>
                  <a:lnTo>
                    <a:pt x="495300" y="38100"/>
                  </a:lnTo>
                  <a:lnTo>
                    <a:pt x="495300" y="95250"/>
                  </a:lnTo>
                  <a:lnTo>
                    <a:pt x="495300" y="111414"/>
                  </a:lnTo>
                  <a:close/>
                  <a:moveTo>
                    <a:pt x="552450" y="85725"/>
                  </a:moveTo>
                  <a:lnTo>
                    <a:pt x="514350" y="85725"/>
                  </a:lnTo>
                  <a:lnTo>
                    <a:pt x="514350" y="47625"/>
                  </a:lnTo>
                  <a:lnTo>
                    <a:pt x="552450" y="47625"/>
                  </a:lnTo>
                  <a:lnTo>
                    <a:pt x="55245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86F1F77-E0AF-4A3C-B5E0-2C31CAAFEC5D}"/>
              </a:ext>
            </a:extLst>
          </p:cNvPr>
          <p:cNvGrpSpPr/>
          <p:nvPr/>
        </p:nvGrpSpPr>
        <p:grpSpPr>
          <a:xfrm>
            <a:off x="5399807" y="1582283"/>
            <a:ext cx="427043" cy="454180"/>
            <a:chOff x="9349624" y="5035467"/>
            <a:chExt cx="250764" cy="266699"/>
          </a:xfrm>
          <a:solidFill>
            <a:schemeClr val="accent4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9989D64C-B1D0-4263-8AA2-D208610D7F83}"/>
                </a:ext>
              </a:extLst>
            </p:cNvPr>
            <p:cNvSpPr/>
            <p:nvPr/>
          </p:nvSpPr>
          <p:spPr>
            <a:xfrm>
              <a:off x="9399960" y="5061470"/>
              <a:ext cx="200428" cy="156891"/>
            </a:xfrm>
            <a:custGeom>
              <a:avLst/>
              <a:gdLst>
                <a:gd name="connsiteX0" fmla="*/ 54334 w 200428"/>
                <a:gd name="connsiteY0" fmla="*/ 154115 h 156891"/>
                <a:gd name="connsiteX1" fmla="*/ 2766 w 200428"/>
                <a:gd name="connsiteY1" fmla="*/ 102365 h 156891"/>
                <a:gd name="connsiteX2" fmla="*/ 2785 w 200428"/>
                <a:gd name="connsiteY2" fmla="*/ 88992 h 156891"/>
                <a:gd name="connsiteX3" fmla="*/ 10814 w 200428"/>
                <a:gd name="connsiteY3" fmla="*/ 80982 h 156891"/>
                <a:gd name="connsiteX4" fmla="*/ 24197 w 200428"/>
                <a:gd name="connsiteY4" fmla="*/ 81001 h 156891"/>
                <a:gd name="connsiteX5" fmla="*/ 61040 w 200428"/>
                <a:gd name="connsiteY5" fmla="*/ 117977 h 156891"/>
                <a:gd name="connsiteX6" fmla="*/ 176264 w 200428"/>
                <a:gd name="connsiteY6" fmla="*/ 2772 h 156891"/>
                <a:gd name="connsiteX7" fmla="*/ 189637 w 200428"/>
                <a:gd name="connsiteY7" fmla="*/ 2772 h 156891"/>
                <a:gd name="connsiteX8" fmla="*/ 197657 w 200428"/>
                <a:gd name="connsiteY8" fmla="*/ 10801 h 156891"/>
                <a:gd name="connsiteX9" fmla="*/ 197657 w 200428"/>
                <a:gd name="connsiteY9" fmla="*/ 24174 h 156891"/>
                <a:gd name="connsiteX10" fmla="*/ 67698 w 200428"/>
                <a:gd name="connsiteY10" fmla="*/ 154124 h 156891"/>
                <a:gd name="connsiteX11" fmla="*/ 54334 w 200428"/>
                <a:gd name="connsiteY11" fmla="*/ 154115 h 1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428" h="156891">
                  <a:moveTo>
                    <a:pt x="54334" y="154115"/>
                  </a:moveTo>
                  <a:lnTo>
                    <a:pt x="2766" y="102365"/>
                  </a:lnTo>
                  <a:cubicBezTo>
                    <a:pt x="-930" y="98669"/>
                    <a:pt x="-920" y="92669"/>
                    <a:pt x="2785" y="88992"/>
                  </a:cubicBezTo>
                  <a:lnTo>
                    <a:pt x="10814" y="80982"/>
                  </a:lnTo>
                  <a:cubicBezTo>
                    <a:pt x="14520" y="77295"/>
                    <a:pt x="20501" y="77305"/>
                    <a:pt x="24197" y="81001"/>
                  </a:cubicBezTo>
                  <a:lnTo>
                    <a:pt x="61040" y="117977"/>
                  </a:lnTo>
                  <a:lnTo>
                    <a:pt x="176264" y="2772"/>
                  </a:lnTo>
                  <a:cubicBezTo>
                    <a:pt x="179959" y="-924"/>
                    <a:pt x="185941" y="-924"/>
                    <a:pt x="189637" y="2772"/>
                  </a:cubicBezTo>
                  <a:lnTo>
                    <a:pt x="197657" y="10801"/>
                  </a:lnTo>
                  <a:cubicBezTo>
                    <a:pt x="201353" y="14497"/>
                    <a:pt x="201353" y="20479"/>
                    <a:pt x="197657" y="24174"/>
                  </a:cubicBezTo>
                  <a:lnTo>
                    <a:pt x="67698" y="154124"/>
                  </a:lnTo>
                  <a:cubicBezTo>
                    <a:pt x="64002" y="157820"/>
                    <a:pt x="58020" y="157810"/>
                    <a:pt x="54334" y="154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514E9AA-2E1D-4361-B3FA-9AEE2CF3A507}"/>
                </a:ext>
              </a:extLst>
            </p:cNvPr>
            <p:cNvSpPr/>
            <p:nvPr/>
          </p:nvSpPr>
          <p:spPr>
            <a:xfrm>
              <a:off x="9349624" y="5035467"/>
              <a:ext cx="219528" cy="266699"/>
            </a:xfrm>
            <a:custGeom>
              <a:avLst/>
              <a:gdLst>
                <a:gd name="connsiteX0" fmla="*/ 194358 w 219528"/>
                <a:gd name="connsiteY0" fmla="*/ 132064 h 266699"/>
                <a:gd name="connsiteX1" fmla="*/ 114062 w 219528"/>
                <a:gd name="connsiteY1" fmla="*/ 241354 h 266699"/>
                <a:gd name="connsiteX2" fmla="*/ 107937 w 219528"/>
                <a:gd name="connsiteY2" fmla="*/ 241344 h 266699"/>
                <a:gd name="connsiteX3" fmla="*/ 20869 w 219528"/>
                <a:gd name="connsiteY3" fmla="*/ 65370 h 266699"/>
                <a:gd name="connsiteX4" fmla="*/ 24508 w 219528"/>
                <a:gd name="connsiteY4" fmla="*/ 60712 h 266699"/>
                <a:gd name="connsiteX5" fmla="*/ 107813 w 219528"/>
                <a:gd name="connsiteY5" fmla="*/ 24946 h 266699"/>
                <a:gd name="connsiteX6" fmla="*/ 114205 w 219528"/>
                <a:gd name="connsiteY6" fmla="*/ 24946 h 266699"/>
                <a:gd name="connsiteX7" fmla="*/ 172212 w 219528"/>
                <a:gd name="connsiteY7" fmla="*/ 52940 h 266699"/>
                <a:gd name="connsiteX8" fmla="*/ 178451 w 219528"/>
                <a:gd name="connsiteY8" fmla="*/ 51511 h 266699"/>
                <a:gd name="connsiteX9" fmla="*/ 189605 w 219528"/>
                <a:gd name="connsiteY9" fmla="*/ 40357 h 266699"/>
                <a:gd name="connsiteX10" fmla="*/ 188662 w 219528"/>
                <a:gd name="connsiteY10" fmla="*/ 36576 h 266699"/>
                <a:gd name="connsiteX11" fmla="*/ 117062 w 219528"/>
                <a:gd name="connsiteY11" fmla="*/ 1943 h 266699"/>
                <a:gd name="connsiteX12" fmla="*/ 104946 w 219528"/>
                <a:gd name="connsiteY12" fmla="*/ 1943 h 266699"/>
                <a:gd name="connsiteX13" fmla="*/ 8449 w 219528"/>
                <a:gd name="connsiteY13" fmla="*/ 42948 h 266699"/>
                <a:gd name="connsiteX14" fmla="*/ 0 w 219528"/>
                <a:gd name="connsiteY14" fmla="*/ 53159 h 266699"/>
                <a:gd name="connsiteX15" fmla="*/ 105089 w 219528"/>
                <a:gd name="connsiteY15" fmla="*/ 264852 h 266699"/>
                <a:gd name="connsiteX16" fmla="*/ 111004 w 219528"/>
                <a:gd name="connsiteY16" fmla="*/ 266700 h 266699"/>
                <a:gd name="connsiteX17" fmla="*/ 116929 w 219528"/>
                <a:gd name="connsiteY17" fmla="*/ 264852 h 266699"/>
                <a:gd name="connsiteX18" fmla="*/ 219494 w 219528"/>
                <a:gd name="connsiteY18" fmla="*/ 107461 h 266699"/>
                <a:gd name="connsiteX19" fmla="*/ 217227 w 219528"/>
                <a:gd name="connsiteY19" fmla="*/ 106375 h 266699"/>
                <a:gd name="connsiteX20" fmla="*/ 197882 w 219528"/>
                <a:gd name="connsiteY20" fmla="*/ 125711 h 266699"/>
                <a:gd name="connsiteX21" fmla="*/ 194358 w 219528"/>
                <a:gd name="connsiteY21" fmla="*/ 132064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528" h="266699">
                  <a:moveTo>
                    <a:pt x="194358" y="132064"/>
                  </a:moveTo>
                  <a:cubicBezTo>
                    <a:pt x="185128" y="170488"/>
                    <a:pt x="163668" y="204940"/>
                    <a:pt x="114062" y="241354"/>
                  </a:cubicBezTo>
                  <a:cubicBezTo>
                    <a:pt x="112376" y="242592"/>
                    <a:pt x="109623" y="242583"/>
                    <a:pt x="107937" y="241344"/>
                  </a:cubicBezTo>
                  <a:cubicBezTo>
                    <a:pt x="31518" y="185271"/>
                    <a:pt x="21727" y="133855"/>
                    <a:pt x="20869" y="65370"/>
                  </a:cubicBezTo>
                  <a:cubicBezTo>
                    <a:pt x="20850" y="63294"/>
                    <a:pt x="22479" y="61208"/>
                    <a:pt x="24508" y="60712"/>
                  </a:cubicBezTo>
                  <a:cubicBezTo>
                    <a:pt x="62065" y="51416"/>
                    <a:pt x="93050" y="34147"/>
                    <a:pt x="107813" y="24946"/>
                  </a:cubicBezTo>
                  <a:cubicBezTo>
                    <a:pt x="109585" y="23841"/>
                    <a:pt x="112433" y="23851"/>
                    <a:pt x="114205" y="24946"/>
                  </a:cubicBezTo>
                  <a:cubicBezTo>
                    <a:pt x="125492" y="31966"/>
                    <a:pt x="146314" y="43653"/>
                    <a:pt x="172212" y="52940"/>
                  </a:cubicBezTo>
                  <a:cubicBezTo>
                    <a:pt x="174184" y="53635"/>
                    <a:pt x="176975" y="52978"/>
                    <a:pt x="178451" y="51511"/>
                  </a:cubicBezTo>
                  <a:lnTo>
                    <a:pt x="189605" y="40357"/>
                  </a:lnTo>
                  <a:cubicBezTo>
                    <a:pt x="191081" y="38881"/>
                    <a:pt x="190652" y="37205"/>
                    <a:pt x="188662" y="36576"/>
                  </a:cubicBezTo>
                  <a:cubicBezTo>
                    <a:pt x="147780" y="23651"/>
                    <a:pt x="117424" y="2200"/>
                    <a:pt x="117062" y="1943"/>
                  </a:cubicBezTo>
                  <a:cubicBezTo>
                    <a:pt x="113443" y="-648"/>
                    <a:pt x="108566" y="-648"/>
                    <a:pt x="104946" y="1943"/>
                  </a:cubicBezTo>
                  <a:cubicBezTo>
                    <a:pt x="104518" y="2248"/>
                    <a:pt x="61293" y="32833"/>
                    <a:pt x="8449" y="42948"/>
                  </a:cubicBezTo>
                  <a:cubicBezTo>
                    <a:pt x="3543" y="43872"/>
                    <a:pt x="0" y="48177"/>
                    <a:pt x="0" y="53159"/>
                  </a:cubicBezTo>
                  <a:cubicBezTo>
                    <a:pt x="0" y="131893"/>
                    <a:pt x="7744" y="197472"/>
                    <a:pt x="105089" y="264852"/>
                  </a:cubicBezTo>
                  <a:cubicBezTo>
                    <a:pt x="106871" y="266090"/>
                    <a:pt x="108937" y="266700"/>
                    <a:pt x="111004" y="266700"/>
                  </a:cubicBezTo>
                  <a:cubicBezTo>
                    <a:pt x="113071" y="266700"/>
                    <a:pt x="115148" y="266090"/>
                    <a:pt x="116929" y="264852"/>
                  </a:cubicBezTo>
                  <a:cubicBezTo>
                    <a:pt x="191043" y="213560"/>
                    <a:pt x="213141" y="163278"/>
                    <a:pt x="219494" y="107461"/>
                  </a:cubicBezTo>
                  <a:cubicBezTo>
                    <a:pt x="219732" y="105375"/>
                    <a:pt x="218704" y="104889"/>
                    <a:pt x="217227" y="106375"/>
                  </a:cubicBezTo>
                  <a:lnTo>
                    <a:pt x="197882" y="125711"/>
                  </a:lnTo>
                  <a:cubicBezTo>
                    <a:pt x="196406" y="127187"/>
                    <a:pt x="194853" y="130035"/>
                    <a:pt x="194358" y="132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aphique 20">
            <a:extLst>
              <a:ext uri="{FF2B5EF4-FFF2-40B4-BE49-F238E27FC236}">
                <a16:creationId xmlns:a16="http://schemas.microsoft.com/office/drawing/2014/main" id="{99E383FF-9FAD-429D-A298-8352E073C30C}"/>
              </a:ext>
            </a:extLst>
          </p:cNvPr>
          <p:cNvGrpSpPr/>
          <p:nvPr/>
        </p:nvGrpSpPr>
        <p:grpSpPr>
          <a:xfrm>
            <a:off x="9053388" y="1574435"/>
            <a:ext cx="567489" cy="507155"/>
            <a:chOff x="5399299" y="5195623"/>
            <a:chExt cx="567489" cy="507155"/>
          </a:xfrm>
          <a:solidFill>
            <a:schemeClr val="accent2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C2F36C4E-EDEF-46D6-86D4-343211C80FDB}"/>
                </a:ext>
              </a:extLst>
            </p:cNvPr>
            <p:cNvSpPr/>
            <p:nvPr/>
          </p:nvSpPr>
          <p:spPr>
            <a:xfrm>
              <a:off x="5399299" y="5195623"/>
              <a:ext cx="529485" cy="342935"/>
            </a:xfrm>
            <a:custGeom>
              <a:avLst/>
              <a:gdLst>
                <a:gd name="connsiteX0" fmla="*/ 327336 w 529485"/>
                <a:gd name="connsiteY0" fmla="*/ 342287 h 342935"/>
                <a:gd name="connsiteX1" fmla="*/ 330794 w 529485"/>
                <a:gd name="connsiteY1" fmla="*/ 342935 h 342935"/>
                <a:gd name="connsiteX2" fmla="*/ 334261 w 529485"/>
                <a:gd name="connsiteY2" fmla="*/ 342287 h 342935"/>
                <a:gd name="connsiteX3" fmla="*/ 528571 w 529485"/>
                <a:gd name="connsiteY3" fmla="*/ 114230 h 342935"/>
                <a:gd name="connsiteX4" fmla="*/ 413060 w 529485"/>
                <a:gd name="connsiteY4" fmla="*/ 2 h 342935"/>
                <a:gd name="connsiteX5" fmla="*/ 330756 w 529485"/>
                <a:gd name="connsiteY5" fmla="*/ 35401 h 342935"/>
                <a:gd name="connsiteX6" fmla="*/ 168488 w 529485"/>
                <a:gd name="connsiteY6" fmla="*/ 31929 h 342935"/>
                <a:gd name="connsiteX7" fmla="*/ 148628 w 529485"/>
                <a:gd name="connsiteY7" fmla="*/ 57185 h 342935"/>
                <a:gd name="connsiteX8" fmla="*/ 127054 w 529485"/>
                <a:gd name="connsiteY8" fmla="*/ 57185 h 342935"/>
                <a:gd name="connsiteX9" fmla="*/ 58893 w 529485"/>
                <a:gd name="connsiteY9" fmla="*/ 102905 h 342935"/>
                <a:gd name="connsiteX10" fmla="*/ 0 w 529485"/>
                <a:gd name="connsiteY10" fmla="*/ 144720 h 342935"/>
                <a:gd name="connsiteX11" fmla="*/ 11030 w 529485"/>
                <a:gd name="connsiteY11" fmla="*/ 160255 h 342935"/>
                <a:gd name="connsiteX12" fmla="*/ 72190 w 529485"/>
                <a:gd name="connsiteY12" fmla="*/ 116821 h 342935"/>
                <a:gd name="connsiteX13" fmla="*/ 75609 w 529485"/>
                <a:gd name="connsiteY13" fmla="*/ 112325 h 342935"/>
                <a:gd name="connsiteX14" fmla="*/ 127044 w 529485"/>
                <a:gd name="connsiteY14" fmla="*/ 76235 h 342935"/>
                <a:gd name="connsiteX15" fmla="*/ 140513 w 529485"/>
                <a:gd name="connsiteY15" fmla="*/ 76235 h 342935"/>
                <a:gd name="connsiteX16" fmla="*/ 132188 w 529485"/>
                <a:gd name="connsiteY16" fmla="*/ 123546 h 342935"/>
                <a:gd name="connsiteX17" fmla="*/ 132188 w 529485"/>
                <a:gd name="connsiteY17" fmla="*/ 123631 h 342935"/>
                <a:gd name="connsiteX18" fmla="*/ 132188 w 529485"/>
                <a:gd name="connsiteY18" fmla="*/ 123860 h 342935"/>
                <a:gd name="connsiteX19" fmla="*/ 132540 w 529485"/>
                <a:gd name="connsiteY19" fmla="*/ 125632 h 342935"/>
                <a:gd name="connsiteX20" fmla="*/ 132902 w 529485"/>
                <a:gd name="connsiteY20" fmla="*/ 127413 h 342935"/>
                <a:gd name="connsiteX21" fmla="*/ 134236 w 529485"/>
                <a:gd name="connsiteY21" fmla="*/ 129499 h 342935"/>
                <a:gd name="connsiteX22" fmla="*/ 134864 w 529485"/>
                <a:gd name="connsiteY22" fmla="*/ 130451 h 342935"/>
                <a:gd name="connsiteX23" fmla="*/ 134931 w 529485"/>
                <a:gd name="connsiteY23" fmla="*/ 130451 h 342935"/>
                <a:gd name="connsiteX24" fmla="*/ 137941 w 529485"/>
                <a:gd name="connsiteY24" fmla="*/ 132518 h 342935"/>
                <a:gd name="connsiteX25" fmla="*/ 137998 w 529485"/>
                <a:gd name="connsiteY25" fmla="*/ 132518 h 342935"/>
                <a:gd name="connsiteX26" fmla="*/ 141713 w 529485"/>
                <a:gd name="connsiteY26" fmla="*/ 133271 h 342935"/>
                <a:gd name="connsiteX27" fmla="*/ 186480 w 529485"/>
                <a:gd name="connsiteY27" fmla="*/ 133271 h 342935"/>
                <a:gd name="connsiteX28" fmla="*/ 196005 w 529485"/>
                <a:gd name="connsiteY28" fmla="*/ 142796 h 342935"/>
                <a:gd name="connsiteX29" fmla="*/ 193091 w 529485"/>
                <a:gd name="connsiteY29" fmla="*/ 149578 h 342935"/>
                <a:gd name="connsiteX30" fmla="*/ 186480 w 529485"/>
                <a:gd name="connsiteY30" fmla="*/ 152321 h 342935"/>
                <a:gd name="connsiteX31" fmla="*/ 148380 w 529485"/>
                <a:gd name="connsiteY31" fmla="*/ 152321 h 342935"/>
                <a:gd name="connsiteX32" fmla="*/ 138855 w 529485"/>
                <a:gd name="connsiteY32" fmla="*/ 161846 h 342935"/>
                <a:gd name="connsiteX33" fmla="*/ 138427 w 529485"/>
                <a:gd name="connsiteY33" fmla="*/ 166999 h 342935"/>
                <a:gd name="connsiteX34" fmla="*/ 138332 w 529485"/>
                <a:gd name="connsiteY34" fmla="*/ 167780 h 342935"/>
                <a:gd name="connsiteX35" fmla="*/ 138046 w 529485"/>
                <a:gd name="connsiteY35" fmla="*/ 169294 h 342935"/>
                <a:gd name="connsiteX36" fmla="*/ 91230 w 529485"/>
                <a:gd name="connsiteY36" fmla="*/ 195183 h 342935"/>
                <a:gd name="connsiteX37" fmla="*/ 78848 w 529485"/>
                <a:gd name="connsiteY37" fmla="*/ 192735 h 342935"/>
                <a:gd name="connsiteX38" fmla="*/ 68580 w 529485"/>
                <a:gd name="connsiteY38" fmla="*/ 194840 h 342935"/>
                <a:gd name="connsiteX39" fmla="*/ 3543 w 529485"/>
                <a:gd name="connsiteY39" fmla="*/ 260001 h 342935"/>
                <a:gd name="connsiteX40" fmla="*/ 17012 w 529485"/>
                <a:gd name="connsiteY40" fmla="*/ 273469 h 342935"/>
                <a:gd name="connsiteX41" fmla="*/ 77905 w 529485"/>
                <a:gd name="connsiteY41" fmla="*/ 212576 h 342935"/>
                <a:gd name="connsiteX42" fmla="*/ 91240 w 529485"/>
                <a:gd name="connsiteY42" fmla="*/ 214348 h 342935"/>
                <a:gd name="connsiteX43" fmla="*/ 145952 w 529485"/>
                <a:gd name="connsiteY43" fmla="*/ 191754 h 342935"/>
                <a:gd name="connsiteX44" fmla="*/ 327336 w 529485"/>
                <a:gd name="connsiteY44" fmla="*/ 342287 h 342935"/>
                <a:gd name="connsiteX45" fmla="*/ 186490 w 529485"/>
                <a:gd name="connsiteY45" fmla="*/ 171485 h 342935"/>
                <a:gd name="connsiteX46" fmla="*/ 192157 w 529485"/>
                <a:gd name="connsiteY46" fmla="*/ 170933 h 342935"/>
                <a:gd name="connsiteX47" fmla="*/ 206559 w 529485"/>
                <a:gd name="connsiteY47" fmla="*/ 163170 h 342935"/>
                <a:gd name="connsiteX48" fmla="*/ 206559 w 529485"/>
                <a:gd name="connsiteY48" fmla="*/ 163170 h 342935"/>
                <a:gd name="connsiteX49" fmla="*/ 207264 w 529485"/>
                <a:gd name="connsiteY49" fmla="*/ 162332 h 342935"/>
                <a:gd name="connsiteX50" fmla="*/ 214493 w 529485"/>
                <a:gd name="connsiteY50" fmla="*/ 148596 h 342935"/>
                <a:gd name="connsiteX51" fmla="*/ 192211 w 529485"/>
                <a:gd name="connsiteY51" fmla="*/ 114884 h 342935"/>
                <a:gd name="connsiteX52" fmla="*/ 186480 w 529485"/>
                <a:gd name="connsiteY52" fmla="*/ 114306 h 342935"/>
                <a:gd name="connsiteX53" fmla="*/ 152324 w 529485"/>
                <a:gd name="connsiteY53" fmla="*/ 114306 h 342935"/>
                <a:gd name="connsiteX54" fmla="*/ 162677 w 529485"/>
                <a:gd name="connsiteY54" fmla="*/ 71111 h 342935"/>
                <a:gd name="connsiteX55" fmla="*/ 162677 w 529485"/>
                <a:gd name="connsiteY55" fmla="*/ 71111 h 342935"/>
                <a:gd name="connsiteX56" fmla="*/ 162677 w 529485"/>
                <a:gd name="connsiteY56" fmla="*/ 71111 h 342935"/>
                <a:gd name="connsiteX57" fmla="*/ 291668 w 529485"/>
                <a:gd name="connsiteY57" fmla="*/ 29710 h 342935"/>
                <a:gd name="connsiteX58" fmla="*/ 323231 w 529485"/>
                <a:gd name="connsiteY58" fmla="*/ 55766 h 342935"/>
                <a:gd name="connsiteX59" fmla="*/ 337270 w 529485"/>
                <a:gd name="connsiteY59" fmla="*/ 56785 h 342935"/>
                <a:gd name="connsiteX60" fmla="*/ 338290 w 529485"/>
                <a:gd name="connsiteY60" fmla="*/ 55766 h 342935"/>
                <a:gd name="connsiteX61" fmla="*/ 446589 w 529485"/>
                <a:gd name="connsiteY61" fmla="*/ 25000 h 342935"/>
                <a:gd name="connsiteX62" fmla="*/ 506787 w 529485"/>
                <a:gd name="connsiteY62" fmla="*/ 159064 h 342935"/>
                <a:gd name="connsiteX63" fmla="*/ 462972 w 529485"/>
                <a:gd name="connsiteY63" fmla="*/ 238532 h 342935"/>
                <a:gd name="connsiteX64" fmla="*/ 330832 w 529485"/>
                <a:gd name="connsiteY64" fmla="*/ 323218 h 342935"/>
                <a:gd name="connsiteX65" fmla="*/ 158658 w 529485"/>
                <a:gd name="connsiteY65" fmla="*/ 171533 h 3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9485" h="342935">
                  <a:moveTo>
                    <a:pt x="327336" y="342287"/>
                  </a:moveTo>
                  <a:cubicBezTo>
                    <a:pt x="328439" y="342715"/>
                    <a:pt x="329611" y="342934"/>
                    <a:pt x="330794" y="342935"/>
                  </a:cubicBezTo>
                  <a:cubicBezTo>
                    <a:pt x="331979" y="342932"/>
                    <a:pt x="333154" y="342713"/>
                    <a:pt x="334261" y="342287"/>
                  </a:cubicBezTo>
                  <a:cubicBezTo>
                    <a:pt x="544763" y="260115"/>
                    <a:pt x="530533" y="127518"/>
                    <a:pt x="528571" y="114230"/>
                  </a:cubicBezTo>
                  <a:cubicBezTo>
                    <a:pt x="528217" y="50789"/>
                    <a:pt x="476501" y="-352"/>
                    <a:pt x="413060" y="2"/>
                  </a:cubicBezTo>
                  <a:cubicBezTo>
                    <a:pt x="381965" y="175"/>
                    <a:pt x="352268" y="12948"/>
                    <a:pt x="330756" y="35401"/>
                  </a:cubicBezTo>
                  <a:cubicBezTo>
                    <a:pt x="286906" y="-10366"/>
                    <a:pt x="214256" y="-11921"/>
                    <a:pt x="168488" y="31929"/>
                  </a:cubicBezTo>
                  <a:cubicBezTo>
                    <a:pt x="160717" y="39375"/>
                    <a:pt x="154031" y="47877"/>
                    <a:pt x="148628" y="57185"/>
                  </a:cubicBezTo>
                  <a:lnTo>
                    <a:pt x="127054" y="57185"/>
                  </a:lnTo>
                  <a:cubicBezTo>
                    <a:pt x="87849" y="57185"/>
                    <a:pt x="65513" y="88389"/>
                    <a:pt x="58893" y="102905"/>
                  </a:cubicBezTo>
                  <a:lnTo>
                    <a:pt x="0" y="144720"/>
                  </a:lnTo>
                  <a:lnTo>
                    <a:pt x="11030" y="160255"/>
                  </a:lnTo>
                  <a:lnTo>
                    <a:pt x="72190" y="116821"/>
                  </a:lnTo>
                  <a:cubicBezTo>
                    <a:pt x="73758" y="115703"/>
                    <a:pt x="74950" y="114135"/>
                    <a:pt x="75609" y="112325"/>
                  </a:cubicBezTo>
                  <a:cubicBezTo>
                    <a:pt x="78400" y="104705"/>
                    <a:pt x="95317" y="76235"/>
                    <a:pt x="127044" y="76235"/>
                  </a:cubicBezTo>
                  <a:lnTo>
                    <a:pt x="140513" y="76235"/>
                  </a:lnTo>
                  <a:cubicBezTo>
                    <a:pt x="136369" y="91734"/>
                    <a:pt x="133583" y="107564"/>
                    <a:pt x="132188" y="123546"/>
                  </a:cubicBezTo>
                  <a:lnTo>
                    <a:pt x="132188" y="123631"/>
                  </a:lnTo>
                  <a:lnTo>
                    <a:pt x="132188" y="123860"/>
                  </a:lnTo>
                  <a:cubicBezTo>
                    <a:pt x="132247" y="124461"/>
                    <a:pt x="132365" y="125054"/>
                    <a:pt x="132540" y="125632"/>
                  </a:cubicBezTo>
                  <a:cubicBezTo>
                    <a:pt x="132607" y="126235"/>
                    <a:pt x="132728" y="126831"/>
                    <a:pt x="132902" y="127413"/>
                  </a:cubicBezTo>
                  <a:cubicBezTo>
                    <a:pt x="133249" y="128166"/>
                    <a:pt x="133698" y="128868"/>
                    <a:pt x="134236" y="129499"/>
                  </a:cubicBezTo>
                  <a:cubicBezTo>
                    <a:pt x="134426" y="129828"/>
                    <a:pt x="134636" y="130147"/>
                    <a:pt x="134864" y="130451"/>
                  </a:cubicBezTo>
                  <a:lnTo>
                    <a:pt x="134931" y="130451"/>
                  </a:lnTo>
                  <a:cubicBezTo>
                    <a:pt x="135789" y="131331"/>
                    <a:pt x="136812" y="132033"/>
                    <a:pt x="137941" y="132518"/>
                  </a:cubicBezTo>
                  <a:lnTo>
                    <a:pt x="137998" y="132518"/>
                  </a:lnTo>
                  <a:cubicBezTo>
                    <a:pt x="139173" y="133017"/>
                    <a:pt x="140437" y="133273"/>
                    <a:pt x="141713" y="133271"/>
                  </a:cubicBezTo>
                  <a:lnTo>
                    <a:pt x="186480" y="133271"/>
                  </a:lnTo>
                  <a:cubicBezTo>
                    <a:pt x="191741" y="133271"/>
                    <a:pt x="196005" y="137535"/>
                    <a:pt x="196005" y="142796"/>
                  </a:cubicBezTo>
                  <a:cubicBezTo>
                    <a:pt x="196014" y="145362"/>
                    <a:pt x="194959" y="147817"/>
                    <a:pt x="193091" y="149578"/>
                  </a:cubicBezTo>
                  <a:cubicBezTo>
                    <a:pt x="191353" y="151355"/>
                    <a:pt x="188966" y="152346"/>
                    <a:pt x="186480" y="152321"/>
                  </a:cubicBezTo>
                  <a:lnTo>
                    <a:pt x="148380" y="152321"/>
                  </a:lnTo>
                  <a:cubicBezTo>
                    <a:pt x="143120" y="152321"/>
                    <a:pt x="138855" y="156585"/>
                    <a:pt x="138855" y="161846"/>
                  </a:cubicBezTo>
                  <a:cubicBezTo>
                    <a:pt x="138858" y="163572"/>
                    <a:pt x="138715" y="165296"/>
                    <a:pt x="138427" y="166999"/>
                  </a:cubicBezTo>
                  <a:cubicBezTo>
                    <a:pt x="138427" y="167275"/>
                    <a:pt x="138427" y="167494"/>
                    <a:pt x="138332" y="167780"/>
                  </a:cubicBezTo>
                  <a:cubicBezTo>
                    <a:pt x="138264" y="168289"/>
                    <a:pt x="138168" y="168795"/>
                    <a:pt x="138046" y="169294"/>
                  </a:cubicBezTo>
                  <a:cubicBezTo>
                    <a:pt x="135103" y="182382"/>
                    <a:pt x="108756" y="195183"/>
                    <a:pt x="91230" y="195183"/>
                  </a:cubicBezTo>
                  <a:cubicBezTo>
                    <a:pt x="86985" y="195160"/>
                    <a:pt x="82783" y="194329"/>
                    <a:pt x="78848" y="192735"/>
                  </a:cubicBezTo>
                  <a:cubicBezTo>
                    <a:pt x="75312" y="191321"/>
                    <a:pt x="71274" y="192149"/>
                    <a:pt x="68580" y="194840"/>
                  </a:cubicBezTo>
                  <a:lnTo>
                    <a:pt x="3543" y="260001"/>
                  </a:lnTo>
                  <a:lnTo>
                    <a:pt x="17012" y="273469"/>
                  </a:lnTo>
                  <a:lnTo>
                    <a:pt x="77905" y="212576"/>
                  </a:lnTo>
                  <a:cubicBezTo>
                    <a:pt x="82253" y="213751"/>
                    <a:pt x="86736" y="214346"/>
                    <a:pt x="91240" y="214348"/>
                  </a:cubicBezTo>
                  <a:cubicBezTo>
                    <a:pt x="111588" y="213584"/>
                    <a:pt x="130993" y="205571"/>
                    <a:pt x="145952" y="191754"/>
                  </a:cubicBezTo>
                  <a:cubicBezTo>
                    <a:pt x="166211" y="239313"/>
                    <a:pt x="214551" y="298368"/>
                    <a:pt x="327336" y="342287"/>
                  </a:cubicBezTo>
                  <a:close/>
                  <a:moveTo>
                    <a:pt x="186490" y="171485"/>
                  </a:moveTo>
                  <a:cubicBezTo>
                    <a:pt x="188393" y="171490"/>
                    <a:pt x="190291" y="171305"/>
                    <a:pt x="192157" y="170933"/>
                  </a:cubicBezTo>
                  <a:cubicBezTo>
                    <a:pt x="197634" y="169865"/>
                    <a:pt x="202657" y="167158"/>
                    <a:pt x="206559" y="163170"/>
                  </a:cubicBezTo>
                  <a:lnTo>
                    <a:pt x="206559" y="163170"/>
                  </a:lnTo>
                  <a:cubicBezTo>
                    <a:pt x="206826" y="162913"/>
                    <a:pt x="207007" y="162598"/>
                    <a:pt x="207264" y="162332"/>
                  </a:cubicBezTo>
                  <a:cubicBezTo>
                    <a:pt x="210932" y="158535"/>
                    <a:pt x="213440" y="153770"/>
                    <a:pt x="214493" y="148596"/>
                  </a:cubicBezTo>
                  <a:cubicBezTo>
                    <a:pt x="217650" y="133134"/>
                    <a:pt x="207674" y="118040"/>
                    <a:pt x="192211" y="114884"/>
                  </a:cubicBezTo>
                  <a:cubicBezTo>
                    <a:pt x="190325" y="114499"/>
                    <a:pt x="188405" y="114305"/>
                    <a:pt x="186480" y="114306"/>
                  </a:cubicBezTo>
                  <a:lnTo>
                    <a:pt x="152324" y="114306"/>
                  </a:lnTo>
                  <a:cubicBezTo>
                    <a:pt x="153919" y="99525"/>
                    <a:pt x="157399" y="85009"/>
                    <a:pt x="162677" y="71111"/>
                  </a:cubicBezTo>
                  <a:lnTo>
                    <a:pt x="162677" y="71111"/>
                  </a:lnTo>
                  <a:lnTo>
                    <a:pt x="162677" y="71111"/>
                  </a:lnTo>
                  <a:cubicBezTo>
                    <a:pt x="186865" y="24058"/>
                    <a:pt x="244616" y="5523"/>
                    <a:pt x="291668" y="29710"/>
                  </a:cubicBezTo>
                  <a:cubicBezTo>
                    <a:pt x="303943" y="36020"/>
                    <a:pt x="314710" y="44908"/>
                    <a:pt x="323231" y="55766"/>
                  </a:cubicBezTo>
                  <a:cubicBezTo>
                    <a:pt x="326826" y="59924"/>
                    <a:pt x="333112" y="60381"/>
                    <a:pt x="337270" y="56785"/>
                  </a:cubicBezTo>
                  <a:cubicBezTo>
                    <a:pt x="337634" y="56471"/>
                    <a:pt x="337975" y="56130"/>
                    <a:pt x="338290" y="55766"/>
                  </a:cubicBezTo>
                  <a:cubicBezTo>
                    <a:pt x="363901" y="23114"/>
                    <a:pt x="407637" y="10690"/>
                    <a:pt x="446589" y="25000"/>
                  </a:cubicBezTo>
                  <a:cubicBezTo>
                    <a:pt x="500605" y="44869"/>
                    <a:pt x="518979" y="107039"/>
                    <a:pt x="506787" y="159064"/>
                  </a:cubicBezTo>
                  <a:cubicBezTo>
                    <a:pt x="499184" y="188851"/>
                    <a:pt x="484103" y="216204"/>
                    <a:pt x="462972" y="238532"/>
                  </a:cubicBezTo>
                  <a:cubicBezTo>
                    <a:pt x="427301" y="277517"/>
                    <a:pt x="379438" y="303883"/>
                    <a:pt x="330832" y="323218"/>
                  </a:cubicBezTo>
                  <a:cubicBezTo>
                    <a:pt x="215894" y="277498"/>
                    <a:pt x="173565" y="216615"/>
                    <a:pt x="158658" y="171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028ECAD2-5B08-4B4A-AB7C-E230653FF163}"/>
                </a:ext>
              </a:extLst>
            </p:cNvPr>
            <p:cNvSpPr/>
            <p:nvPr/>
          </p:nvSpPr>
          <p:spPr>
            <a:xfrm>
              <a:off x="5566738" y="5557608"/>
              <a:ext cx="400050" cy="145170"/>
            </a:xfrm>
            <a:custGeom>
              <a:avLst/>
              <a:gdLst>
                <a:gd name="connsiteX0" fmla="*/ 400051 w 400050"/>
                <a:gd name="connsiteY0" fmla="*/ 40405 h 145170"/>
                <a:gd name="connsiteX1" fmla="*/ 400051 w 400050"/>
                <a:gd name="connsiteY1" fmla="*/ 21355 h 145170"/>
                <a:gd name="connsiteX2" fmla="*/ 352426 w 400050"/>
                <a:gd name="connsiteY2" fmla="*/ 21355 h 145170"/>
                <a:gd name="connsiteX3" fmla="*/ 352426 w 400050"/>
                <a:gd name="connsiteY3" fmla="*/ 11830 h 145170"/>
                <a:gd name="connsiteX4" fmla="*/ 342901 w 400050"/>
                <a:gd name="connsiteY4" fmla="*/ 2305 h 145170"/>
                <a:gd name="connsiteX5" fmla="*/ 304801 w 400050"/>
                <a:gd name="connsiteY5" fmla="*/ 2305 h 145170"/>
                <a:gd name="connsiteX6" fmla="*/ 295276 w 400050"/>
                <a:gd name="connsiteY6" fmla="*/ 11830 h 145170"/>
                <a:gd name="connsiteX7" fmla="*/ 295276 w 400050"/>
                <a:gd name="connsiteY7" fmla="*/ 17545 h 145170"/>
                <a:gd name="connsiteX8" fmla="*/ 282436 w 400050"/>
                <a:gd name="connsiteY8" fmla="*/ 12373 h 145170"/>
                <a:gd name="connsiteX9" fmla="*/ 281855 w 400050"/>
                <a:gd name="connsiteY9" fmla="*/ 11925 h 145170"/>
                <a:gd name="connsiteX10" fmla="*/ 279826 w 400050"/>
                <a:gd name="connsiteY10" fmla="*/ 11373 h 145170"/>
                <a:gd name="connsiteX11" fmla="*/ 240717 w 400050"/>
                <a:gd name="connsiteY11" fmla="*/ 0 h 145170"/>
                <a:gd name="connsiteX12" fmla="*/ 185310 w 400050"/>
                <a:gd name="connsiteY12" fmla="*/ 15859 h 145170"/>
                <a:gd name="connsiteX13" fmla="*/ 134522 w 400050"/>
                <a:gd name="connsiteY13" fmla="*/ 6191 h 145170"/>
                <a:gd name="connsiteX14" fmla="*/ 99794 w 400050"/>
                <a:gd name="connsiteY14" fmla="*/ 29051 h 145170"/>
                <a:gd name="connsiteX15" fmla="*/ 41692 w 400050"/>
                <a:gd name="connsiteY15" fmla="*/ 2762 h 145170"/>
                <a:gd name="connsiteX16" fmla="*/ 2858 w 400050"/>
                <a:gd name="connsiteY16" fmla="*/ 16688 h 145170"/>
                <a:gd name="connsiteX17" fmla="*/ 1 w 400050"/>
                <a:gd name="connsiteY17" fmla="*/ 29166 h 145170"/>
                <a:gd name="connsiteX18" fmla="*/ 16708 w 400050"/>
                <a:gd name="connsiteY18" fmla="*/ 55540 h 145170"/>
                <a:gd name="connsiteX19" fmla="*/ 151867 w 400050"/>
                <a:gd name="connsiteY19" fmla="*/ 132807 h 145170"/>
                <a:gd name="connsiteX20" fmla="*/ 163802 w 400050"/>
                <a:gd name="connsiteY20" fmla="*/ 135665 h 145170"/>
                <a:gd name="connsiteX21" fmla="*/ 167812 w 400050"/>
                <a:gd name="connsiteY21" fmla="*/ 135369 h 145170"/>
                <a:gd name="connsiteX22" fmla="*/ 239431 w 400050"/>
                <a:gd name="connsiteY22" fmla="*/ 124616 h 145170"/>
                <a:gd name="connsiteX23" fmla="*/ 243631 w 400050"/>
                <a:gd name="connsiteY23" fmla="*/ 124616 h 145170"/>
                <a:gd name="connsiteX24" fmla="*/ 245193 w 400050"/>
                <a:gd name="connsiteY24" fmla="*/ 124739 h 145170"/>
                <a:gd name="connsiteX25" fmla="*/ 295276 w 400050"/>
                <a:gd name="connsiteY25" fmla="*/ 124463 h 145170"/>
                <a:gd name="connsiteX26" fmla="*/ 295276 w 400050"/>
                <a:gd name="connsiteY26" fmla="*/ 135646 h 145170"/>
                <a:gd name="connsiteX27" fmla="*/ 304801 w 400050"/>
                <a:gd name="connsiteY27" fmla="*/ 145171 h 145170"/>
                <a:gd name="connsiteX28" fmla="*/ 342901 w 400050"/>
                <a:gd name="connsiteY28" fmla="*/ 145171 h 145170"/>
                <a:gd name="connsiteX29" fmla="*/ 352426 w 400050"/>
                <a:gd name="connsiteY29" fmla="*/ 135646 h 145170"/>
                <a:gd name="connsiteX30" fmla="*/ 352426 w 400050"/>
                <a:gd name="connsiteY30" fmla="*/ 126121 h 145170"/>
                <a:gd name="connsiteX31" fmla="*/ 400051 w 400050"/>
                <a:gd name="connsiteY31" fmla="*/ 126121 h 145170"/>
                <a:gd name="connsiteX32" fmla="*/ 400051 w 400050"/>
                <a:gd name="connsiteY32" fmla="*/ 107071 h 145170"/>
                <a:gd name="connsiteX33" fmla="*/ 352426 w 400050"/>
                <a:gd name="connsiteY33" fmla="*/ 107071 h 145170"/>
                <a:gd name="connsiteX34" fmla="*/ 352426 w 400050"/>
                <a:gd name="connsiteY34" fmla="*/ 40396 h 145170"/>
                <a:gd name="connsiteX35" fmla="*/ 295276 w 400050"/>
                <a:gd name="connsiteY35" fmla="*/ 105423 h 145170"/>
                <a:gd name="connsiteX36" fmla="*/ 245793 w 400050"/>
                <a:gd name="connsiteY36" fmla="*/ 105699 h 145170"/>
                <a:gd name="connsiteX37" fmla="*/ 236916 w 400050"/>
                <a:gd name="connsiteY37" fmla="*/ 105699 h 145170"/>
                <a:gd name="connsiteX38" fmla="*/ 164945 w 400050"/>
                <a:gd name="connsiteY38" fmla="*/ 116491 h 145170"/>
                <a:gd name="connsiteX39" fmla="*/ 160945 w 400050"/>
                <a:gd name="connsiteY39" fmla="*/ 116043 h 145170"/>
                <a:gd name="connsiteX40" fmla="*/ 25718 w 400050"/>
                <a:gd name="connsiteY40" fmla="*/ 38767 h 145170"/>
                <a:gd name="connsiteX41" fmla="*/ 24766 w 400050"/>
                <a:gd name="connsiteY41" fmla="*/ 38290 h 145170"/>
                <a:gd name="connsiteX42" fmla="*/ 19003 w 400050"/>
                <a:gd name="connsiteY42" fmla="*/ 29166 h 145170"/>
                <a:gd name="connsiteX43" fmla="*/ 20003 w 400050"/>
                <a:gd name="connsiteY43" fmla="*/ 24965 h 145170"/>
                <a:gd name="connsiteX44" fmla="*/ 33665 w 400050"/>
                <a:gd name="connsiteY44" fmla="*/ 20043 h 145170"/>
                <a:gd name="connsiteX45" fmla="*/ 33719 w 400050"/>
                <a:gd name="connsiteY45" fmla="*/ 20069 h 145170"/>
                <a:gd name="connsiteX46" fmla="*/ 103890 w 400050"/>
                <a:gd name="connsiteY46" fmla="*/ 51835 h 145170"/>
                <a:gd name="connsiteX47" fmla="*/ 104157 w 400050"/>
                <a:gd name="connsiteY47" fmla="*/ 52330 h 145170"/>
                <a:gd name="connsiteX48" fmla="*/ 122673 w 400050"/>
                <a:gd name="connsiteY48" fmla="*/ 64713 h 145170"/>
                <a:gd name="connsiteX49" fmla="*/ 197635 w 400050"/>
                <a:gd name="connsiteY49" fmla="*/ 84020 h 145170"/>
                <a:gd name="connsiteX50" fmla="*/ 202398 w 400050"/>
                <a:gd name="connsiteY50" fmla="*/ 65589 h 145170"/>
                <a:gd name="connsiteX51" fmla="*/ 126788 w 400050"/>
                <a:gd name="connsiteY51" fmla="*/ 46063 h 145170"/>
                <a:gd name="connsiteX52" fmla="*/ 118201 w 400050"/>
                <a:gd name="connsiteY52" fmla="*/ 33576 h 145170"/>
                <a:gd name="connsiteX53" fmla="*/ 118216 w 400050"/>
                <a:gd name="connsiteY53" fmla="*/ 33499 h 145170"/>
                <a:gd name="connsiteX54" fmla="*/ 130383 w 400050"/>
                <a:gd name="connsiteY54" fmla="*/ 24786 h 145170"/>
                <a:gd name="connsiteX55" fmla="*/ 130874 w 400050"/>
                <a:gd name="connsiteY55" fmla="*/ 24879 h 145170"/>
                <a:gd name="connsiteX56" fmla="*/ 186691 w 400050"/>
                <a:gd name="connsiteY56" fmla="*/ 35519 h 145170"/>
                <a:gd name="connsiteX57" fmla="*/ 196006 w 400050"/>
                <a:gd name="connsiteY57" fmla="*/ 31994 h 145170"/>
                <a:gd name="connsiteX58" fmla="*/ 240679 w 400050"/>
                <a:gd name="connsiteY58" fmla="*/ 19050 h 145170"/>
                <a:gd name="connsiteX59" fmla="*/ 295238 w 400050"/>
                <a:gd name="connsiteY59" fmla="*/ 38195 h 145170"/>
                <a:gd name="connsiteX60" fmla="*/ 333376 w 400050"/>
                <a:gd name="connsiteY60" fmla="*/ 126130 h 145170"/>
                <a:gd name="connsiteX61" fmla="*/ 314326 w 400050"/>
                <a:gd name="connsiteY61" fmla="*/ 126130 h 145170"/>
                <a:gd name="connsiteX62" fmla="*/ 314326 w 400050"/>
                <a:gd name="connsiteY62" fmla="*/ 21355 h 145170"/>
                <a:gd name="connsiteX63" fmla="*/ 333376 w 400050"/>
                <a:gd name="connsiteY63" fmla="*/ 21355 h 1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00050" h="145170">
                  <a:moveTo>
                    <a:pt x="400051" y="40405"/>
                  </a:moveTo>
                  <a:lnTo>
                    <a:pt x="400051" y="21355"/>
                  </a:lnTo>
                  <a:lnTo>
                    <a:pt x="352426" y="21355"/>
                  </a:lnTo>
                  <a:lnTo>
                    <a:pt x="352426" y="11830"/>
                  </a:lnTo>
                  <a:cubicBezTo>
                    <a:pt x="352426" y="6570"/>
                    <a:pt x="348161" y="2305"/>
                    <a:pt x="342901" y="2305"/>
                  </a:cubicBezTo>
                  <a:lnTo>
                    <a:pt x="304801" y="2305"/>
                  </a:lnTo>
                  <a:cubicBezTo>
                    <a:pt x="299540" y="2305"/>
                    <a:pt x="295276" y="6570"/>
                    <a:pt x="295276" y="11830"/>
                  </a:cubicBezTo>
                  <a:lnTo>
                    <a:pt x="295276" y="17545"/>
                  </a:lnTo>
                  <a:cubicBezTo>
                    <a:pt x="291237" y="15878"/>
                    <a:pt x="286903" y="14116"/>
                    <a:pt x="282436" y="12373"/>
                  </a:cubicBezTo>
                  <a:cubicBezTo>
                    <a:pt x="282217" y="12249"/>
                    <a:pt x="282084" y="12040"/>
                    <a:pt x="281855" y="11925"/>
                  </a:cubicBezTo>
                  <a:cubicBezTo>
                    <a:pt x="281202" y="11664"/>
                    <a:pt x="280522" y="11479"/>
                    <a:pt x="279826" y="11373"/>
                  </a:cubicBezTo>
                  <a:cubicBezTo>
                    <a:pt x="267348" y="5873"/>
                    <a:pt x="254198" y="2049"/>
                    <a:pt x="240717" y="0"/>
                  </a:cubicBezTo>
                  <a:cubicBezTo>
                    <a:pt x="224934" y="0"/>
                    <a:pt x="198930" y="4315"/>
                    <a:pt x="185310" y="15859"/>
                  </a:cubicBezTo>
                  <a:lnTo>
                    <a:pt x="134522" y="6191"/>
                  </a:lnTo>
                  <a:cubicBezTo>
                    <a:pt x="118678" y="3209"/>
                    <a:pt x="103320" y="13318"/>
                    <a:pt x="99794" y="29051"/>
                  </a:cubicBezTo>
                  <a:lnTo>
                    <a:pt x="41692" y="2762"/>
                  </a:lnTo>
                  <a:cubicBezTo>
                    <a:pt x="27119" y="-4046"/>
                    <a:pt x="9783" y="2171"/>
                    <a:pt x="2858" y="16688"/>
                  </a:cubicBezTo>
                  <a:cubicBezTo>
                    <a:pt x="946" y="20567"/>
                    <a:pt x="-33" y="24840"/>
                    <a:pt x="1" y="29166"/>
                  </a:cubicBezTo>
                  <a:cubicBezTo>
                    <a:pt x="-72" y="40469"/>
                    <a:pt x="6457" y="50776"/>
                    <a:pt x="16708" y="55540"/>
                  </a:cubicBezTo>
                  <a:lnTo>
                    <a:pt x="151867" y="132807"/>
                  </a:lnTo>
                  <a:cubicBezTo>
                    <a:pt x="155563" y="134691"/>
                    <a:pt x="159654" y="135671"/>
                    <a:pt x="163802" y="135665"/>
                  </a:cubicBezTo>
                  <a:cubicBezTo>
                    <a:pt x="165144" y="135666"/>
                    <a:pt x="166485" y="135567"/>
                    <a:pt x="167812" y="135369"/>
                  </a:cubicBezTo>
                  <a:lnTo>
                    <a:pt x="239431" y="124616"/>
                  </a:lnTo>
                  <a:cubicBezTo>
                    <a:pt x="240825" y="124428"/>
                    <a:pt x="242237" y="124428"/>
                    <a:pt x="243631" y="124616"/>
                  </a:cubicBezTo>
                  <a:cubicBezTo>
                    <a:pt x="244145" y="124719"/>
                    <a:pt x="244670" y="124761"/>
                    <a:pt x="245193" y="124739"/>
                  </a:cubicBezTo>
                  <a:lnTo>
                    <a:pt x="295276" y="124463"/>
                  </a:lnTo>
                  <a:lnTo>
                    <a:pt x="295276" y="135646"/>
                  </a:lnTo>
                  <a:cubicBezTo>
                    <a:pt x="295276" y="140906"/>
                    <a:pt x="299540" y="145171"/>
                    <a:pt x="304801" y="145171"/>
                  </a:cubicBezTo>
                  <a:lnTo>
                    <a:pt x="342901" y="145171"/>
                  </a:lnTo>
                  <a:cubicBezTo>
                    <a:pt x="348161" y="145171"/>
                    <a:pt x="352426" y="140906"/>
                    <a:pt x="352426" y="135646"/>
                  </a:cubicBezTo>
                  <a:lnTo>
                    <a:pt x="352426" y="126121"/>
                  </a:lnTo>
                  <a:lnTo>
                    <a:pt x="400051" y="126121"/>
                  </a:lnTo>
                  <a:lnTo>
                    <a:pt x="400051" y="107071"/>
                  </a:lnTo>
                  <a:lnTo>
                    <a:pt x="352426" y="107071"/>
                  </a:lnTo>
                  <a:lnTo>
                    <a:pt x="352426" y="40396"/>
                  </a:lnTo>
                  <a:close/>
                  <a:moveTo>
                    <a:pt x="295276" y="105423"/>
                  </a:moveTo>
                  <a:lnTo>
                    <a:pt x="245793" y="105699"/>
                  </a:lnTo>
                  <a:cubicBezTo>
                    <a:pt x="242846" y="105327"/>
                    <a:pt x="239864" y="105327"/>
                    <a:pt x="236916" y="105699"/>
                  </a:cubicBezTo>
                  <a:lnTo>
                    <a:pt x="164945" y="116491"/>
                  </a:lnTo>
                  <a:cubicBezTo>
                    <a:pt x="163597" y="116731"/>
                    <a:pt x="162207" y="116576"/>
                    <a:pt x="160945" y="116043"/>
                  </a:cubicBezTo>
                  <a:lnTo>
                    <a:pt x="25718" y="38767"/>
                  </a:lnTo>
                  <a:cubicBezTo>
                    <a:pt x="25414" y="38595"/>
                    <a:pt x="25099" y="38433"/>
                    <a:pt x="24766" y="38290"/>
                  </a:cubicBezTo>
                  <a:cubicBezTo>
                    <a:pt x="21180" y="36689"/>
                    <a:pt x="18908" y="33091"/>
                    <a:pt x="19003" y="29166"/>
                  </a:cubicBezTo>
                  <a:cubicBezTo>
                    <a:pt x="18992" y="27705"/>
                    <a:pt x="19336" y="26264"/>
                    <a:pt x="20003" y="24965"/>
                  </a:cubicBezTo>
                  <a:cubicBezTo>
                    <a:pt x="22417" y="19833"/>
                    <a:pt x="28533" y="17630"/>
                    <a:pt x="33665" y="20043"/>
                  </a:cubicBezTo>
                  <a:cubicBezTo>
                    <a:pt x="33683" y="20052"/>
                    <a:pt x="33701" y="20060"/>
                    <a:pt x="33719" y="20069"/>
                  </a:cubicBezTo>
                  <a:lnTo>
                    <a:pt x="103890" y="51835"/>
                  </a:lnTo>
                  <a:cubicBezTo>
                    <a:pt x="103995" y="51997"/>
                    <a:pt x="104052" y="52178"/>
                    <a:pt x="104157" y="52330"/>
                  </a:cubicBezTo>
                  <a:cubicBezTo>
                    <a:pt x="108438" y="58754"/>
                    <a:pt x="115101" y="63210"/>
                    <a:pt x="122673" y="64713"/>
                  </a:cubicBezTo>
                  <a:lnTo>
                    <a:pt x="197635" y="84020"/>
                  </a:lnTo>
                  <a:lnTo>
                    <a:pt x="202398" y="65589"/>
                  </a:lnTo>
                  <a:lnTo>
                    <a:pt x="126788" y="46063"/>
                  </a:lnTo>
                  <a:cubicBezTo>
                    <a:pt x="120969" y="44986"/>
                    <a:pt x="117124" y="39396"/>
                    <a:pt x="118201" y="33576"/>
                  </a:cubicBezTo>
                  <a:cubicBezTo>
                    <a:pt x="118206" y="33551"/>
                    <a:pt x="118211" y="33525"/>
                    <a:pt x="118216" y="33499"/>
                  </a:cubicBezTo>
                  <a:cubicBezTo>
                    <a:pt x="119169" y="27733"/>
                    <a:pt x="124617" y="23832"/>
                    <a:pt x="130383" y="24786"/>
                  </a:cubicBezTo>
                  <a:cubicBezTo>
                    <a:pt x="130548" y="24813"/>
                    <a:pt x="130711" y="24844"/>
                    <a:pt x="130874" y="24879"/>
                  </a:cubicBezTo>
                  <a:lnTo>
                    <a:pt x="186691" y="35519"/>
                  </a:lnTo>
                  <a:cubicBezTo>
                    <a:pt x="190212" y="36190"/>
                    <a:pt x="193812" y="34828"/>
                    <a:pt x="196006" y="31994"/>
                  </a:cubicBezTo>
                  <a:cubicBezTo>
                    <a:pt x="201350" y="25098"/>
                    <a:pt x="222219" y="19050"/>
                    <a:pt x="240679" y="19050"/>
                  </a:cubicBezTo>
                  <a:cubicBezTo>
                    <a:pt x="259465" y="23572"/>
                    <a:pt x="277745" y="29986"/>
                    <a:pt x="295238" y="38195"/>
                  </a:cubicBezTo>
                  <a:close/>
                  <a:moveTo>
                    <a:pt x="333376" y="126130"/>
                  </a:moveTo>
                  <a:lnTo>
                    <a:pt x="314326" y="126130"/>
                  </a:lnTo>
                  <a:lnTo>
                    <a:pt x="314326" y="21355"/>
                  </a:lnTo>
                  <a:lnTo>
                    <a:pt x="333376" y="21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72E7EB1-A7A3-4DB5-8722-18B9718242DA}"/>
              </a:ext>
            </a:extLst>
          </p:cNvPr>
          <p:cNvCxnSpPr/>
          <p:nvPr/>
        </p:nvCxnSpPr>
        <p:spPr>
          <a:xfrm>
            <a:off x="3983225" y="1565967"/>
            <a:ext cx="0" cy="1422400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4"/>
            </a:solidFill>
            <a:prstDash val="dash"/>
          </a:ln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CE36FBA-7C8A-40EE-8D95-FFD181BF3B52}"/>
              </a:ext>
            </a:extLst>
          </p:cNvPr>
          <p:cNvCxnSpPr/>
          <p:nvPr/>
        </p:nvCxnSpPr>
        <p:spPr>
          <a:xfrm>
            <a:off x="7198003" y="1565967"/>
            <a:ext cx="0" cy="1422400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4"/>
            </a:solidFill>
            <a:prstDash val="dash"/>
          </a:ln>
        </p:spPr>
      </p:cxnSp>
    </p:spTree>
    <p:extLst>
      <p:ext uri="{BB962C8B-B14F-4D97-AF65-F5344CB8AC3E}">
        <p14:creationId xmlns:p14="http://schemas.microsoft.com/office/powerpoint/2010/main" val="230117749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875A0-47ED-43C4-A9C6-379C85868F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 anchor="t"/>
          <a:lstStyle/>
          <a:p>
            <a:pPr marL="0" indent="0">
              <a:buNone/>
            </a:pPr>
            <a:r>
              <a:rPr lang="en-US" b="1"/>
              <a:t>What is the share of fatal accidents related to occupational safety on TOTAL sites in 2018 and 2019 borne by our contractors ?</a:t>
            </a:r>
          </a:p>
          <a:p>
            <a:pPr marL="0" indent="0">
              <a:buNone/>
            </a:pPr>
            <a:endParaRPr lang="en-US"/>
          </a:p>
          <a:p>
            <a:pPr marL="342900" indent="-342900">
              <a:buAutoNum type="arabicPeriod"/>
            </a:pPr>
            <a:r>
              <a:rPr lang="en-US"/>
              <a:t>50%</a:t>
            </a:r>
            <a:br>
              <a:rPr lang="en-US"/>
            </a:br>
            <a:r>
              <a:rPr lang="en-US"/>
              <a:t> </a:t>
            </a:r>
          </a:p>
          <a:p>
            <a:pPr marL="342900" indent="-342900">
              <a:buAutoNum type="arabicPeriod"/>
            </a:pPr>
            <a:r>
              <a:rPr lang="en-US"/>
              <a:t>75%</a:t>
            </a:r>
          </a:p>
          <a:p>
            <a:pPr marL="342900" indent="-342900">
              <a:buAutoNum type="arabicPeriod"/>
            </a:pPr>
            <a:endParaRPr lang="en-US"/>
          </a:p>
          <a:p>
            <a:pPr marL="342900" indent="-342900">
              <a:buAutoNum type="arabicPeriod"/>
            </a:pPr>
            <a:r>
              <a:rPr lang="en-US"/>
              <a:t>100%</a:t>
            </a:r>
          </a:p>
          <a:p>
            <a:pPr marL="0" indent="0">
              <a:buNone/>
            </a:pPr>
            <a:br>
              <a:rPr lang="fr-FR"/>
            </a:br>
            <a:br>
              <a:rPr lang="fr-FR"/>
            </a:br>
            <a:endParaRPr lang="fr-FR"/>
          </a:p>
          <a:p>
            <a:pPr marL="285750" indent="-285750"/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EB76D-D4B4-4AEF-B9E0-9978F182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0"/>
            <a:r>
              <a:rPr lang="en-US"/>
              <a:t>QUIZ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80BA10A-E9DE-49F3-8B01-0775F8242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4187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97636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1816692"/>
            <a:ext cx="11602719" cy="3472484"/>
          </a:xfrm>
        </p:spPr>
        <p:txBody>
          <a:bodyPr/>
          <a:lstStyle/>
          <a:p>
            <a:r>
              <a:rPr lang="en-US" sz="4800" noProof="0" dirty="0"/>
              <a:t>Safety Green Light</a:t>
            </a:r>
            <a:br>
              <a:rPr lang="en-US" sz="4800" noProof="0" dirty="0"/>
            </a:br>
            <a:br>
              <a:rPr lang="en-US" sz="4800" noProof="0" dirty="0"/>
            </a:br>
            <a:r>
              <a:rPr lang="en-US" sz="2800" dirty="0"/>
              <a:t>Ambassadors’ Training </a:t>
            </a:r>
            <a:endParaRPr lang="en-US" sz="2400" b="0" noProof="0" dirty="0"/>
          </a:p>
        </p:txBody>
      </p:sp>
    </p:spTree>
    <p:extLst>
      <p:ext uri="{BB962C8B-B14F-4D97-AF65-F5344CB8AC3E}">
        <p14:creationId xmlns:p14="http://schemas.microsoft.com/office/powerpoint/2010/main" val="65639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E4BC945-B4AC-45A4-AC73-7973877BFA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 prevent active errors such as errors in applying rules or errors of diagnosis or “routine” errors </a:t>
            </a:r>
            <a:r>
              <a:rPr lang="en-US" u="sng"/>
              <a:t>but also</a:t>
            </a:r>
            <a:r>
              <a:rPr lang="en-US"/>
              <a:t> latent errors (traps set in the organization, for example: it is not the right equipment or it is not made available).</a:t>
            </a:r>
          </a:p>
          <a:p>
            <a:endParaRPr lang="en-US"/>
          </a:p>
          <a:p>
            <a:r>
              <a:rPr lang="en-US"/>
              <a:t>To increase situational awareness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time allocated to stop allows to think, reassess and remember the task to be performed. It avoids to rush.</a:t>
            </a:r>
          </a:p>
          <a:p>
            <a:endParaRPr lang="en-US"/>
          </a:p>
          <a:p>
            <a:r>
              <a:rPr lang="en-US"/>
              <a:t>The open questions give time and rooms for each worker to say something, to intervene</a:t>
            </a:r>
          </a:p>
          <a:p>
            <a:endParaRPr lang="en-US"/>
          </a:p>
          <a:p>
            <a:r>
              <a:rPr lang="en-US"/>
              <a:t>It reinforces the use of the Stop Card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91B23-E7ED-4A36-AFA0-9191533FC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solidFill>
                <a:schemeClr val="tx2"/>
              </a:solidFill>
              <a:cs typeface="+mn-cs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373297D-397E-487B-9441-16472159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Why</a:t>
            </a:r>
            <a:r>
              <a:rPr lang="fr-FR"/>
              <a:t> </a:t>
            </a:r>
            <a:r>
              <a:rPr lang="fr-FR" err="1"/>
              <a:t>this</a:t>
            </a:r>
            <a:r>
              <a:rPr lang="fr-FR"/>
              <a:t> </a:t>
            </a:r>
            <a:r>
              <a:rPr lang="fr-FR" err="1"/>
              <a:t>tool</a:t>
            </a:r>
            <a:r>
              <a:rPr lang="fr-FR"/>
              <a:t>?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E29A3F2-ADEF-476A-9722-9EBA0D1327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00" y="922476"/>
            <a:ext cx="10693400" cy="413343"/>
          </a:xfrm>
        </p:spPr>
        <p:txBody>
          <a:bodyPr/>
          <a:lstStyle/>
          <a:p>
            <a:r>
              <a:rPr lang="en-US"/>
              <a:t>« See something, say something » - Start / re-start ritual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590668" y="3100612"/>
            <a:ext cx="9036362" cy="7495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</a:rPr>
              <a:t>The brain has the tendency to work in « routine » mode. A way to exit this mode to a « conscious » mode is to ask open questions to create the vigilance and the reflection.</a:t>
            </a:r>
          </a:p>
        </p:txBody>
      </p:sp>
      <p:pic>
        <p:nvPicPr>
          <p:cNvPr id="3" name="Image 3" descr="Une image contenant mètre&#10;&#10;Description générée avec un niveau de confiance très élevé">
            <a:extLst>
              <a:ext uri="{FF2B5EF4-FFF2-40B4-BE49-F238E27FC236}">
                <a16:creationId xmlns:a16="http://schemas.microsoft.com/office/drawing/2014/main" id="{E5D8D736-73DB-42D0-9877-A86A9E64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900" y="5530711"/>
            <a:ext cx="6477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4612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tool?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BB60015-DF5A-4E33-B493-7D8238D4A95B}"/>
              </a:ext>
            </a:extLst>
          </p:cNvPr>
          <p:cNvGrpSpPr/>
          <p:nvPr/>
        </p:nvGrpSpPr>
        <p:grpSpPr>
          <a:xfrm>
            <a:off x="374755" y="825758"/>
            <a:ext cx="5075274" cy="5333742"/>
            <a:chOff x="3636083" y="620687"/>
            <a:chExt cx="5149113" cy="5623805"/>
          </a:xfrm>
        </p:grpSpPr>
        <p:sp>
          <p:nvSpPr>
            <p:cNvPr id="23" name="Rectangle à coins arrondis 15">
              <a:extLst>
                <a:ext uri="{FF2B5EF4-FFF2-40B4-BE49-F238E27FC236}">
                  <a16:creationId xmlns:a16="http://schemas.microsoft.com/office/drawing/2014/main" id="{43A4056D-448F-45B8-AF6E-73E4AAABF8BE}"/>
                </a:ext>
              </a:extLst>
            </p:cNvPr>
            <p:cNvSpPr/>
            <p:nvPr/>
          </p:nvSpPr>
          <p:spPr>
            <a:xfrm>
              <a:off x="3636083" y="620687"/>
              <a:ext cx="5124217" cy="5623805"/>
            </a:xfrm>
            <a:prstGeom prst="roundRect">
              <a:avLst>
                <a:gd name="adj" fmla="val 5666"/>
              </a:avLst>
            </a:prstGeom>
            <a:solidFill>
              <a:schemeClr val="bg1"/>
            </a:solidFill>
            <a:ln w="76200">
              <a:solidFill>
                <a:srgbClr val="13499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61C12BE-8755-4F1D-B909-3E0182453D2C}"/>
                </a:ext>
              </a:extLst>
            </p:cNvPr>
            <p:cNvSpPr txBox="1"/>
            <p:nvPr/>
          </p:nvSpPr>
          <p:spPr>
            <a:xfrm>
              <a:off x="4017468" y="634188"/>
              <a:ext cx="4361445" cy="534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spc="100">
                  <a:solidFill>
                    <a:srgbClr val="E10032"/>
                  </a:solidFill>
                </a:rPr>
                <a:t>SAFETY GREEN LIGHT?</a:t>
              </a:r>
              <a:endParaRPr lang="en-US" sz="2400" b="1" spc="100">
                <a:solidFill>
                  <a:srgbClr val="E10032"/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905D370-B724-47F4-B473-1D7B7F84CAAE}"/>
                </a:ext>
              </a:extLst>
            </p:cNvPr>
            <p:cNvSpPr txBox="1"/>
            <p:nvPr/>
          </p:nvSpPr>
          <p:spPr>
            <a:xfrm>
              <a:off x="4149085" y="1296393"/>
              <a:ext cx="4611214" cy="1216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E10032"/>
                  </a:solidFill>
                </a:rPr>
                <a:t>What is the job to be done?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At what exact location?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Do I understand my role and am I able to do it?</a:t>
              </a:r>
              <a:b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</a:b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Have the procedure and work permit been explained to me?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Do I have the right tools/protective equipment's for the work? 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C76FF70-331A-4403-ACA4-554A8A73F713}"/>
                </a:ext>
              </a:extLst>
            </p:cNvPr>
            <p:cNvSpPr txBox="1"/>
            <p:nvPr/>
          </p:nvSpPr>
          <p:spPr>
            <a:xfrm>
              <a:off x="4149085" y="2561191"/>
              <a:ext cx="4611215" cy="94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E10032"/>
                  </a:solidFill>
                </a:rPr>
                <a:t>What should I do if change occurs?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Change in conditions (environment, co-activities, etc.) </a:t>
              </a:r>
              <a:b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</a:b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during the course of work (need for a tool not initially planned, </a:t>
              </a:r>
              <a:b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</a:b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operating procedure or risk not initially identified, etc.)?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C7D2364-1375-4E9D-BA4B-16E3D52C039A}"/>
                </a:ext>
              </a:extLst>
            </p:cNvPr>
            <p:cNvSpPr txBox="1"/>
            <p:nvPr/>
          </p:nvSpPr>
          <p:spPr>
            <a:xfrm>
              <a:off x="4149086" y="3603120"/>
              <a:ext cx="4636110" cy="1256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E10032"/>
                  </a:solidFill>
                </a:rPr>
                <a:t>What could happen that could be serious?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Is there a risk of a fatal accident?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Can someone hurt me or can I hurt someone?</a:t>
              </a:r>
            </a:p>
            <a:p>
              <a:pPr marL="180975" lvl="1" indent="-180975" defTabSz="533405">
                <a:spcBef>
                  <a:spcPts val="0"/>
                </a:spcBef>
                <a:spcAft>
                  <a:spcPts val="300"/>
                </a:spcAft>
                <a:buClr>
                  <a:schemeClr val="accent4"/>
                </a:buClr>
                <a:buSzPct val="70000"/>
                <a:buFont typeface="Lucida Grande"/>
                <a:buChar char="-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/>
                </a:rPr>
                <a:t>What will protect me?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100">
                <a:solidFill>
                  <a:prstClr val="black"/>
                </a:solidFill>
              </a:endParaRPr>
            </a:p>
          </p:txBody>
        </p:sp>
        <p:sp>
          <p:nvSpPr>
            <p:cNvPr id="28" name="Rectangle : coins arrondis 14">
              <a:extLst>
                <a:ext uri="{FF2B5EF4-FFF2-40B4-BE49-F238E27FC236}">
                  <a16:creationId xmlns:a16="http://schemas.microsoft.com/office/drawing/2014/main" id="{3BA59C0B-8EAC-47F3-AE1C-3E8328882D1D}"/>
                </a:ext>
              </a:extLst>
            </p:cNvPr>
            <p:cNvSpPr/>
            <p:nvPr/>
          </p:nvSpPr>
          <p:spPr>
            <a:xfrm>
              <a:off x="4245784" y="4814984"/>
              <a:ext cx="2144340" cy="934637"/>
            </a:xfrm>
            <a:prstGeom prst="roundRect">
              <a:avLst>
                <a:gd name="adj" fmla="val 20342"/>
              </a:avLst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288000" algn="ctr">
                <a:lnSpc>
                  <a:spcPct val="90000"/>
                </a:lnSpc>
                <a:defRPr/>
              </a:pPr>
              <a:r>
                <a:rPr lang="en-US" sz="1400" kern="0">
                  <a:solidFill>
                    <a:schemeClr val="bg1"/>
                  </a:solidFill>
                  <a:latin typeface="+mj-lt"/>
                </a:rPr>
                <a:t>I am ready to start </a:t>
              </a:r>
              <a:br>
                <a:rPr lang="en-US" sz="1400" kern="0">
                  <a:solidFill>
                    <a:schemeClr val="bg1"/>
                  </a:solidFill>
                  <a:latin typeface="+mj-lt"/>
                </a:rPr>
              </a:br>
              <a:r>
                <a:rPr lang="en-US" sz="1400" kern="0">
                  <a:solidFill>
                    <a:schemeClr val="bg1"/>
                  </a:solidFill>
                  <a:latin typeface="+mj-lt"/>
                </a:rPr>
                <a:t>my work safely</a:t>
              </a:r>
            </a:p>
            <a:p>
              <a:pPr marL="288000" algn="ctr">
                <a:lnSpc>
                  <a:spcPct val="90000"/>
                </a:lnSpc>
                <a:defRPr/>
              </a:pPr>
              <a:r>
                <a:rPr lang="en-US" sz="2000" b="1" kern="0">
                  <a:solidFill>
                    <a:schemeClr val="bg1"/>
                  </a:solidFill>
                  <a:latin typeface="+mj-lt"/>
                </a:rPr>
                <a:t>START</a:t>
              </a:r>
            </a:p>
          </p:txBody>
        </p:sp>
        <p:sp>
          <p:nvSpPr>
            <p:cNvPr id="30" name="Rectangle : coins arrondis 35">
              <a:extLst>
                <a:ext uri="{FF2B5EF4-FFF2-40B4-BE49-F238E27FC236}">
                  <a16:creationId xmlns:a16="http://schemas.microsoft.com/office/drawing/2014/main" id="{732B895B-6469-4541-A0AF-4CB298662AD6}"/>
                </a:ext>
              </a:extLst>
            </p:cNvPr>
            <p:cNvSpPr/>
            <p:nvPr/>
          </p:nvSpPr>
          <p:spPr>
            <a:xfrm>
              <a:off x="6486822" y="4830992"/>
              <a:ext cx="2144340" cy="918629"/>
            </a:xfrm>
            <a:prstGeom prst="roundRect">
              <a:avLst>
                <a:gd name="adj" fmla="val 20902"/>
              </a:avLst>
            </a:prstGeom>
            <a:solidFill>
              <a:srgbClr val="E600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536575" algn="ctr">
                <a:lnSpc>
                  <a:spcPct val="90000"/>
                </a:lnSpc>
                <a:defRPr/>
              </a:pPr>
              <a:r>
                <a:rPr lang="en-US" sz="1400" kern="0">
                  <a:solidFill>
                    <a:schemeClr val="bg1"/>
                  </a:solidFill>
                  <a:latin typeface="+mj-lt"/>
                </a:rPr>
                <a:t>I have doubts</a:t>
              </a:r>
            </a:p>
            <a:p>
              <a:pPr marL="536575" algn="ctr">
                <a:lnSpc>
                  <a:spcPct val="90000"/>
                </a:lnSpc>
                <a:defRPr/>
              </a:pPr>
              <a:r>
                <a:rPr lang="en-US" sz="2000" b="1" kern="0">
                  <a:solidFill>
                    <a:schemeClr val="bg1"/>
                  </a:solidFill>
                  <a:latin typeface="+mj-lt"/>
                </a:rPr>
                <a:t>STOP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1253002D-1A3B-4F2A-9CB3-13925EAB1398}"/>
                </a:ext>
              </a:extLst>
            </p:cNvPr>
            <p:cNvSpPr txBox="1"/>
            <p:nvPr/>
          </p:nvSpPr>
          <p:spPr>
            <a:xfrm>
              <a:off x="6294980" y="5749622"/>
              <a:ext cx="2354329" cy="32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200" b="1">
                  <a:solidFill>
                    <a:srgbClr val="E60040"/>
                  </a:solidFill>
                  <a:latin typeface="Arial"/>
                </a:rPr>
                <a:t>I report to my team leader</a:t>
              </a: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83DECCC-216A-4683-8D4D-B5ABA7E39979}"/>
                </a:ext>
              </a:extLst>
            </p:cNvPr>
            <p:cNvSpPr/>
            <p:nvPr/>
          </p:nvSpPr>
          <p:spPr>
            <a:xfrm>
              <a:off x="3782304" y="1329860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1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ED415FF2-29A4-490B-86FF-2B7ACAA43ECB}"/>
                </a:ext>
              </a:extLst>
            </p:cNvPr>
            <p:cNvSpPr/>
            <p:nvPr/>
          </p:nvSpPr>
          <p:spPr>
            <a:xfrm>
              <a:off x="3782304" y="2573607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2</a:t>
              </a: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18818728-8879-45DC-8D4A-9AC5F2B8356F}"/>
                </a:ext>
              </a:extLst>
            </p:cNvPr>
            <p:cNvSpPr/>
            <p:nvPr/>
          </p:nvSpPr>
          <p:spPr>
            <a:xfrm>
              <a:off x="3782304" y="3618088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3</a:t>
              </a: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294BD73-C229-4C60-82F0-370070038136}"/>
                </a:ext>
              </a:extLst>
            </p:cNvPr>
            <p:cNvSpPr/>
            <p:nvPr/>
          </p:nvSpPr>
          <p:spPr>
            <a:xfrm>
              <a:off x="3782304" y="5064019"/>
              <a:ext cx="305765" cy="333637"/>
            </a:xfrm>
            <a:prstGeom prst="ellipse">
              <a:avLst/>
            </a:prstGeom>
            <a:solidFill>
              <a:srgbClr val="E1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/>
                <a:t>4</a:t>
              </a:r>
            </a:p>
          </p:txBody>
        </p:sp>
      </p:grpSp>
      <p:sp>
        <p:nvSpPr>
          <p:cNvPr id="37" name="Espace réservé du contenu 5">
            <a:extLst>
              <a:ext uri="{FF2B5EF4-FFF2-40B4-BE49-F238E27FC236}">
                <a16:creationId xmlns:a16="http://schemas.microsoft.com/office/drawing/2014/main" id="{04C00889-742E-4062-B034-9064F632BFC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4756" y="927908"/>
            <a:ext cx="5920120" cy="5213535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What</a:t>
            </a:r>
            <a:r>
              <a:rPr lang="en-US" sz="1600"/>
              <a:t>: pre-job ritual to reflect on life-threatening hazards</a:t>
            </a:r>
            <a:endParaRPr lang="en-US" sz="1600" u="sng"/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Who</a:t>
            </a:r>
            <a:r>
              <a:rPr lang="en-US" sz="1600"/>
              <a:t>: all personnel involved in the task including </a:t>
            </a:r>
            <a:br>
              <a:rPr lang="en-US" sz="1600"/>
            </a:br>
            <a:r>
              <a:rPr lang="en-US" sz="1600"/>
              <a:t>Total personnel if present</a:t>
            </a:r>
            <a:endParaRPr lang="en-US" sz="1600" u="sng"/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Where</a:t>
            </a:r>
            <a:r>
              <a:rPr lang="en-US" sz="1600"/>
              <a:t>: on all sites (including remote) for all works performed under a permit-to-work</a:t>
            </a:r>
            <a:endParaRPr lang="en-US" sz="1600" u="sng"/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When</a:t>
            </a:r>
            <a:r>
              <a:rPr lang="en-US" sz="1600"/>
              <a:t>: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Every job under a work permit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Everything is ready to start a job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Every time a job is about to start, to re-start, after a shift handover and any modification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How long: </a:t>
            </a:r>
            <a:r>
              <a:rPr lang="en-US" sz="1600"/>
              <a:t>few minutes, must be quick</a:t>
            </a:r>
          </a:p>
          <a:p>
            <a:pPr>
              <a:spcBef>
                <a:spcPts val="600"/>
              </a:spcBef>
              <a:buClr>
                <a:schemeClr val="accent4"/>
              </a:buClr>
            </a:pPr>
            <a:r>
              <a:rPr lang="en-US" sz="1600" b="1">
                <a:solidFill>
                  <a:schemeClr val="accent4"/>
                </a:solidFill>
              </a:rPr>
              <a:t>How</a:t>
            </a:r>
            <a:r>
              <a:rPr lang="en-US" sz="1600"/>
              <a:t>: 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Standard included in HSE Company Rule related to Permit </a:t>
            </a:r>
            <a:br>
              <a:rPr lang="en-US" sz="1500"/>
            </a:br>
            <a:r>
              <a:rPr lang="en-US" sz="1500"/>
              <a:t>to Work (CR-GR-HSE-402)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Each worker reflects on the four questions and interact </a:t>
            </a:r>
            <a:br>
              <a:rPr lang="en-US" sz="1500"/>
            </a:br>
            <a:r>
              <a:rPr lang="en-US" sz="1500"/>
              <a:t>with his co-workers</a:t>
            </a:r>
          </a:p>
          <a:p>
            <a:pPr lvl="1">
              <a:buClr>
                <a:schemeClr val="accent4"/>
              </a:buClr>
            </a:pPr>
            <a:r>
              <a:rPr lang="en-US" sz="1500"/>
              <a:t>Each worker signs at the back of the permit-to-work prior to starting</a:t>
            </a:r>
          </a:p>
          <a:p>
            <a:endParaRPr lang="en-US" sz="1600"/>
          </a:p>
          <a:p>
            <a:endParaRPr lang="en-US" sz="1600"/>
          </a:p>
        </p:txBody>
      </p:sp>
      <p:pic>
        <p:nvPicPr>
          <p:cNvPr id="2" name="Graphique 31">
            <a:extLst>
              <a:ext uri="{FF2B5EF4-FFF2-40B4-BE49-F238E27FC236}">
                <a16:creationId xmlns:a16="http://schemas.microsoft.com/office/drawing/2014/main" id="{DA800612-8BDD-46BA-B848-EB20FEB3B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2953" y="5099489"/>
            <a:ext cx="347419" cy="351749"/>
          </a:xfrm>
          <a:prstGeom prst="rect">
            <a:avLst/>
          </a:prstGeom>
        </p:spPr>
      </p:pic>
      <p:pic>
        <p:nvPicPr>
          <p:cNvPr id="5" name="Graphique 33">
            <a:extLst>
              <a:ext uri="{FF2B5EF4-FFF2-40B4-BE49-F238E27FC236}">
                <a16:creationId xmlns:a16="http://schemas.microsoft.com/office/drawing/2014/main" id="{2ADF76DB-477D-4944-92AF-0B9433BE6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6096" y="5042102"/>
            <a:ext cx="475774" cy="4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95321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166225" cy="4619272"/>
          </a:xfrm>
        </p:spPr>
        <p:txBody>
          <a:bodyPr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/>
              <a:t>This action is made mandatory by the CR GR HSE 402 rule (Requirement 3.5.2). </a:t>
            </a:r>
            <a:endParaRPr lang="fr-FR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/>
              <a:t>Existing site documents in terms of work start-up review (LMRA type, minute to think, tool box talk, etc.) must </a:t>
            </a:r>
            <a:r>
              <a:rPr lang="en-US">
                <a:ea typeface="+mn-lt"/>
                <a:cs typeface="+mn-lt"/>
              </a:rPr>
              <a:t>be adapted and uniformized to be in line with the safety green light</a:t>
            </a: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/>
              <a:t>The format used to animate the safety green light is not mandatory.</a:t>
            </a:r>
          </a:p>
          <a:p>
            <a:pPr marL="285750" indent="-285750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What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mandatory</a:t>
            </a:r>
            <a:r>
              <a:rPr lang="fr-FR"/>
              <a:t>, </a:t>
            </a:r>
            <a:r>
              <a:rPr lang="fr-FR" err="1"/>
              <a:t>what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recommended</a:t>
            </a:r>
            <a:r>
              <a:rPr lang="fr-FR"/>
              <a:t> ?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The </a:t>
            </a:r>
            <a:r>
              <a:rPr lang="fr-FR" err="1"/>
              <a:t>Company</a:t>
            </a:r>
            <a:r>
              <a:rPr lang="fr-FR"/>
              <a:t> </a:t>
            </a:r>
            <a:r>
              <a:rPr lang="fr-FR" err="1"/>
              <a:t>Rule</a:t>
            </a:r>
            <a:r>
              <a:rPr lang="fr-FR"/>
              <a:t> - Permit to </a:t>
            </a:r>
            <a:r>
              <a:rPr lang="fr-FR" err="1"/>
              <a:t>Work</a:t>
            </a:r>
            <a:r>
              <a:rPr lang="fr-FR"/>
              <a:t> </a:t>
            </a:r>
            <a:r>
              <a:rPr lang="fr-FR" err="1"/>
              <a:t>process</a:t>
            </a:r>
            <a:endParaRPr lang="en-US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3485514"/>
            <a:ext cx="6555105" cy="23818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1089" y="5231448"/>
            <a:ext cx="6558915" cy="720153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A4C8682-1B31-4455-94A4-DCB1DAD729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61653" y="1736967"/>
            <a:ext cx="1447672" cy="558844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1A654E0-43B5-4F02-8756-01044D294D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57782">
            <a:off x="9652089" y="2814731"/>
            <a:ext cx="1389834" cy="5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19018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B5D8EE-C39D-4FAA-B46F-D4084ABB8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C73FCFB-24CF-4638-B843-B8FF2F2B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0"/>
            <a:r>
              <a:rPr lang="fr-FR" err="1"/>
              <a:t>Video</a:t>
            </a:r>
            <a:r>
              <a:rPr lang="fr-FR"/>
              <a:t> </a:t>
            </a:r>
            <a:r>
              <a:rPr lang="fr-FR" err="1"/>
              <a:t>safety</a:t>
            </a:r>
            <a:r>
              <a:rPr lang="fr-FR"/>
              <a:t> green light</a:t>
            </a:r>
          </a:p>
        </p:txBody>
      </p:sp>
      <p:pic>
        <p:nvPicPr>
          <p:cNvPr id="14" name="Image 14" descr="Une image contenant jouet, photo, différent, skiant&#10;&#10;Description générée avec un niveau de confiance très élevé">
            <a:extLst>
              <a:ext uri="{FF2B5EF4-FFF2-40B4-BE49-F238E27FC236}">
                <a16:creationId xmlns:a16="http://schemas.microsoft.com/office/drawing/2014/main" id="{ED21AB81-BDA1-47BC-B467-67A1F286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1386146"/>
            <a:ext cx="8021637" cy="4411144"/>
          </a:xfrm>
          <a:prstGeom prst="rect">
            <a:avLst/>
          </a:prstGeom>
        </p:spPr>
      </p:pic>
      <p:pic>
        <p:nvPicPr>
          <p:cNvPr id="16" name="Graphique 16" descr="Fin">
            <a:extLst>
              <a:ext uri="{FF2B5EF4-FFF2-40B4-BE49-F238E27FC236}">
                <a16:creationId xmlns:a16="http://schemas.microsoft.com/office/drawing/2014/main" id="{25722380-1E0D-4ECC-8528-F0687710B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9237" y="34877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3877"/>
      </p:ext>
    </p:extLst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91B23-E7ED-4A36-AFA0-9191533FC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F28F6C-CC45-4DAA-8CF9-74916AE6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 short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35523B2-54B2-4CC3-BBA3-E3009B6F1CD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 flipH="1">
            <a:off x="7841165" y="-272449"/>
            <a:ext cx="6136091" cy="1230393"/>
          </a:xfrm>
          <a:prstGeom prst="rect">
            <a:avLst/>
          </a:prstGeom>
        </p:spPr>
      </p:pic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25C1206A-953A-4DB4-8F02-AABBE781BE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7419" y="963383"/>
            <a:ext cx="10854505" cy="872654"/>
          </a:xfr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/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Last time </a:t>
            </a:r>
            <a:r>
              <a:rPr lang="en-GB"/>
              <a:t>to </a:t>
            </a:r>
            <a:r>
              <a:rPr lang="en-GB" b="1">
                <a:solidFill>
                  <a:schemeClr val="accent4"/>
                </a:solidFill>
              </a:rPr>
              <a:t>say something, verify, say STOP</a:t>
            </a:r>
            <a:endParaRPr lang="en-GB"/>
          </a:p>
        </p:txBody>
      </p:sp>
      <p:sp>
        <p:nvSpPr>
          <p:cNvPr id="16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737419" y="2020567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Focus </a:t>
            </a:r>
            <a:r>
              <a:rPr lang="en-US" b="1">
                <a:solidFill>
                  <a:schemeClr val="accent4"/>
                </a:solidFill>
              </a:rPr>
              <a:t>life-threatening hazards</a:t>
            </a:r>
            <a:endParaRPr lang="en-GB"/>
          </a:p>
        </p:txBody>
      </p:sp>
      <p:sp>
        <p:nvSpPr>
          <p:cNvPr id="17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3077751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Need to promote that ritual, </a:t>
            </a:r>
            <a:r>
              <a:rPr lang="en-GB"/>
              <a:t>be exemplary, show how to do it</a:t>
            </a:r>
          </a:p>
        </p:txBody>
      </p:sp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4128910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Keep it simple and quick, </a:t>
            </a:r>
            <a:r>
              <a:rPr lang="en-GB"/>
              <a:t>use the video as an example, display the 4 open questions</a:t>
            </a:r>
          </a:p>
        </p:txBody>
      </p:sp>
    </p:spTree>
    <p:extLst>
      <p:ext uri="{BB962C8B-B14F-4D97-AF65-F5344CB8AC3E}">
        <p14:creationId xmlns:p14="http://schemas.microsoft.com/office/powerpoint/2010/main" val="119955871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1816692"/>
            <a:ext cx="11602719" cy="3472484"/>
          </a:xfrm>
        </p:spPr>
        <p:txBody>
          <a:bodyPr/>
          <a:lstStyle/>
          <a:p>
            <a:r>
              <a:rPr lang="en-US" sz="4800" noProof="0" dirty="0"/>
              <a:t>Joint Safety Tours</a:t>
            </a:r>
            <a:br>
              <a:rPr lang="en-US" sz="4800" noProof="0" dirty="0"/>
            </a:br>
            <a:br>
              <a:rPr lang="en-US" sz="1000" noProof="0" dirty="0"/>
            </a:br>
            <a:br>
              <a:rPr lang="en-US" sz="2000" noProof="0" dirty="0"/>
            </a:br>
            <a:r>
              <a:rPr lang="en-US" sz="2800" dirty="0"/>
              <a:t>Ambassadors’ Training </a:t>
            </a:r>
            <a:endParaRPr lang="en-US" sz="2400" b="0" noProof="0" dirty="0"/>
          </a:p>
        </p:txBody>
      </p:sp>
    </p:spTree>
    <p:extLst>
      <p:ext uri="{BB962C8B-B14F-4D97-AF65-F5344CB8AC3E}">
        <p14:creationId xmlns:p14="http://schemas.microsoft.com/office/powerpoint/2010/main" val="1653896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E4BC945-B4AC-45A4-AC73-7973877BFA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000"/>
          </a:p>
          <a:p>
            <a:r>
              <a:rPr lang="en-US" sz="2000"/>
              <a:t>To observe, to perceive, to dialogue, to exchange : transparency &amp; active listening</a:t>
            </a:r>
          </a:p>
          <a:p>
            <a:endParaRPr lang="en-US" sz="2000"/>
          </a:p>
          <a:p>
            <a:r>
              <a:rPr lang="en-US" sz="2000"/>
              <a:t>Jointly, Total with its partners, to see and be seen : proximity</a:t>
            </a:r>
          </a:p>
          <a:p>
            <a:endParaRPr lang="en-US" sz="2000"/>
          </a:p>
          <a:p>
            <a:r>
              <a:rPr lang="en-US" sz="2000"/>
              <a:t>With a special focus on high risk works : prevention of fatal accidents</a:t>
            </a:r>
          </a:p>
          <a:p>
            <a:endParaRPr lang="en-US" sz="2000"/>
          </a:p>
          <a:p>
            <a:r>
              <a:rPr lang="en-US" sz="2000"/>
              <a:t>To demonstrate the commitment : at all management levels</a:t>
            </a:r>
          </a:p>
          <a:p>
            <a:endParaRPr lang="en-US" sz="2000"/>
          </a:p>
          <a:p>
            <a:r>
              <a:rPr lang="en-US" sz="2000"/>
              <a:t>Regularly : a ritual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373297D-397E-487B-9441-16472159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at stake ?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E29A3F2-ADEF-476A-9722-9EBA0D1327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00" y="922476"/>
            <a:ext cx="10693400" cy="413343"/>
          </a:xfrm>
        </p:spPr>
        <p:txBody>
          <a:bodyPr/>
          <a:lstStyle/>
          <a:p>
            <a:r>
              <a:rPr lang="en-US" sz="2200"/>
              <a:t>The need to be more visible in the field :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7874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 anchor="t"/>
          <a:lstStyle/>
          <a:p>
            <a:pPr marL="285750" indent="-285750">
              <a:spcBef>
                <a:spcPts val="600"/>
              </a:spcBef>
            </a:pPr>
            <a:r>
              <a:rPr lang="en-US" dirty="0"/>
              <a:t>Introduction</a:t>
            </a:r>
          </a:p>
          <a:p>
            <a:pPr marL="285750" indent="-285750">
              <a:spcBef>
                <a:spcPts val="600"/>
              </a:spcBef>
            </a:pPr>
            <a:r>
              <a:rPr lang="en-US" dirty="0"/>
              <a:t>General Context</a:t>
            </a:r>
          </a:p>
          <a:p>
            <a:pPr marL="285750" indent="-285750">
              <a:spcBef>
                <a:spcPts val="600"/>
              </a:spcBef>
            </a:pPr>
            <a:endParaRPr lang="en-US" dirty="0"/>
          </a:p>
          <a:p>
            <a:pPr marL="285750" indent="-285750">
              <a:spcBef>
                <a:spcPts val="600"/>
              </a:spcBef>
            </a:pPr>
            <a:r>
              <a:rPr lang="en-US" dirty="0"/>
              <a:t>Presentation of « Safety Green Light »</a:t>
            </a:r>
          </a:p>
          <a:p>
            <a:pPr marL="285750" indent="-285750">
              <a:spcBef>
                <a:spcPts val="600"/>
              </a:spcBef>
            </a:pPr>
            <a:r>
              <a:rPr lang="en-US" dirty="0"/>
              <a:t>Presentation of « Joint Safety Tours »</a:t>
            </a:r>
          </a:p>
          <a:p>
            <a:pPr marL="285750" indent="-285750">
              <a:spcBef>
                <a:spcPts val="600"/>
              </a:spcBef>
            </a:pPr>
            <a:r>
              <a:rPr lang="en-US" dirty="0"/>
              <a:t>Presentation of « Life Saving Checks »</a:t>
            </a:r>
          </a:p>
          <a:p>
            <a:pPr marL="285750" indent="-285750">
              <a:spcBef>
                <a:spcPts val="600"/>
              </a:spcBef>
            </a:pPr>
            <a:endParaRPr lang="en-US" dirty="0"/>
          </a:p>
          <a:p>
            <a:pPr marL="285750" indent="-285750">
              <a:spcBef>
                <a:spcPts val="600"/>
              </a:spcBef>
            </a:pPr>
            <a:r>
              <a:rPr lang="en-US" dirty="0"/>
              <a:t>Deployment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i="1" dirty="0"/>
              <a:t>	</a:t>
            </a:r>
            <a:r>
              <a:rPr lang="en-US" b="1" i="1" dirty="0"/>
              <a:t>	Q&amp;A </a:t>
            </a:r>
          </a:p>
          <a:p>
            <a:pPr marL="285750" indent="-285750">
              <a:spcBef>
                <a:spcPts val="600"/>
              </a:spcBef>
            </a:pPr>
            <a:endParaRPr lang="en-US" dirty="0"/>
          </a:p>
          <a:p>
            <a:pPr marL="285750" indent="-285750">
              <a:spcBef>
                <a:spcPts val="600"/>
              </a:spcBef>
            </a:pPr>
            <a:r>
              <a:rPr lang="en-US" dirty="0"/>
              <a:t>Conclusion</a:t>
            </a:r>
          </a:p>
          <a:p>
            <a:pPr marL="285750" indent="-285750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Our </a:t>
            </a:r>
            <a:r>
              <a:rPr lang="fr-FR" err="1"/>
              <a:t>lives</a:t>
            </a:r>
            <a:r>
              <a:rPr lang="fr-FR"/>
              <a:t> first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59411"/>
      </p:ext>
    </p:extLst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E4BC945-B4AC-45A4-AC73-7973877BFA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2000"/>
          </a:p>
          <a:p>
            <a:r>
              <a:rPr lang="en-US" sz="2000"/>
              <a:t>Team Manager – Senior Manager – General Manager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2000"/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/>
              <a:t>A joint site visit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2000"/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/>
              <a:t>1 / month</a:t>
            </a:r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sz="2000"/>
          </a:p>
          <a:p>
            <a:pPr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000"/>
              <a:t>Common methodology in 4 steps : 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373297D-397E-487B-9441-16472159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requested ?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E29A3F2-ADEF-476A-9722-9EBA0D1327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00" y="922476"/>
            <a:ext cx="10693400" cy="413343"/>
          </a:xfrm>
        </p:spPr>
        <p:txBody>
          <a:bodyPr/>
          <a:lstStyle/>
          <a:p>
            <a:r>
              <a:rPr lang="en-US" sz="2200"/>
              <a:t>Who, what, when and how :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16E9FC8A-FBB2-4901-97B9-818B43BA23CE}"/>
              </a:ext>
            </a:extLst>
          </p:cNvPr>
          <p:cNvGraphicFramePr/>
          <p:nvPr/>
        </p:nvGraphicFramePr>
        <p:xfrm>
          <a:off x="924779" y="4404260"/>
          <a:ext cx="10498188" cy="202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6454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To establish a</a:t>
            </a:r>
            <a:r>
              <a:rPr lang="en-US" sz="1800" b="1" u="sng">
                <a:solidFill>
                  <a:schemeClr val="tx1"/>
                </a:solidFill>
              </a:rPr>
              <a:t> list of personnel concerned </a:t>
            </a:r>
            <a:r>
              <a:rPr lang="en-US" sz="1800">
                <a:solidFill>
                  <a:schemeClr val="tx1"/>
                </a:solidFill>
              </a:rPr>
              <a:t>:</a:t>
            </a:r>
          </a:p>
          <a:p>
            <a:pPr marL="644529" lvl="2" indent="-285752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Team Manager Premier </a:t>
            </a:r>
            <a:r>
              <a:rPr lang="en-US" sz="1600" err="1">
                <a:solidFill>
                  <a:schemeClr val="tx1"/>
                </a:solidFill>
              </a:rPr>
              <a:t>niveau</a:t>
            </a:r>
            <a:r>
              <a:rPr lang="en-US" sz="1600">
                <a:solidFill>
                  <a:schemeClr val="tx1"/>
                </a:solidFill>
              </a:rPr>
              <a:t> / </a:t>
            </a:r>
            <a:r>
              <a:rPr lang="en-US" sz="1600" err="1">
                <a:solidFill>
                  <a:schemeClr val="tx1"/>
                </a:solidFill>
              </a:rPr>
              <a:t>Responsable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d’équipe</a:t>
            </a:r>
            <a:r>
              <a:rPr lang="en-US" sz="1600">
                <a:solidFill>
                  <a:schemeClr val="tx1"/>
                </a:solidFill>
              </a:rPr>
              <a:t> de jour / </a:t>
            </a:r>
            <a:r>
              <a:rPr lang="en-US" sz="1600" err="1">
                <a:solidFill>
                  <a:schemeClr val="tx1"/>
                </a:solidFill>
              </a:rPr>
              <a:t>Superviseur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d’unité</a:t>
            </a:r>
            <a:r>
              <a:rPr lang="en-US" sz="1600">
                <a:solidFill>
                  <a:schemeClr val="tx1"/>
                </a:solidFill>
              </a:rPr>
              <a:t> / Chef </a:t>
            </a:r>
            <a:r>
              <a:rPr lang="en-US" sz="1600" err="1">
                <a:solidFill>
                  <a:schemeClr val="tx1"/>
                </a:solidFill>
              </a:rPr>
              <a:t>d’équipe</a:t>
            </a:r>
            <a:r>
              <a:rPr lang="en-US" sz="1600">
                <a:solidFill>
                  <a:schemeClr val="tx1"/>
                </a:solidFill>
              </a:rPr>
              <a:t> / Installation Manager / Site supervisor</a:t>
            </a:r>
          </a:p>
          <a:p>
            <a:pPr marL="358777" lvl="2" indent="0">
              <a:buNone/>
            </a:pPr>
            <a:r>
              <a:rPr lang="en-US" sz="1600" i="1">
                <a:solidFill>
                  <a:srgbClr val="0070C0"/>
                </a:solidFill>
              </a:rPr>
              <a:t>First level Team Manager / Day shift Manager / Unit Supervisor / Team Manager / Installation Manager / Site Supervisor</a:t>
            </a:r>
          </a:p>
          <a:p>
            <a:pPr marL="644529" lvl="2" indent="-285752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Business </a:t>
            </a:r>
            <a:r>
              <a:rPr lang="en-US" sz="1600" err="1">
                <a:solidFill>
                  <a:schemeClr val="tx1"/>
                </a:solidFill>
              </a:rPr>
              <a:t>ou</a:t>
            </a:r>
            <a:r>
              <a:rPr lang="en-US" sz="1600">
                <a:solidFill>
                  <a:schemeClr val="tx1"/>
                </a:solidFill>
              </a:rPr>
              <a:t> Senior Manager / Management </a:t>
            </a:r>
            <a:r>
              <a:rPr lang="en-US" sz="1600" err="1">
                <a:solidFill>
                  <a:schemeClr val="tx1"/>
                </a:solidFill>
              </a:rPr>
              <a:t>intermédiaire</a:t>
            </a:r>
            <a:r>
              <a:rPr lang="en-US" sz="1600">
                <a:solidFill>
                  <a:schemeClr val="tx1"/>
                </a:solidFill>
              </a:rPr>
              <a:t> / </a:t>
            </a:r>
            <a:r>
              <a:rPr lang="en-US" sz="1600" err="1">
                <a:solidFill>
                  <a:schemeClr val="tx1"/>
                </a:solidFill>
              </a:rPr>
              <a:t>Conducteur</a:t>
            </a:r>
            <a:r>
              <a:rPr lang="en-US" sz="1600">
                <a:solidFill>
                  <a:schemeClr val="tx1"/>
                </a:solidFill>
              </a:rPr>
              <a:t> de </a:t>
            </a:r>
            <a:r>
              <a:rPr lang="en-US" sz="1600" err="1">
                <a:solidFill>
                  <a:schemeClr val="tx1"/>
                </a:solidFill>
              </a:rPr>
              <a:t>travaux</a:t>
            </a:r>
            <a:r>
              <a:rPr lang="en-US" sz="1600">
                <a:solidFill>
                  <a:schemeClr val="tx1"/>
                </a:solidFill>
              </a:rPr>
              <a:t> / Project Manager / Field Operation Manager</a:t>
            </a:r>
          </a:p>
          <a:p>
            <a:pPr marL="358777" lvl="2" indent="0">
              <a:buNone/>
            </a:pPr>
            <a:r>
              <a:rPr lang="en-US" sz="1600" i="1">
                <a:solidFill>
                  <a:srgbClr val="0070C0"/>
                </a:solidFill>
              </a:rPr>
              <a:t>Business or Senior Manager / Intermediate Management / Operating Authority / Project Manager / Field Operations Manager.</a:t>
            </a:r>
          </a:p>
          <a:p>
            <a:pPr marL="644529" lvl="2" indent="-285752"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tx1"/>
                </a:solidFill>
              </a:rPr>
              <a:t>Directeur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général</a:t>
            </a:r>
            <a:r>
              <a:rPr lang="en-US" sz="1600">
                <a:solidFill>
                  <a:schemeClr val="tx1"/>
                </a:solidFill>
              </a:rPr>
              <a:t> / CODIR de site </a:t>
            </a:r>
            <a:r>
              <a:rPr lang="en-US" sz="1600" err="1">
                <a:solidFill>
                  <a:schemeClr val="tx1"/>
                </a:solidFill>
              </a:rPr>
              <a:t>ou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filiale</a:t>
            </a:r>
            <a:r>
              <a:rPr lang="en-US" sz="1600">
                <a:solidFill>
                  <a:schemeClr val="tx1"/>
                </a:solidFill>
              </a:rPr>
              <a:t> / </a:t>
            </a:r>
            <a:r>
              <a:rPr lang="en-US" sz="1600" err="1">
                <a:solidFill>
                  <a:schemeClr val="tx1"/>
                </a:solidFill>
              </a:rPr>
              <a:t>Directeur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d’agence</a:t>
            </a:r>
            <a:endParaRPr lang="en-US" sz="1600">
              <a:solidFill>
                <a:schemeClr val="tx1"/>
              </a:solidFill>
            </a:endParaRPr>
          </a:p>
          <a:p>
            <a:pPr marL="358777" lvl="2" indent="0">
              <a:buNone/>
            </a:pPr>
            <a:r>
              <a:rPr lang="en-US" sz="1600" i="1">
                <a:solidFill>
                  <a:srgbClr val="0070C0"/>
                </a:solidFill>
              </a:rPr>
              <a:t>Managing Director / Site or Affiliate Management Committee / Office Manager</a:t>
            </a:r>
          </a:p>
          <a:p>
            <a:pPr marL="644529" lvl="2" indent="-285752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A frequency of at least </a:t>
            </a:r>
            <a:r>
              <a:rPr lang="en-US" sz="1800" b="1" u="sng">
                <a:solidFill>
                  <a:schemeClr val="tx1"/>
                </a:solidFill>
              </a:rPr>
              <a:t>once a month </a:t>
            </a:r>
            <a:r>
              <a:rPr lang="en-US" sz="1800">
                <a:solidFill>
                  <a:schemeClr val="tx1"/>
                </a:solidFill>
              </a:rPr>
              <a:t>for all personnel in the entity concerned </a:t>
            </a:r>
          </a:p>
          <a:p>
            <a:pPr marL="285752" lvl="1" indent="-285752" defTabSz="457204">
              <a:buSzPct val="100000"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To focus on the </a:t>
            </a:r>
            <a:r>
              <a:rPr lang="en-US" sz="1800" b="1" u="sng">
                <a:solidFill>
                  <a:schemeClr val="tx1"/>
                </a:solidFill>
              </a:rPr>
              <a:t>zero fatality</a:t>
            </a:r>
          </a:p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mandatory ?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And for who ?</a:t>
            </a:r>
          </a:p>
        </p:txBody>
      </p:sp>
    </p:spTree>
    <p:extLst>
      <p:ext uri="{BB962C8B-B14F-4D97-AF65-F5344CB8AC3E}">
        <p14:creationId xmlns:p14="http://schemas.microsoft.com/office/powerpoint/2010/main" val="1537569865"/>
      </p:ext>
    </p:extLst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91B23-E7ED-4A36-AFA0-9191533FC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F28F6C-CC45-4DAA-8CF9-74916AE6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 short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35523B2-54B2-4CC3-BBA3-E3009B6F1CD9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 flipH="1">
            <a:off x="7841165" y="-272449"/>
            <a:ext cx="6136091" cy="1230393"/>
          </a:xfrm>
          <a:prstGeom prst="rect">
            <a:avLst/>
          </a:prstGeom>
        </p:spPr>
      </p:pic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25C1206A-953A-4DB4-8F02-AABBE781BE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7419" y="963383"/>
            <a:ext cx="10854505" cy="872654"/>
          </a:xfr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/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In the field, </a:t>
            </a:r>
            <a:r>
              <a:rPr lang="en-GB"/>
              <a:t>not behind the screen</a:t>
            </a:r>
          </a:p>
        </p:txBody>
      </p:sp>
      <p:sp>
        <p:nvSpPr>
          <p:cNvPr id="16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737419" y="2020567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Together, </a:t>
            </a:r>
            <a:r>
              <a:rPr lang="en-GB"/>
              <a:t>Total with its partners</a:t>
            </a:r>
          </a:p>
        </p:txBody>
      </p:sp>
      <p:sp>
        <p:nvSpPr>
          <p:cNvPr id="17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3077751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Focus on high risk works :  </a:t>
            </a:r>
            <a:r>
              <a:rPr lang="en-GB"/>
              <a:t>fatalities of 2019 triggered this initiative</a:t>
            </a:r>
          </a:p>
        </p:txBody>
      </p:sp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7419" y="4128910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Keep it simple : </a:t>
            </a:r>
            <a:r>
              <a:rPr lang="en-GB"/>
              <a:t>start with the inventory of existing processes &amp; use existing tools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49139" y="5209783"/>
            <a:ext cx="10854505" cy="87265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chemeClr val="accent4"/>
                </a:solidFill>
              </a:rPr>
              <a:t>A4 summary sheet &amp; guide will be provided : </a:t>
            </a:r>
            <a:r>
              <a:rPr lang="en-GB"/>
              <a:t>currently under review</a:t>
            </a:r>
          </a:p>
        </p:txBody>
      </p:sp>
    </p:spTree>
    <p:extLst>
      <p:ext uri="{BB962C8B-B14F-4D97-AF65-F5344CB8AC3E}">
        <p14:creationId xmlns:p14="http://schemas.microsoft.com/office/powerpoint/2010/main" val="206882302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1816692"/>
            <a:ext cx="11602719" cy="3472484"/>
          </a:xfrm>
        </p:spPr>
        <p:txBody>
          <a:bodyPr/>
          <a:lstStyle/>
          <a:p>
            <a:r>
              <a:rPr lang="en-US" sz="4800" noProof="0" dirty="0"/>
              <a:t>Life Saving Checks</a:t>
            </a:r>
            <a:br>
              <a:rPr lang="en-US" sz="4800" noProof="0" dirty="0"/>
            </a:br>
            <a:br>
              <a:rPr lang="en-US" sz="4800" noProof="0" dirty="0"/>
            </a:br>
            <a:r>
              <a:rPr lang="en-US" sz="2800" dirty="0"/>
              <a:t>Ambassadors’ Training </a:t>
            </a:r>
            <a:endParaRPr lang="en-US" sz="2400" b="0" noProof="0" dirty="0"/>
          </a:p>
        </p:txBody>
      </p:sp>
    </p:spTree>
    <p:extLst>
      <p:ext uri="{BB962C8B-B14F-4D97-AF65-F5344CB8AC3E}">
        <p14:creationId xmlns:p14="http://schemas.microsoft.com/office/powerpoint/2010/main" val="19606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CA550D-B32C-4E24-8FCD-48503AA0E9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0800" cy="4619272"/>
          </a:xfrm>
        </p:spPr>
        <p:txBody>
          <a:bodyPr/>
          <a:lstStyle/>
          <a:p>
            <a:r>
              <a:rPr lang="fr-FR"/>
              <a:t>The objective </a:t>
            </a:r>
            <a:r>
              <a:rPr lang="fr-FR" err="1"/>
              <a:t>is</a:t>
            </a:r>
            <a:r>
              <a:rPr lang="fr-FR"/>
              <a:t> to carry out </a:t>
            </a:r>
            <a:r>
              <a:rPr lang="fr-FR" b="1" err="1"/>
              <a:t>field</a:t>
            </a:r>
            <a:r>
              <a:rPr lang="fr-FR" b="1"/>
              <a:t> checks </a:t>
            </a:r>
            <a:r>
              <a:rPr lang="fr-FR"/>
              <a:t>on the basis of </a:t>
            </a:r>
            <a:r>
              <a:rPr lang="fr-FR" b="1" err="1"/>
              <a:t>specific</a:t>
            </a:r>
            <a:r>
              <a:rPr lang="fr-FR" b="1"/>
              <a:t> checklists </a:t>
            </a:r>
            <a:r>
              <a:rPr lang="fr-FR"/>
              <a:t>in </a:t>
            </a:r>
            <a:r>
              <a:rPr lang="fr-FR" err="1"/>
              <a:t>order</a:t>
            </a:r>
            <a:r>
              <a:rPr lang="fr-FR"/>
              <a:t> to </a:t>
            </a:r>
            <a:r>
              <a:rPr lang="fr-FR" b="1" err="1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</a:rPr>
              <a:t>prevent</a:t>
            </a:r>
            <a:r>
              <a:rPr lang="fr-FR" b="1">
                <a:solidFill>
                  <a:schemeClr val="bg1">
                    <a:lumMod val="95000"/>
                  </a:schemeClr>
                </a:solidFill>
                <a:highlight>
                  <a:srgbClr val="FF0000"/>
                </a:highlight>
              </a:rPr>
              <a:t> fatal accidents</a:t>
            </a:r>
            <a:r>
              <a:rPr lang="fr-FR"/>
              <a:t>.</a:t>
            </a:r>
          </a:p>
          <a:p>
            <a:endParaRPr lang="fr-FR"/>
          </a:p>
          <a:p>
            <a:r>
              <a:rPr lang="fr-FR" err="1"/>
              <a:t>These</a:t>
            </a:r>
            <a:r>
              <a:rPr lang="fr-FR"/>
              <a:t> </a:t>
            </a:r>
            <a:r>
              <a:rPr lang="fr-FR" err="1"/>
              <a:t>field</a:t>
            </a:r>
            <a:r>
              <a:rPr lang="fr-FR"/>
              <a:t> checks cover at least the </a:t>
            </a:r>
            <a:r>
              <a:rPr lang="fr-FR" b="1"/>
              <a:t>5 </a:t>
            </a:r>
            <a:r>
              <a:rPr lang="fr-FR" b="1" err="1"/>
              <a:t>most</a:t>
            </a:r>
            <a:r>
              <a:rPr lang="fr-FR" b="1"/>
              <a:t> important life-</a:t>
            </a:r>
            <a:r>
              <a:rPr lang="fr-FR" b="1" err="1"/>
              <a:t>threatening</a:t>
            </a:r>
            <a:r>
              <a:rPr lang="fr-FR" b="1"/>
              <a:t> </a:t>
            </a:r>
            <a:r>
              <a:rPr lang="fr-FR" b="1" err="1"/>
              <a:t>activities</a:t>
            </a:r>
            <a:r>
              <a:rPr lang="fr-FR"/>
              <a:t> for TOTAL:</a:t>
            </a:r>
          </a:p>
          <a:p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291C0-3BC4-42B4-9C92-D0878C192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5151" y="6424080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48E134-2249-42CE-B11C-68E0B6E7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why</a:t>
            </a:r>
            <a:endParaRPr lang="fr-F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1C49A3-0242-424A-A467-333601DF48ED}"/>
              </a:ext>
            </a:extLst>
          </p:cNvPr>
          <p:cNvGrpSpPr/>
          <p:nvPr/>
        </p:nvGrpSpPr>
        <p:grpSpPr>
          <a:xfrm>
            <a:off x="1277010" y="3154708"/>
            <a:ext cx="7021170" cy="2908042"/>
            <a:chOff x="1311300" y="2846098"/>
            <a:chExt cx="7021170" cy="29080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DF5334-3C9C-450A-97DA-3F4480F1BD15}"/>
                </a:ext>
              </a:extLst>
            </p:cNvPr>
            <p:cNvSpPr txBox="1"/>
            <p:nvPr/>
          </p:nvSpPr>
          <p:spPr>
            <a:xfrm>
              <a:off x="1796758" y="2891818"/>
              <a:ext cx="653571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8545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Work at </a:t>
              </a:r>
              <a:r>
                <a:rPr kumimoji="0" lang="fr-FR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height</a:t>
              </a: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8545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8545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Work on </a:t>
              </a:r>
              <a:r>
                <a:rPr kumimoji="0" lang="fr-FR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isolated</a:t>
              </a: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fr-FR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systems</a:t>
              </a: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incl. isolation </a:t>
              </a:r>
              <a:r>
                <a:rPr kumimoji="0" lang="fr-FR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activities</a:t>
              </a: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-8545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8545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Lifting </a:t>
              </a:r>
              <a:r>
                <a:rPr kumimoji="0" lang="fr-FR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operations</a:t>
              </a: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8545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8545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Working</a:t>
              </a: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fr-FR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confined</a:t>
              </a: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fr-FR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spaces</a:t>
              </a: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8545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-85455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Hot </a:t>
              </a:r>
              <a:r>
                <a:rPr kumimoji="0" lang="fr-FR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work</a:t>
              </a: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C2B28B-FD05-4919-9287-F02414251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1300" y="2846098"/>
              <a:ext cx="466211" cy="46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E8F0304-E77E-4673-9401-82B8D6973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101" y="3390070"/>
              <a:ext cx="468657" cy="46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5AAB785-BB8F-4DC0-84B0-3E186AD1E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3289" y="3934042"/>
              <a:ext cx="463469" cy="46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C3DBD3-7044-4F73-AE80-9F496CFD6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3289" y="4489444"/>
              <a:ext cx="467357" cy="46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EE0778-A8A2-4244-B50D-B5F97C8ED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3296" y="5039091"/>
              <a:ext cx="467350" cy="468000"/>
            </a:xfrm>
            <a:prstGeom prst="rect">
              <a:avLst/>
            </a:prstGeom>
          </p:spPr>
        </p:pic>
      </p:grp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FE3FE65E-4C27-4327-B8F7-EE07F96888EE}"/>
              </a:ext>
            </a:extLst>
          </p:cNvPr>
          <p:cNvSpPr/>
          <p:nvPr/>
        </p:nvSpPr>
        <p:spPr>
          <a:xfrm>
            <a:off x="1005840" y="2937510"/>
            <a:ext cx="7395210" cy="3125240"/>
          </a:xfrm>
          <a:prstGeom prst="flowChartProcess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004983"/>
      </p:ext>
    </p:extLst>
  </p:cSld>
  <p:clrMapOvr>
    <a:masterClrMapping/>
  </p:clrMapOvr>
  <p:transition spd="med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EA1ED-515F-4BA3-93C1-9FC8325A39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/>
          <a:lstStyle/>
          <a:p>
            <a:r>
              <a:rPr lang="fr-FR"/>
              <a:t>Field checks are </a:t>
            </a:r>
            <a:r>
              <a:rPr lang="fr-FR" err="1"/>
              <a:t>carried</a:t>
            </a:r>
            <a:r>
              <a:rPr lang="fr-FR"/>
              <a:t> out </a:t>
            </a:r>
            <a:r>
              <a:rPr lang="fr-FR" b="1"/>
              <a:t>by TOTAL or Contractor personnel</a:t>
            </a:r>
            <a:r>
              <a:rPr lang="fr-FR"/>
              <a:t>. </a:t>
            </a:r>
            <a:r>
              <a:rPr lang="fr-FR" err="1"/>
              <a:t>These</a:t>
            </a:r>
            <a:r>
              <a:rPr lang="fr-FR"/>
              <a:t> </a:t>
            </a:r>
            <a:r>
              <a:rPr lang="fr-FR" err="1"/>
              <a:t>field</a:t>
            </a:r>
            <a:r>
              <a:rPr lang="fr-FR"/>
              <a:t> checks are not </a:t>
            </a:r>
            <a:r>
              <a:rPr lang="fr-FR" err="1"/>
              <a:t>necessarily</a:t>
            </a:r>
            <a:r>
              <a:rPr lang="fr-FR"/>
              <a:t> </a:t>
            </a:r>
            <a:r>
              <a:rPr lang="fr-FR" err="1"/>
              <a:t>carried</a:t>
            </a:r>
            <a:r>
              <a:rPr lang="fr-FR"/>
              <a:t> out </a:t>
            </a:r>
            <a:r>
              <a:rPr lang="fr-FR" err="1"/>
              <a:t>jointly</a:t>
            </a:r>
            <a:r>
              <a:rPr lang="fr-FR"/>
              <a:t> (TOTAL </a:t>
            </a:r>
            <a:r>
              <a:rPr lang="fr-FR" err="1"/>
              <a:t>with</a:t>
            </a:r>
            <a:r>
              <a:rPr lang="fr-FR"/>
              <a:t> Contractor).</a:t>
            </a:r>
          </a:p>
          <a:p>
            <a:endParaRPr lang="fr-FR"/>
          </a:p>
          <a:p>
            <a:r>
              <a:rPr lang="fr-FR"/>
              <a:t>Field checks are </a:t>
            </a:r>
            <a:r>
              <a:rPr lang="fr-FR" err="1"/>
              <a:t>carried</a:t>
            </a:r>
            <a:r>
              <a:rPr lang="fr-FR"/>
              <a:t> out by </a:t>
            </a:r>
            <a:r>
              <a:rPr lang="fr-FR" b="1"/>
              <a:t>first </a:t>
            </a:r>
            <a:r>
              <a:rPr lang="fr-FR" b="1" err="1"/>
              <a:t>level</a:t>
            </a:r>
            <a:r>
              <a:rPr lang="fr-FR" b="1"/>
              <a:t> </a:t>
            </a:r>
            <a:r>
              <a:rPr lang="fr-FR" b="1" err="1"/>
              <a:t>supervisors</a:t>
            </a:r>
            <a:r>
              <a:rPr lang="fr-FR" b="1"/>
              <a:t>, middle managers, top management, HSE </a:t>
            </a:r>
            <a:r>
              <a:rPr lang="fr-FR"/>
              <a:t>or </a:t>
            </a:r>
            <a:r>
              <a:rPr lang="fr-FR" err="1"/>
              <a:t>any</a:t>
            </a:r>
            <a:r>
              <a:rPr lang="fr-FR"/>
              <a:t> </a:t>
            </a:r>
            <a:r>
              <a:rPr lang="fr-FR" err="1"/>
              <a:t>other</a:t>
            </a:r>
            <a:r>
              <a:rPr lang="fr-FR"/>
              <a:t> </a:t>
            </a:r>
            <a:r>
              <a:rPr lang="fr-FR" err="1"/>
              <a:t>controller</a:t>
            </a:r>
            <a:r>
              <a:rPr lang="fr-FR"/>
              <a:t> </a:t>
            </a:r>
            <a:r>
              <a:rPr lang="fr-FR" err="1"/>
              <a:t>identified</a:t>
            </a:r>
            <a:r>
              <a:rPr lang="fr-FR"/>
              <a:t>/</a:t>
            </a:r>
            <a:r>
              <a:rPr lang="fr-FR" err="1"/>
              <a:t>designated</a:t>
            </a:r>
            <a:r>
              <a:rPr lang="fr-FR"/>
              <a:t> by </a:t>
            </a:r>
            <a:r>
              <a:rPr lang="fr-FR" err="1"/>
              <a:t>each</a:t>
            </a:r>
            <a:r>
              <a:rPr lang="fr-FR"/>
              <a:t> party.</a:t>
            </a:r>
          </a:p>
          <a:p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C212-16C6-4E10-B8F9-2F4DF0CD4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4188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118835-642B-46E3-9348-83E2A91B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who</a:t>
            </a:r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A1074-D2B1-4047-A2F2-987A322AA2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6865" y="1565104"/>
            <a:ext cx="598262" cy="5699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9C57C-4D0E-410B-819A-C00E332C16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8052" y="2548267"/>
            <a:ext cx="656803" cy="5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27185"/>
      </p:ext>
    </p:extLst>
  </p:cSld>
  <p:clrMapOvr>
    <a:masterClrMapping/>
  </p:clrMapOvr>
  <p:transition spd="med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8FA1EC-F0FB-4E04-A96C-78B31D748D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 anchor="t"/>
          <a:lstStyle/>
          <a:p>
            <a:pPr marL="285750" indent="-285750"/>
            <a:r>
              <a:rPr lang="fr-FR"/>
              <a:t>The checks are </a:t>
            </a:r>
            <a:r>
              <a:rPr lang="fr-FR" err="1"/>
              <a:t>carried</a:t>
            </a:r>
            <a:r>
              <a:rPr lang="fr-FR"/>
              <a:t> out </a:t>
            </a:r>
            <a:r>
              <a:rPr lang="fr-FR" b="1"/>
              <a:t>in the </a:t>
            </a:r>
            <a:r>
              <a:rPr lang="fr-FR" b="1" err="1"/>
              <a:t>field</a:t>
            </a:r>
            <a:r>
              <a:rPr lang="fr-FR"/>
              <a:t>, </a:t>
            </a:r>
            <a:r>
              <a:rPr lang="fr-FR" err="1"/>
              <a:t>where</a:t>
            </a:r>
            <a:r>
              <a:rPr lang="fr-FR"/>
              <a:t> the life-</a:t>
            </a:r>
            <a:r>
              <a:rPr lang="fr-FR" err="1"/>
              <a:t>threatening</a:t>
            </a:r>
            <a:r>
              <a:rPr lang="fr-FR"/>
              <a:t> </a:t>
            </a:r>
            <a:r>
              <a:rPr lang="fr-FR" err="1"/>
              <a:t>activity</a:t>
            </a:r>
            <a:r>
              <a:rPr lang="fr-FR"/>
              <a:t> </a:t>
            </a:r>
            <a:r>
              <a:rPr lang="fr-FR" err="1"/>
              <a:t>takes</a:t>
            </a:r>
            <a:r>
              <a:rPr lang="fr-FR"/>
              <a:t> place.</a:t>
            </a:r>
            <a:endParaRPr lang="en-US"/>
          </a:p>
          <a:p>
            <a:pPr marL="285750" indent="-285750"/>
            <a:endParaRPr lang="fr-FR" b="1"/>
          </a:p>
          <a:p>
            <a:pPr marL="285750" indent="-285750"/>
            <a:r>
              <a:rPr lang="fr-FR" b="1"/>
              <a:t>The observation </a:t>
            </a:r>
            <a:r>
              <a:rPr lang="fr-FR"/>
              <a:t>of life-</a:t>
            </a:r>
            <a:r>
              <a:rPr lang="fr-FR" err="1"/>
              <a:t>threatening</a:t>
            </a:r>
            <a:r>
              <a:rPr lang="fr-FR"/>
              <a:t> </a:t>
            </a:r>
            <a:r>
              <a:rPr lang="fr-FR" err="1"/>
              <a:t>activities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done</a:t>
            </a:r>
            <a:r>
              <a:rPr lang="fr-FR"/>
              <a:t> </a:t>
            </a:r>
            <a:r>
              <a:rPr lang="fr-FR" b="1" u="sng" err="1"/>
              <a:t>during</a:t>
            </a:r>
            <a:r>
              <a:rPr lang="fr-FR" b="1"/>
              <a:t> the </a:t>
            </a:r>
            <a:r>
              <a:rPr lang="fr-FR" b="1" err="1"/>
              <a:t>execution</a:t>
            </a:r>
            <a:r>
              <a:rPr lang="fr-FR" b="1"/>
              <a:t> of </a:t>
            </a:r>
            <a:r>
              <a:rPr lang="fr-FR" b="1" err="1"/>
              <a:t>works</a:t>
            </a:r>
            <a:r>
              <a:rPr lang="fr-FR"/>
              <a:t>.</a:t>
            </a:r>
          </a:p>
          <a:p>
            <a:pPr marL="0" indent="0">
              <a:buNone/>
            </a:pPr>
            <a:endParaRPr lang="fr-FR"/>
          </a:p>
          <a:p>
            <a:pPr marL="285750" indent="-285750"/>
            <a:r>
              <a:rPr lang="fr-FR"/>
              <a:t>Field checks of a life-</a:t>
            </a:r>
            <a:r>
              <a:rPr lang="fr-FR" err="1"/>
              <a:t>threatening</a:t>
            </a:r>
            <a:r>
              <a:rPr lang="fr-FR"/>
              <a:t> </a:t>
            </a:r>
            <a:r>
              <a:rPr lang="fr-FR" err="1"/>
              <a:t>activity</a:t>
            </a:r>
            <a:r>
              <a:rPr lang="fr-FR"/>
              <a:t> are </a:t>
            </a:r>
            <a:r>
              <a:rPr lang="fr-FR" b="1"/>
              <a:t>brief</a:t>
            </a:r>
            <a:r>
              <a:rPr lang="fr-FR"/>
              <a:t> (15’) in </a:t>
            </a:r>
            <a:r>
              <a:rPr lang="fr-FR" err="1"/>
              <a:t>order</a:t>
            </a:r>
            <a:r>
              <a:rPr lang="fr-FR"/>
              <a:t> to </a:t>
            </a:r>
            <a:r>
              <a:rPr lang="fr-FR" b="1" err="1"/>
              <a:t>increase</a:t>
            </a:r>
            <a:r>
              <a:rPr lang="fr-FR" b="1"/>
              <a:t> </a:t>
            </a:r>
            <a:r>
              <a:rPr lang="fr-FR" b="1" err="1"/>
              <a:t>their</a:t>
            </a:r>
            <a:r>
              <a:rPr lang="fr-FR" b="1"/>
              <a:t> </a:t>
            </a:r>
            <a:r>
              <a:rPr lang="fr-FR" b="1" err="1"/>
              <a:t>number</a:t>
            </a:r>
            <a:r>
              <a:rPr lang="fr-FR"/>
              <a:t>.</a:t>
            </a:r>
          </a:p>
          <a:p>
            <a:pPr marL="285750" indent="-285750"/>
            <a:endParaRPr lang="fr-FR"/>
          </a:p>
          <a:p>
            <a:pPr marL="285750" indent="-285750"/>
            <a:r>
              <a:rPr lang="fr-FR"/>
              <a:t>The use of </a:t>
            </a:r>
            <a:r>
              <a:rPr lang="fr-FR" b="1"/>
              <a:t>checklists and </a:t>
            </a:r>
            <a:r>
              <a:rPr lang="fr-FR" b="1" err="1"/>
              <a:t>associated</a:t>
            </a:r>
            <a:r>
              <a:rPr lang="fr-FR" b="1"/>
              <a:t> </a:t>
            </a:r>
            <a:r>
              <a:rPr lang="fr-FR" b="1" err="1"/>
              <a:t>diagrams</a:t>
            </a:r>
            <a:r>
              <a:rPr lang="fr-FR" b="1"/>
              <a:t> </a:t>
            </a:r>
            <a:r>
              <a:rPr lang="fr-FR" err="1"/>
              <a:t>helps</a:t>
            </a:r>
            <a:r>
              <a:rPr lang="fr-FR"/>
              <a:t> to observe </a:t>
            </a:r>
            <a:r>
              <a:rPr lang="fr-FR" err="1"/>
              <a:t>non-conformities</a:t>
            </a:r>
            <a:r>
              <a:rPr lang="fr-FR"/>
              <a:t>. In </a:t>
            </a:r>
            <a:r>
              <a:rPr lang="fr-FR" err="1"/>
              <a:t>this</a:t>
            </a:r>
            <a:r>
              <a:rPr lang="fr-FR"/>
              <a:t> case, the </a:t>
            </a:r>
            <a:r>
              <a:rPr lang="fr-FR" err="1"/>
              <a:t>controller</a:t>
            </a:r>
            <a:r>
              <a:rPr lang="fr-FR"/>
              <a:t> </a:t>
            </a:r>
            <a:r>
              <a:rPr lang="fr-FR" err="1"/>
              <a:t>intervenes</a:t>
            </a:r>
            <a:r>
              <a:rPr lang="fr-FR"/>
              <a:t> and </a:t>
            </a:r>
            <a:r>
              <a:rPr lang="fr-FR" b="1"/>
              <a:t>stops        </a:t>
            </a:r>
            <a:r>
              <a:rPr lang="fr-FR"/>
              <a:t>the </a:t>
            </a:r>
            <a:r>
              <a:rPr lang="fr-FR" err="1"/>
              <a:t>work</a:t>
            </a:r>
            <a:r>
              <a:rPr lang="fr-FR"/>
              <a:t> in </a:t>
            </a:r>
            <a:r>
              <a:rPr lang="fr-FR" err="1"/>
              <a:t>progress</a:t>
            </a:r>
            <a:r>
              <a:rPr lang="fr-FR"/>
              <a:t>.</a:t>
            </a:r>
          </a:p>
          <a:p>
            <a:pPr marL="285750" indent="-285750"/>
            <a:endParaRPr lang="fr-FR"/>
          </a:p>
          <a:p>
            <a:pPr marL="285750" indent="-285750"/>
            <a:r>
              <a:rPr lang="fr-FR"/>
              <a:t>The </a:t>
            </a:r>
            <a:r>
              <a:rPr lang="fr-FR" b="1"/>
              <a:t>compliance rate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assessed</a:t>
            </a:r>
            <a:r>
              <a:rPr lang="fr-FR"/>
              <a:t> </a:t>
            </a:r>
            <a:r>
              <a:rPr lang="fr-FR" err="1"/>
              <a:t>based</a:t>
            </a:r>
            <a:r>
              <a:rPr lang="fr-FR"/>
              <a:t> on the </a:t>
            </a:r>
            <a:r>
              <a:rPr lang="fr-FR" err="1"/>
              <a:t>verification</a:t>
            </a:r>
            <a:r>
              <a:rPr lang="fr-FR"/>
              <a:t> of the points of the checklists.</a:t>
            </a:r>
          </a:p>
          <a:p>
            <a:pPr marL="285750" indent="-285750"/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0CD11-9E1D-4D40-8AB1-1BB7F2719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33153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125CDB-1B04-4D90-80AB-DA808632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Where</a:t>
            </a:r>
            <a:r>
              <a:rPr lang="fr-FR"/>
              <a:t>, </a:t>
            </a:r>
            <a:r>
              <a:rPr lang="fr-FR" err="1"/>
              <a:t>when</a:t>
            </a:r>
            <a:r>
              <a:rPr lang="fr-FR"/>
              <a:t> &amp; how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590D1-CD53-4CDE-95A9-7D7D3DC94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1717">
            <a:off x="5605589" y="4084890"/>
            <a:ext cx="393220" cy="652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F8255-BBF5-4185-942F-D160B06CAA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0414" y="3686703"/>
            <a:ext cx="726127" cy="10303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2409E50-B5F0-47EA-84F6-1AFCB5FE70E4}"/>
              </a:ext>
            </a:extLst>
          </p:cNvPr>
          <p:cNvGrpSpPr>
            <a:grpSpLocks noChangeAspect="1"/>
          </p:cNvGrpSpPr>
          <p:nvPr/>
        </p:nvGrpSpPr>
        <p:grpSpPr>
          <a:xfrm>
            <a:off x="10748213" y="2172314"/>
            <a:ext cx="890656" cy="485737"/>
            <a:chOff x="10103517" y="1452743"/>
            <a:chExt cx="1714742" cy="935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CA2385-122C-4B36-B405-1BBD8F2F3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89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48198" y="1452743"/>
              <a:ext cx="1270061" cy="9351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C72023-15CB-40C0-9DF1-5E466B42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03517" y="1474470"/>
              <a:ext cx="605247" cy="49720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2CAAD1C-43AE-434D-A82C-46BEF0ECC7D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6486" y="1265180"/>
            <a:ext cx="684560" cy="65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D3B831-BCB9-41E3-BA97-A8CCBD7F958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93369" y="2802913"/>
            <a:ext cx="475048" cy="515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5123BE-EDE2-47E7-9BCB-E80007CA358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0843589" y="4814912"/>
            <a:ext cx="658097" cy="4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72504"/>
      </p:ext>
    </p:extLst>
  </p:cSld>
  <p:clrMapOvr>
    <a:masterClrMapping/>
  </p:clrMapOvr>
  <p:transition spd="med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3731D-34B1-4F08-BA56-BC19CACB09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 anchor="t"/>
          <a:lstStyle/>
          <a:p>
            <a:pPr marL="285750" indent="-285750"/>
            <a:r>
              <a:rPr lang="en-US"/>
              <a:t>Field checks </a:t>
            </a:r>
            <a:r>
              <a:rPr lang="en-US" b="1"/>
              <a:t>do not record the names of individuals </a:t>
            </a:r>
            <a:r>
              <a:rPr lang="en-US"/>
              <a:t>but only that of the company observed (TOTAL or Contractor company).</a:t>
            </a:r>
            <a:endParaRPr lang="fr-FR"/>
          </a:p>
          <a:p>
            <a:pPr marL="285750" indent="-285750"/>
            <a:endParaRPr lang="fr-FR"/>
          </a:p>
          <a:p>
            <a:pPr marL="285750" indent="-285750"/>
            <a:r>
              <a:rPr lang="fr-FR"/>
              <a:t>The </a:t>
            </a:r>
            <a:r>
              <a:rPr lang="fr-FR" err="1"/>
              <a:t>results</a:t>
            </a:r>
            <a:r>
              <a:rPr lang="fr-FR"/>
              <a:t> of </a:t>
            </a:r>
            <a:r>
              <a:rPr lang="fr-FR" err="1"/>
              <a:t>these</a:t>
            </a:r>
            <a:r>
              <a:rPr lang="fr-FR"/>
              <a:t> </a:t>
            </a:r>
            <a:r>
              <a:rPr lang="fr-FR" err="1"/>
              <a:t>field</a:t>
            </a:r>
            <a:r>
              <a:rPr lang="fr-FR"/>
              <a:t> checks are </a:t>
            </a:r>
            <a:r>
              <a:rPr lang="fr-FR" err="1"/>
              <a:t>recorded</a:t>
            </a:r>
            <a:r>
              <a:rPr lang="fr-FR"/>
              <a:t> in a </a:t>
            </a:r>
            <a:r>
              <a:rPr lang="fr-FR" b="1" err="1"/>
              <a:t>common</a:t>
            </a:r>
            <a:r>
              <a:rPr lang="fr-FR" b="1"/>
              <a:t> system</a:t>
            </a:r>
            <a:r>
              <a:rPr lang="fr-FR"/>
              <a:t>.</a:t>
            </a:r>
          </a:p>
          <a:p>
            <a:pPr marL="285750" lvl="0" indent="-285750"/>
            <a:endParaRPr lang="fr-FR"/>
          </a:p>
          <a:p>
            <a:pPr marL="285750" lvl="0" indent="-285750"/>
            <a:r>
              <a:rPr lang="en-US"/>
              <a:t>The affiliates and the entities themselves set the target for the </a:t>
            </a:r>
            <a:r>
              <a:rPr lang="en-US" b="1"/>
              <a:t>number of field checks to be carried out per month </a:t>
            </a:r>
            <a:r>
              <a:rPr lang="en-US"/>
              <a:t>by the stakeholders (TOTAL and Contractors).</a:t>
            </a:r>
            <a:endParaRPr lang="fr-FR"/>
          </a:p>
          <a:p>
            <a:pPr marL="285750" lvl="0" indent="-285750"/>
            <a:endParaRPr lang="fr-FR"/>
          </a:p>
          <a:p>
            <a:pPr marL="285750" indent="-285750"/>
            <a:r>
              <a:rPr lang="en-US"/>
              <a:t>The results of field checks are </a:t>
            </a:r>
            <a:r>
              <a:rPr lang="en-US" b="1"/>
              <a:t>consolidated</a:t>
            </a:r>
            <a:r>
              <a:rPr lang="en-US"/>
              <a:t> on a </a:t>
            </a:r>
            <a:r>
              <a:rPr lang="en-US" b="1"/>
              <a:t>weekly</a:t>
            </a:r>
            <a:r>
              <a:rPr lang="en-US"/>
              <a:t> basis with a local </a:t>
            </a:r>
            <a:r>
              <a:rPr lang="en-US" b="1"/>
              <a:t>display</a:t>
            </a:r>
            <a:r>
              <a:rPr lang="en-US"/>
              <a:t> of the compliance rate per company (TOTAL and Contractors)</a:t>
            </a:r>
          </a:p>
          <a:p>
            <a:pPr marL="285750" lvl="0" indent="-285750"/>
            <a:endParaRPr lang="fr-FR"/>
          </a:p>
          <a:p>
            <a:pPr marL="285750" lvl="0" indent="-285750"/>
            <a:r>
              <a:rPr lang="en-US"/>
              <a:t>The purpose of the display is to </a:t>
            </a:r>
            <a:r>
              <a:rPr lang="en-US" b="1"/>
              <a:t>inform</a:t>
            </a:r>
            <a:r>
              <a:rPr lang="en-US"/>
              <a:t> in order to identify the most vulnerable safety conditions and to </a:t>
            </a:r>
            <a:r>
              <a:rPr lang="en-US" b="1"/>
              <a:t>progress collectively</a:t>
            </a:r>
            <a:r>
              <a:rPr lang="en-US"/>
              <a:t>.</a:t>
            </a:r>
            <a:endParaRPr lang="fr-FR"/>
          </a:p>
          <a:p>
            <a:pPr marL="0" indent="0">
              <a:buNone/>
            </a:pPr>
            <a:endParaRPr lang="fr-FR"/>
          </a:p>
          <a:p>
            <a:pPr marL="285750" indent="-285750"/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F09A4-10C9-4057-AB56-C7687CB75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4188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2919FC-CE86-4D34-8FE0-38EC7BCD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Where</a:t>
            </a:r>
            <a:r>
              <a:rPr lang="fr-FR"/>
              <a:t>, </a:t>
            </a:r>
            <a:r>
              <a:rPr lang="fr-FR" err="1"/>
              <a:t>when</a:t>
            </a:r>
            <a:r>
              <a:rPr lang="fr-FR"/>
              <a:t> &amp; how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D907F-B0CB-436B-A421-6FD8C85004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67653" y="3194160"/>
            <a:ext cx="560118" cy="516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1B0FDA-B55A-4845-A94A-C521761363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8847" y="1283560"/>
            <a:ext cx="560118" cy="621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1D1A2-F170-461B-8979-C8DC5411110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4858" y="4163220"/>
            <a:ext cx="554107" cy="479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03C66A-E0D4-4497-86A8-1AB49655E1D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97620" y="5175869"/>
            <a:ext cx="661974" cy="567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2B3B2A-BF0D-4376-8E9D-D06945EE31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09749" y="2264715"/>
            <a:ext cx="579216" cy="5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31473"/>
      </p:ext>
    </p:extLst>
  </p:cSld>
  <p:clrMapOvr>
    <a:masterClrMapping/>
  </p:clrMapOvr>
  <p:transition spd="med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A395C5-8284-441A-AFD5-85CB215527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/>
          <a:lstStyle/>
          <a:p>
            <a:r>
              <a:rPr lang="fr-FR" err="1"/>
              <a:t>Imposed</a:t>
            </a:r>
            <a:r>
              <a:rPr lang="fr-FR"/>
              <a:t>:</a:t>
            </a:r>
          </a:p>
          <a:p>
            <a:pPr marL="0" indent="0">
              <a:buNone/>
            </a:pPr>
            <a:endParaRPr lang="fr-FR"/>
          </a:p>
          <a:p>
            <a:pPr lvl="1"/>
            <a:r>
              <a:rPr lang="en-US"/>
              <a:t>The implementation of </a:t>
            </a:r>
            <a:r>
              <a:rPr lang="en-US" b="1"/>
              <a:t>daily field checks </a:t>
            </a:r>
            <a:r>
              <a:rPr lang="en-US"/>
              <a:t>for at least the </a:t>
            </a:r>
            <a:r>
              <a:rPr lang="en-US" b="1"/>
              <a:t>top 5 of </a:t>
            </a:r>
            <a:r>
              <a:rPr lang="fr-FR" b="1"/>
              <a:t>life-</a:t>
            </a:r>
            <a:r>
              <a:rPr lang="fr-FR" b="1" err="1"/>
              <a:t>threatening</a:t>
            </a:r>
            <a:r>
              <a:rPr lang="fr-FR" b="1"/>
              <a:t> </a:t>
            </a:r>
            <a:r>
              <a:rPr lang="fr-FR" b="1" err="1"/>
              <a:t>activities</a:t>
            </a:r>
            <a:r>
              <a:rPr lang="en-US"/>
              <a:t>.</a:t>
            </a:r>
          </a:p>
          <a:p>
            <a:pPr lvl="1"/>
            <a:r>
              <a:rPr lang="en-US"/>
              <a:t>Monitoring of associated </a:t>
            </a:r>
            <a:r>
              <a:rPr lang="en-US" b="1"/>
              <a:t>KPIs</a:t>
            </a:r>
            <a:r>
              <a:rPr lang="en-US"/>
              <a:t>.</a:t>
            </a:r>
            <a:endParaRPr lang="fr-FR"/>
          </a:p>
          <a:p>
            <a:endParaRPr lang="fr-FR"/>
          </a:p>
          <a:p>
            <a:r>
              <a:rPr lang="fr-FR" err="1"/>
              <a:t>Optional</a:t>
            </a:r>
            <a:r>
              <a:rPr lang="fr-FR"/>
              <a:t>:</a:t>
            </a:r>
          </a:p>
          <a:p>
            <a:endParaRPr lang="fr-FR"/>
          </a:p>
          <a:p>
            <a:pPr lvl="1"/>
            <a:r>
              <a:rPr lang="fr-FR"/>
              <a:t>The </a:t>
            </a:r>
            <a:r>
              <a:rPr lang="fr-FR" b="1"/>
              <a:t>content</a:t>
            </a:r>
            <a:r>
              <a:rPr lang="fr-FR"/>
              <a:t> of the checklists.</a:t>
            </a:r>
          </a:p>
          <a:p>
            <a:pPr lvl="1"/>
            <a:r>
              <a:rPr lang="fr-FR"/>
              <a:t>The </a:t>
            </a:r>
            <a:r>
              <a:rPr lang="fr-FR" b="1"/>
              <a:t>format</a:t>
            </a:r>
            <a:r>
              <a:rPr lang="fr-FR"/>
              <a:t> of the checklists.</a:t>
            </a:r>
            <a:br>
              <a:rPr lang="fr-FR"/>
            </a:br>
            <a:br>
              <a:rPr lang="fr-FR"/>
            </a:br>
            <a:r>
              <a:rPr lang="en-US" b="1"/>
              <a:t>Models of checklists </a:t>
            </a:r>
            <a:r>
              <a:rPr lang="en-US"/>
              <a:t>are made available to entities/affiliates to guide them as best practice.</a:t>
            </a:r>
            <a:endParaRPr lang="fr-FR"/>
          </a:p>
          <a:p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EB4F4F-40A8-4E05-9721-F35D38D98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51082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44E2C1-524B-4128-8C58-DEC5B06C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What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imposed</a:t>
            </a:r>
            <a:r>
              <a:rPr lang="fr-FR"/>
              <a:t>, </a:t>
            </a:r>
            <a:r>
              <a:rPr lang="fr-FR" err="1"/>
              <a:t>what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optional</a:t>
            </a:r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1A4A1-48A1-4745-A1C2-A602101568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7104" y="2334422"/>
            <a:ext cx="1147481" cy="442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BA0A3-C5DA-4491-8663-0B217845B8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757782">
            <a:off x="10407092" y="4238355"/>
            <a:ext cx="1162920" cy="44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58163"/>
      </p:ext>
    </p:extLst>
  </p:cSld>
  <p:clrMapOvr>
    <a:masterClrMapping/>
  </p:clrMapOvr>
  <p:transition spd="med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6D4E383A-9FB0-4EB0-9ADB-3E06C3BAD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117" y="1939738"/>
            <a:ext cx="2915374" cy="414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216C53C-2C1C-409A-835B-ED4FAC99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300" y="1945807"/>
            <a:ext cx="2907493" cy="4140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A969B-84E3-4243-9A5B-7E5ED627D5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10991850" cy="4619272"/>
          </a:xfrm>
        </p:spPr>
        <p:txBody>
          <a:bodyPr/>
          <a:lstStyle/>
          <a:p>
            <a:r>
              <a:rPr lang="fr-FR"/>
              <a:t>Example of a checklist: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90B9D-421E-4D30-A4C0-80CB8BE48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45176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51426F-5E77-4F8E-AC6E-92E20740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TOOLS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7AB889-63FC-4D3E-B329-91F574AEC126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308307" y="2476844"/>
            <a:ext cx="365764" cy="8907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873E0-7E14-4FA2-90B5-F19415ED3F69}"/>
              </a:ext>
            </a:extLst>
          </p:cNvPr>
          <p:cNvSpPr/>
          <p:nvPr/>
        </p:nvSpPr>
        <p:spPr>
          <a:xfrm>
            <a:off x="984604" y="1970689"/>
            <a:ext cx="1323703" cy="1190450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Diagram representing the life-threatening activity and the points to check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ECB1FF-955B-4128-9720-2321046B70EE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308308" y="3964932"/>
            <a:ext cx="984071" cy="15638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A6D439-3685-4FC9-BCE3-3052ACE90AE2}"/>
              </a:ext>
            </a:extLst>
          </p:cNvPr>
          <p:cNvSpPr/>
          <p:nvPr/>
        </p:nvSpPr>
        <p:spPr>
          <a:xfrm>
            <a:off x="980248" y="3633250"/>
            <a:ext cx="1328060" cy="976132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Numbered points to check, corresponding to the questions in the checklist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A143CD-CDD3-4548-84B7-C3B6412825EC}"/>
              </a:ext>
            </a:extLst>
          </p:cNvPr>
          <p:cNvSpPr/>
          <p:nvPr/>
        </p:nvSpPr>
        <p:spPr>
          <a:xfrm>
            <a:off x="980248" y="4779144"/>
            <a:ext cx="1328060" cy="1180076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Reminder of the number of fatal accidents linked to the respective activity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53A7EED-73D6-4685-9AA3-56BEE4E29FBF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2308308" y="5369182"/>
            <a:ext cx="461554" cy="10235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2E5C0E-4FE3-4CBF-80F3-C59F73486CD5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802857" y="2214426"/>
            <a:ext cx="326563" cy="19302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1AA074-56D5-4120-99F9-3EEEE4221CF6}"/>
              </a:ext>
            </a:extLst>
          </p:cNvPr>
          <p:cNvSpPr/>
          <p:nvPr/>
        </p:nvSpPr>
        <p:spPr>
          <a:xfrm>
            <a:off x="6479154" y="1957623"/>
            <a:ext cx="1323703" cy="899649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Checklist of points to check on the life-threatening activity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BCE187-4F9C-49E7-B92E-2871FC2AE2E2}"/>
              </a:ext>
            </a:extLst>
          </p:cNvPr>
          <p:cNvSpPr txBox="1"/>
          <p:nvPr/>
        </p:nvSpPr>
        <p:spPr>
          <a:xfrm>
            <a:off x="8065790" y="2985724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F50D59-E9D9-4208-922B-215AA4D38D79}"/>
              </a:ext>
            </a:extLst>
          </p:cNvPr>
          <p:cNvSpPr txBox="1"/>
          <p:nvPr/>
        </p:nvSpPr>
        <p:spPr>
          <a:xfrm>
            <a:off x="8070142" y="3205825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E49AE4-5596-46CC-A396-BAFA0BE4CF4B}"/>
              </a:ext>
            </a:extLst>
          </p:cNvPr>
          <p:cNvSpPr txBox="1"/>
          <p:nvPr/>
        </p:nvSpPr>
        <p:spPr>
          <a:xfrm>
            <a:off x="8074495" y="3409144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18FAB2-BCC9-42C6-A56D-AFCF708C5622}"/>
              </a:ext>
            </a:extLst>
          </p:cNvPr>
          <p:cNvSpPr txBox="1"/>
          <p:nvPr/>
        </p:nvSpPr>
        <p:spPr>
          <a:xfrm>
            <a:off x="8070138" y="3633250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90BA3A-9387-48C2-BD3F-07F01021FB35}"/>
              </a:ext>
            </a:extLst>
          </p:cNvPr>
          <p:cNvSpPr txBox="1"/>
          <p:nvPr/>
        </p:nvSpPr>
        <p:spPr>
          <a:xfrm>
            <a:off x="8074490" y="3894162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05887D-140E-4625-AA0E-4D2E6B043C2F}"/>
              </a:ext>
            </a:extLst>
          </p:cNvPr>
          <p:cNvSpPr txBox="1"/>
          <p:nvPr/>
        </p:nvSpPr>
        <p:spPr>
          <a:xfrm>
            <a:off x="8236934" y="4154439"/>
            <a:ext cx="63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4AB0FA-EEB8-4D3D-95D3-FC921B53F2B4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7802856" y="5399356"/>
            <a:ext cx="326563" cy="14382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D615B50-45E4-44D7-ADFA-623943E950FA}"/>
              </a:ext>
            </a:extLst>
          </p:cNvPr>
          <p:cNvSpPr/>
          <p:nvPr/>
        </p:nvSpPr>
        <p:spPr>
          <a:xfrm>
            <a:off x="6479153" y="5015661"/>
            <a:ext cx="1323703" cy="1055041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Calculation of the compliance rate on the total of the points checked and applicable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5E1B42-0A1A-4C81-8385-43FBBE77ACCB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7802856" y="2522168"/>
            <a:ext cx="326564" cy="89964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E4F5F5-77A5-4767-80B6-9279BC8A8587}"/>
              </a:ext>
            </a:extLst>
          </p:cNvPr>
          <p:cNvSpPr/>
          <p:nvPr/>
        </p:nvSpPr>
        <p:spPr>
          <a:xfrm>
            <a:off x="6479153" y="2925034"/>
            <a:ext cx="1323703" cy="99356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 of the observed company, not of the personnel involved</a:t>
            </a:r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297E59-93D9-44E5-B2D6-815565AC7902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 flipV="1">
            <a:off x="7802856" y="4292939"/>
            <a:ext cx="434078" cy="174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029903-0DBC-4534-8C1C-49799E794BDE}"/>
              </a:ext>
            </a:extLst>
          </p:cNvPr>
          <p:cNvSpPr/>
          <p:nvPr/>
        </p:nvSpPr>
        <p:spPr>
          <a:xfrm>
            <a:off x="6479153" y="3998509"/>
            <a:ext cx="1323703" cy="937242"/>
          </a:xfrm>
          <a:prstGeom prst="roundRect">
            <a:avLst/>
          </a:prstGeom>
          <a:solidFill>
            <a:srgbClr val="FF0000">
              <a:alpha val="58000"/>
            </a:srgbClr>
          </a:solid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Non-compliant point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fr-FR" sz="105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stop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sng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actvity</a:t>
            </a:r>
            <a:endParaRPr kumimoji="0" lang="fr-FR" sz="105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E6742E6-2293-4238-8A3A-36A58A9A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8464">
            <a:off x="7279350" y="4379526"/>
            <a:ext cx="290311" cy="4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5132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1816692"/>
            <a:ext cx="11602719" cy="3472484"/>
          </a:xfrm>
        </p:spPr>
        <p:txBody>
          <a:bodyPr/>
          <a:lstStyle/>
          <a:p>
            <a:r>
              <a:rPr lang="en-US" sz="4800" dirty="0"/>
              <a:t>Introduction</a:t>
            </a:r>
            <a:br>
              <a:rPr lang="en-US" sz="4800" dirty="0"/>
            </a:br>
            <a:br>
              <a:rPr lang="en-US" sz="4800" dirty="0"/>
            </a:br>
            <a:r>
              <a:rPr lang="en-US" sz="2800" noProof="0" dirty="0"/>
              <a:t>Sponsors’ Training</a:t>
            </a:r>
            <a:r>
              <a:rPr lang="en-US" sz="2800" dirty="0"/>
              <a:t> </a:t>
            </a:r>
            <a:endParaRPr lang="en-US" sz="2400" b="0" noProof="0" dirty="0"/>
          </a:p>
        </p:txBody>
      </p:sp>
    </p:spTree>
    <p:extLst>
      <p:ext uri="{BB962C8B-B14F-4D97-AF65-F5344CB8AC3E}">
        <p14:creationId xmlns:p14="http://schemas.microsoft.com/office/powerpoint/2010/main" val="72986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875A0-47ED-43C4-A9C6-379C85868F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 anchor="t"/>
          <a:lstStyle/>
          <a:p>
            <a:pPr marL="0" indent="0">
              <a:buNone/>
            </a:pPr>
            <a:r>
              <a:rPr lang="en-US" b="1"/>
              <a:t>What do I have to do if I observe a non-conformity, according to one of the points on a checklist ?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endParaRPr lang="en-US"/>
          </a:p>
          <a:p>
            <a:pPr marL="342900" indent="-342900">
              <a:buAutoNum type="arabicPeriod"/>
            </a:pPr>
            <a:r>
              <a:rPr lang="en-US"/>
              <a:t>I tick the box of the non-conformity on the checklist and continue to verify the other points in the list</a:t>
            </a:r>
            <a:br>
              <a:rPr lang="en-US"/>
            </a:br>
            <a:r>
              <a:rPr lang="en-US"/>
              <a:t> </a:t>
            </a:r>
          </a:p>
          <a:p>
            <a:pPr marL="342900" indent="-342900">
              <a:buAutoNum type="arabicPeriod"/>
            </a:pPr>
            <a:r>
              <a:rPr lang="en-US"/>
              <a:t>I intervene : that can mean anything from asking a simple question to make sure there's no danger, to stopping the work</a:t>
            </a:r>
          </a:p>
          <a:p>
            <a:pPr marL="0" indent="0">
              <a:buNone/>
            </a:pPr>
            <a:br>
              <a:rPr lang="fr-FR"/>
            </a:br>
            <a:br>
              <a:rPr lang="fr-FR"/>
            </a:br>
            <a:endParaRPr lang="fr-FR"/>
          </a:p>
          <a:p>
            <a:pPr marL="285750" indent="-285750"/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EB76D-D4B4-4AEF-B9E0-9978F182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0"/>
            <a:r>
              <a:rPr lang="fr-FR" dirty="0"/>
              <a:t>QUIZ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80BA10A-E9DE-49F3-8B01-0775F8242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4187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89405"/>
      </p:ext>
    </p:extLst>
  </p:cSld>
  <p:clrMapOvr>
    <a:masterClrMapping/>
  </p:clrMapOvr>
  <p:transition spd="med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875A0-47ED-43C4-A9C6-379C85868F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 anchor="t"/>
          <a:lstStyle/>
          <a:p>
            <a:pPr marL="285750" indent="-285750">
              <a:buNone/>
            </a:pPr>
            <a:r>
              <a:rPr lang="en-US" b="1">
                <a:ea typeface="+mn-lt"/>
                <a:cs typeface="+mn-lt"/>
              </a:rPr>
              <a:t>Are the checks carried out only by specialists in the activity ? </a:t>
            </a:r>
            <a:endParaRPr lang="en-US"/>
          </a:p>
          <a:p>
            <a:pPr marL="285750" indent="-285750">
              <a:buNone/>
            </a:pPr>
            <a:endParaRPr lang="en-US"/>
          </a:p>
          <a:p>
            <a:pPr marL="342900" indent="-342900">
              <a:buAutoNum type="arabicPeriod"/>
            </a:pPr>
            <a:r>
              <a:rPr lang="fr-FR">
                <a:ea typeface="+mn-lt"/>
                <a:cs typeface="+mn-lt"/>
              </a:rPr>
              <a:t>Yes</a:t>
            </a:r>
            <a:br>
              <a:rPr lang="fr-FR">
                <a:ea typeface="+mn-lt"/>
                <a:cs typeface="+mn-lt"/>
              </a:rPr>
            </a:br>
            <a:br>
              <a:rPr lang="fr-FR">
                <a:ea typeface="+mn-lt"/>
                <a:cs typeface="+mn-lt"/>
              </a:rPr>
            </a:br>
            <a:r>
              <a:rPr lang="fr-FR">
                <a:ea typeface="+mn-lt"/>
                <a:cs typeface="+mn-lt"/>
              </a:rPr>
              <a:t> </a:t>
            </a:r>
            <a:endParaRPr lang="en-US"/>
          </a:p>
          <a:p>
            <a:pPr marL="342900" indent="-342900">
              <a:buAutoNum type="arabicPeriod"/>
            </a:pPr>
            <a:r>
              <a:rPr lang="fr-FR">
                <a:ea typeface="+mn-lt"/>
                <a:cs typeface="+mn-lt"/>
              </a:rPr>
              <a:t>No</a:t>
            </a:r>
            <a:endParaRPr lang="en-US"/>
          </a:p>
          <a:p>
            <a:pPr marL="0" indent="0">
              <a:buNone/>
            </a:pPr>
            <a:br>
              <a:rPr lang="fr-FR"/>
            </a:br>
            <a:endParaRPr lang="fr-FR"/>
          </a:p>
          <a:p>
            <a:pPr marL="285750" indent="-285750"/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EB76D-D4B4-4AEF-B9E0-9978F182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0"/>
            <a:r>
              <a:rPr lang="fr-FR" dirty="0"/>
              <a:t>QUIZ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80BA10A-E9DE-49F3-8B01-0775F8242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4187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80510"/>
      </p:ext>
    </p:extLst>
  </p:cSld>
  <p:clrMapOvr>
    <a:masterClrMapping/>
  </p:clrMapOvr>
  <p:transition spd="med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1816692"/>
            <a:ext cx="11602719" cy="3472484"/>
          </a:xfrm>
        </p:spPr>
        <p:txBody>
          <a:bodyPr/>
          <a:lstStyle/>
          <a:p>
            <a:r>
              <a:rPr lang="en-US" sz="4800" noProof="0" dirty="0"/>
              <a:t>Implementation</a:t>
            </a:r>
            <a:br>
              <a:rPr lang="en-US" sz="4800" noProof="0" dirty="0"/>
            </a:br>
            <a:br>
              <a:rPr lang="en-US" sz="4800" noProof="0" dirty="0"/>
            </a:br>
            <a:r>
              <a:rPr lang="en-US" sz="2800" dirty="0"/>
              <a:t>Ambassadors’ Training </a:t>
            </a:r>
            <a:endParaRPr lang="en-US" sz="2400" b="0" noProof="0" dirty="0"/>
          </a:p>
        </p:txBody>
      </p:sp>
    </p:spTree>
    <p:extLst>
      <p:ext uri="{BB962C8B-B14F-4D97-AF65-F5344CB8AC3E}">
        <p14:creationId xmlns:p14="http://schemas.microsoft.com/office/powerpoint/2010/main" val="1946708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213411" y="1896943"/>
            <a:ext cx="4038976" cy="1237721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4"/>
                </a:solidFill>
              </a:rPr>
              <a:t>“Safety Greenlight”</a:t>
            </a:r>
            <a:r>
              <a:rPr lang="en-US" b="1"/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/>
              <a:t>Establish, as a part of the PTW, </a:t>
            </a:r>
            <a:br>
              <a:rPr lang="en-US"/>
            </a:br>
            <a:r>
              <a:rPr lang="en-US"/>
              <a:t>a Group-wide pre-work ritual focused </a:t>
            </a:r>
            <a:br>
              <a:rPr lang="en-US"/>
            </a:br>
            <a:r>
              <a:rPr lang="en-US"/>
              <a:t>on the prevention of fatal accidents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Three actions proposed</a:t>
            </a:r>
            <a:endParaRPr lang="en-US"/>
          </a:p>
        </p:txBody>
      </p:sp>
      <p:sp>
        <p:nvSpPr>
          <p:cNvPr id="26" name="Espace réservé du contenu 1">
            <a:extLst>
              <a:ext uri="{FF2B5EF4-FFF2-40B4-BE49-F238E27FC236}">
                <a16:creationId xmlns:a16="http://schemas.microsoft.com/office/drawing/2014/main" id="{D4947CCB-145D-4111-AF3C-0C5D7D79D0BA}"/>
              </a:ext>
            </a:extLst>
          </p:cNvPr>
          <p:cNvSpPr txBox="1">
            <a:spLocks/>
          </p:cNvSpPr>
          <p:nvPr/>
        </p:nvSpPr>
        <p:spPr>
          <a:xfrm>
            <a:off x="4082433" y="1884185"/>
            <a:ext cx="3833774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3"/>
                </a:solidFill>
              </a:rPr>
              <a:t>Joint Safety Tours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/>
              <a:t>Generalize and increase </a:t>
            </a:r>
            <a:br>
              <a:rPr lang="en-US"/>
            </a:br>
            <a:r>
              <a:rPr lang="en-US"/>
              <a:t>the number of safety tours </a:t>
            </a:r>
            <a:br>
              <a:rPr lang="en-US"/>
            </a:br>
            <a:r>
              <a:rPr lang="en-US"/>
              <a:t>carried out with our Contractors</a:t>
            </a:r>
          </a:p>
        </p:txBody>
      </p:sp>
      <p:sp>
        <p:nvSpPr>
          <p:cNvPr id="39" name="Espace réservé du contenu 1">
            <a:extLst>
              <a:ext uri="{FF2B5EF4-FFF2-40B4-BE49-F238E27FC236}">
                <a16:creationId xmlns:a16="http://schemas.microsoft.com/office/drawing/2014/main" id="{CEA20F00-CA01-4032-BD31-6262FC561FFA}"/>
              </a:ext>
            </a:extLst>
          </p:cNvPr>
          <p:cNvSpPr txBox="1">
            <a:spLocks/>
          </p:cNvSpPr>
          <p:nvPr/>
        </p:nvSpPr>
        <p:spPr>
          <a:xfrm>
            <a:off x="7500851" y="1844894"/>
            <a:ext cx="4278258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2"/>
                </a:solidFill>
              </a:rPr>
              <a:t>Life Saving Checks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/>
              <a:t>Strengthen and increase on-site checks to measure compliance to our rules, </a:t>
            </a:r>
            <a:br>
              <a:rPr lang="en-US"/>
            </a:br>
            <a:r>
              <a:rPr lang="en-US"/>
              <a:t>with a view to strengthening fatal accident prevention</a:t>
            </a:r>
          </a:p>
        </p:txBody>
      </p:sp>
      <p:sp>
        <p:nvSpPr>
          <p:cNvPr id="41" name="Espace réservé du contenu 1">
            <a:extLst>
              <a:ext uri="{FF2B5EF4-FFF2-40B4-BE49-F238E27FC236}">
                <a16:creationId xmlns:a16="http://schemas.microsoft.com/office/drawing/2014/main" id="{51EEDEFD-5834-4B33-836E-D6F3D869102C}"/>
              </a:ext>
            </a:extLst>
          </p:cNvPr>
          <p:cNvSpPr txBox="1">
            <a:spLocks/>
          </p:cNvSpPr>
          <p:nvPr/>
        </p:nvSpPr>
        <p:spPr>
          <a:xfrm>
            <a:off x="3986387" y="4563316"/>
            <a:ext cx="4346522" cy="123772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b="1">
                <a:solidFill>
                  <a:schemeClr val="accent1"/>
                </a:solidFill>
              </a:rPr>
              <a:t>Communication Effort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/>
              <a:t>Increase awareness on life-threatening hazards as well as support</a:t>
            </a:r>
            <a:br>
              <a:rPr lang="en-US"/>
            </a:br>
            <a:r>
              <a:rPr lang="en-US"/>
              <a:t>the implementation of proposed actions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437327A8-C87F-46ED-B5B2-0B9F4D68A41F}"/>
              </a:ext>
            </a:extLst>
          </p:cNvPr>
          <p:cNvCxnSpPr>
            <a:cxnSpLocks/>
          </p:cNvCxnSpPr>
          <p:nvPr/>
        </p:nvCxnSpPr>
        <p:spPr>
          <a:xfrm flipH="1">
            <a:off x="828943" y="3429000"/>
            <a:ext cx="10673696" cy="0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4"/>
            </a:solidFill>
            <a:prstDash val="dash"/>
          </a:ln>
        </p:spPr>
      </p:cxn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0E755676-2D28-4403-97C9-E689A0BE44E7}"/>
              </a:ext>
            </a:extLst>
          </p:cNvPr>
          <p:cNvGrpSpPr/>
          <p:nvPr/>
        </p:nvGrpSpPr>
        <p:grpSpPr>
          <a:xfrm>
            <a:off x="1970029" y="1289220"/>
            <a:ext cx="525740" cy="508215"/>
            <a:chOff x="7786526" y="4620767"/>
            <a:chExt cx="571500" cy="552450"/>
          </a:xfrm>
          <a:solidFill>
            <a:schemeClr val="accent4"/>
          </a:solidFill>
        </p:grpSpPr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29E2965-C05A-45BC-BE8C-78B00497BDA9}"/>
                </a:ext>
              </a:extLst>
            </p:cNvPr>
            <p:cNvSpPr/>
            <p:nvPr/>
          </p:nvSpPr>
          <p:spPr>
            <a:xfrm>
              <a:off x="7786526" y="4620767"/>
              <a:ext cx="571500" cy="342900"/>
            </a:xfrm>
            <a:custGeom>
              <a:avLst/>
              <a:gdLst>
                <a:gd name="connsiteX0" fmla="*/ 561975 w 571500"/>
                <a:gd name="connsiteY0" fmla="*/ 266700 h 342900"/>
                <a:gd name="connsiteX1" fmla="*/ 530419 w 571500"/>
                <a:gd name="connsiteY1" fmla="*/ 266700 h 342900"/>
                <a:gd name="connsiteX2" fmla="*/ 352425 w 571500"/>
                <a:gd name="connsiteY2" fmla="*/ 66665 h 342900"/>
                <a:gd name="connsiteX3" fmla="*/ 352425 w 571500"/>
                <a:gd name="connsiteY3" fmla="*/ 28575 h 342900"/>
                <a:gd name="connsiteX4" fmla="*/ 342900 w 571500"/>
                <a:gd name="connsiteY4" fmla="*/ 19050 h 342900"/>
                <a:gd name="connsiteX5" fmla="*/ 295275 w 571500"/>
                <a:gd name="connsiteY5" fmla="*/ 19050 h 342900"/>
                <a:gd name="connsiteX6" fmla="*/ 295275 w 571500"/>
                <a:gd name="connsiteY6" fmla="*/ 0 h 342900"/>
                <a:gd name="connsiteX7" fmla="*/ 276225 w 571500"/>
                <a:gd name="connsiteY7" fmla="*/ 0 h 342900"/>
                <a:gd name="connsiteX8" fmla="*/ 276225 w 571500"/>
                <a:gd name="connsiteY8" fmla="*/ 19050 h 342900"/>
                <a:gd name="connsiteX9" fmla="*/ 228600 w 571500"/>
                <a:gd name="connsiteY9" fmla="*/ 19050 h 342900"/>
                <a:gd name="connsiteX10" fmla="*/ 219075 w 571500"/>
                <a:gd name="connsiteY10" fmla="*/ 28575 h 342900"/>
                <a:gd name="connsiteX11" fmla="*/ 219075 w 571500"/>
                <a:gd name="connsiteY11" fmla="*/ 66665 h 342900"/>
                <a:gd name="connsiteX12" fmla="*/ 41081 w 571500"/>
                <a:gd name="connsiteY12" fmla="*/ 266700 h 342900"/>
                <a:gd name="connsiteX13" fmla="*/ 9525 w 571500"/>
                <a:gd name="connsiteY13" fmla="*/ 266700 h 342900"/>
                <a:gd name="connsiteX14" fmla="*/ 0 w 571500"/>
                <a:gd name="connsiteY14" fmla="*/ 276225 h 342900"/>
                <a:gd name="connsiteX15" fmla="*/ 0 w 571500"/>
                <a:gd name="connsiteY15" fmla="*/ 333375 h 342900"/>
                <a:gd name="connsiteX16" fmla="*/ 9525 w 571500"/>
                <a:gd name="connsiteY16" fmla="*/ 342900 h 342900"/>
                <a:gd name="connsiteX17" fmla="*/ 561975 w 571500"/>
                <a:gd name="connsiteY17" fmla="*/ 342900 h 342900"/>
                <a:gd name="connsiteX18" fmla="*/ 571500 w 571500"/>
                <a:gd name="connsiteY18" fmla="*/ 333375 h 342900"/>
                <a:gd name="connsiteX19" fmla="*/ 571500 w 571500"/>
                <a:gd name="connsiteY19" fmla="*/ 276225 h 342900"/>
                <a:gd name="connsiteX20" fmla="*/ 561975 w 571500"/>
                <a:gd name="connsiteY20" fmla="*/ 266700 h 342900"/>
                <a:gd name="connsiteX21" fmla="*/ 552450 w 571500"/>
                <a:gd name="connsiteY21" fmla="*/ 323850 h 342900"/>
                <a:gd name="connsiteX22" fmla="*/ 19050 w 571500"/>
                <a:gd name="connsiteY22" fmla="*/ 323850 h 342900"/>
                <a:gd name="connsiteX23" fmla="*/ 19050 w 571500"/>
                <a:gd name="connsiteY23" fmla="*/ 285750 h 342900"/>
                <a:gd name="connsiteX24" fmla="*/ 49397 w 571500"/>
                <a:gd name="connsiteY24" fmla="*/ 285750 h 342900"/>
                <a:gd name="connsiteX25" fmla="*/ 58855 w 571500"/>
                <a:gd name="connsiteY25" fmla="*/ 277358 h 342900"/>
                <a:gd name="connsiteX26" fmla="*/ 219075 w 571500"/>
                <a:gd name="connsiteY26" fmla="*/ 86335 h 342900"/>
                <a:gd name="connsiteX27" fmla="*/ 219075 w 571500"/>
                <a:gd name="connsiteY27" fmla="*/ 161925 h 342900"/>
                <a:gd name="connsiteX28" fmla="*/ 238125 w 571500"/>
                <a:gd name="connsiteY28" fmla="*/ 161925 h 342900"/>
                <a:gd name="connsiteX29" fmla="*/ 238125 w 571500"/>
                <a:gd name="connsiteY29" fmla="*/ 73828 h 342900"/>
                <a:gd name="connsiteX30" fmla="*/ 238125 w 571500"/>
                <a:gd name="connsiteY30" fmla="*/ 38100 h 342900"/>
                <a:gd name="connsiteX31" fmla="*/ 276225 w 571500"/>
                <a:gd name="connsiteY31" fmla="*/ 38100 h 342900"/>
                <a:gd name="connsiteX32" fmla="*/ 276225 w 571500"/>
                <a:gd name="connsiteY32" fmla="*/ 123825 h 342900"/>
                <a:gd name="connsiteX33" fmla="*/ 295275 w 571500"/>
                <a:gd name="connsiteY33" fmla="*/ 123825 h 342900"/>
                <a:gd name="connsiteX34" fmla="*/ 295275 w 571500"/>
                <a:gd name="connsiteY34" fmla="*/ 38100 h 342900"/>
                <a:gd name="connsiteX35" fmla="*/ 333375 w 571500"/>
                <a:gd name="connsiteY35" fmla="*/ 38100 h 342900"/>
                <a:gd name="connsiteX36" fmla="*/ 333375 w 571500"/>
                <a:gd name="connsiteY36" fmla="*/ 73828 h 342900"/>
                <a:gd name="connsiteX37" fmla="*/ 333375 w 571500"/>
                <a:gd name="connsiteY37" fmla="*/ 161925 h 342900"/>
                <a:gd name="connsiteX38" fmla="*/ 352425 w 571500"/>
                <a:gd name="connsiteY38" fmla="*/ 161925 h 342900"/>
                <a:gd name="connsiteX39" fmla="*/ 352425 w 571500"/>
                <a:gd name="connsiteY39" fmla="*/ 86335 h 342900"/>
                <a:gd name="connsiteX40" fmla="*/ 512645 w 571500"/>
                <a:gd name="connsiteY40" fmla="*/ 277349 h 342900"/>
                <a:gd name="connsiteX41" fmla="*/ 522103 w 571500"/>
                <a:gd name="connsiteY41" fmla="*/ 285750 h 342900"/>
                <a:gd name="connsiteX42" fmla="*/ 552450 w 571500"/>
                <a:gd name="connsiteY42" fmla="*/ 285750 h 342900"/>
                <a:gd name="connsiteX43" fmla="*/ 552450 w 571500"/>
                <a:gd name="connsiteY43" fmla="*/ 3238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500" h="342900">
                  <a:moveTo>
                    <a:pt x="561975" y="266700"/>
                  </a:moveTo>
                  <a:lnTo>
                    <a:pt x="530419" y="266700"/>
                  </a:lnTo>
                  <a:cubicBezTo>
                    <a:pt x="515645" y="171536"/>
                    <a:pt x="445408" y="92697"/>
                    <a:pt x="352425" y="66665"/>
                  </a:cubicBezTo>
                  <a:lnTo>
                    <a:pt x="352425" y="28575"/>
                  </a:lnTo>
                  <a:cubicBezTo>
                    <a:pt x="352425" y="23317"/>
                    <a:pt x="348167" y="19050"/>
                    <a:pt x="342900" y="19050"/>
                  </a:cubicBezTo>
                  <a:lnTo>
                    <a:pt x="295275" y="19050"/>
                  </a:lnTo>
                  <a:lnTo>
                    <a:pt x="295275" y="0"/>
                  </a:lnTo>
                  <a:lnTo>
                    <a:pt x="276225" y="0"/>
                  </a:lnTo>
                  <a:lnTo>
                    <a:pt x="276225" y="19050"/>
                  </a:lnTo>
                  <a:lnTo>
                    <a:pt x="228600" y="19050"/>
                  </a:lnTo>
                  <a:cubicBezTo>
                    <a:pt x="223333" y="19050"/>
                    <a:pt x="219075" y="23317"/>
                    <a:pt x="219075" y="28575"/>
                  </a:cubicBezTo>
                  <a:lnTo>
                    <a:pt x="219075" y="66665"/>
                  </a:lnTo>
                  <a:cubicBezTo>
                    <a:pt x="126092" y="92697"/>
                    <a:pt x="55855" y="171536"/>
                    <a:pt x="41081" y="266700"/>
                  </a:cubicBezTo>
                  <a:lnTo>
                    <a:pt x="9525" y="266700"/>
                  </a:lnTo>
                  <a:cubicBezTo>
                    <a:pt x="4258" y="266700"/>
                    <a:pt x="0" y="270967"/>
                    <a:pt x="0" y="276225"/>
                  </a:cubicBezTo>
                  <a:lnTo>
                    <a:pt x="0" y="333375"/>
                  </a:lnTo>
                  <a:cubicBezTo>
                    <a:pt x="0" y="338633"/>
                    <a:pt x="4258" y="342900"/>
                    <a:pt x="9525" y="342900"/>
                  </a:cubicBezTo>
                  <a:lnTo>
                    <a:pt x="561975" y="342900"/>
                  </a:lnTo>
                  <a:cubicBezTo>
                    <a:pt x="567242" y="342900"/>
                    <a:pt x="571500" y="338633"/>
                    <a:pt x="571500" y="333375"/>
                  </a:cubicBezTo>
                  <a:lnTo>
                    <a:pt x="571500" y="276225"/>
                  </a:lnTo>
                  <a:cubicBezTo>
                    <a:pt x="571500" y="270967"/>
                    <a:pt x="567242" y="266700"/>
                    <a:pt x="561975" y="266700"/>
                  </a:cubicBezTo>
                  <a:close/>
                  <a:moveTo>
                    <a:pt x="552450" y="323850"/>
                  </a:moveTo>
                  <a:lnTo>
                    <a:pt x="19050" y="323850"/>
                  </a:lnTo>
                  <a:lnTo>
                    <a:pt x="19050" y="285750"/>
                  </a:lnTo>
                  <a:lnTo>
                    <a:pt x="49397" y="285750"/>
                  </a:lnTo>
                  <a:cubicBezTo>
                    <a:pt x="54216" y="285750"/>
                    <a:pt x="58283" y="282150"/>
                    <a:pt x="58855" y="277358"/>
                  </a:cubicBezTo>
                  <a:cubicBezTo>
                    <a:pt x="69571" y="187852"/>
                    <a:pt x="133293" y="112519"/>
                    <a:pt x="219075" y="86335"/>
                  </a:cubicBezTo>
                  <a:lnTo>
                    <a:pt x="219075" y="161925"/>
                  </a:lnTo>
                  <a:lnTo>
                    <a:pt x="238125" y="161925"/>
                  </a:lnTo>
                  <a:lnTo>
                    <a:pt x="238125" y="73828"/>
                  </a:lnTo>
                  <a:lnTo>
                    <a:pt x="238125" y="38100"/>
                  </a:lnTo>
                  <a:lnTo>
                    <a:pt x="276225" y="38100"/>
                  </a:lnTo>
                  <a:lnTo>
                    <a:pt x="276225" y="123825"/>
                  </a:lnTo>
                  <a:lnTo>
                    <a:pt x="295275" y="123825"/>
                  </a:lnTo>
                  <a:lnTo>
                    <a:pt x="295275" y="38100"/>
                  </a:lnTo>
                  <a:lnTo>
                    <a:pt x="333375" y="38100"/>
                  </a:lnTo>
                  <a:lnTo>
                    <a:pt x="333375" y="73828"/>
                  </a:lnTo>
                  <a:lnTo>
                    <a:pt x="333375" y="161925"/>
                  </a:lnTo>
                  <a:lnTo>
                    <a:pt x="352425" y="161925"/>
                  </a:lnTo>
                  <a:lnTo>
                    <a:pt x="352425" y="86335"/>
                  </a:lnTo>
                  <a:cubicBezTo>
                    <a:pt x="438207" y="112519"/>
                    <a:pt x="501929" y="187843"/>
                    <a:pt x="512645" y="277349"/>
                  </a:cubicBezTo>
                  <a:cubicBezTo>
                    <a:pt x="513226" y="282150"/>
                    <a:pt x="517293" y="285750"/>
                    <a:pt x="522103" y="285750"/>
                  </a:cubicBezTo>
                  <a:lnTo>
                    <a:pt x="552450" y="285750"/>
                  </a:lnTo>
                  <a:lnTo>
                    <a:pt x="552450" y="3238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05B93B8-A524-4DA4-9D29-A3788B16CF62}"/>
                </a:ext>
              </a:extLst>
            </p:cNvPr>
            <p:cNvSpPr/>
            <p:nvPr/>
          </p:nvSpPr>
          <p:spPr>
            <a:xfrm>
              <a:off x="7786526" y="4992242"/>
              <a:ext cx="571500" cy="180975"/>
            </a:xfrm>
            <a:custGeom>
              <a:avLst/>
              <a:gdLst>
                <a:gd name="connsiteX0" fmla="*/ 561975 w 571500"/>
                <a:gd name="connsiteY0" fmla="*/ 28575 h 180975"/>
                <a:gd name="connsiteX1" fmla="*/ 514350 w 571500"/>
                <a:gd name="connsiteY1" fmla="*/ 28575 h 180975"/>
                <a:gd name="connsiteX2" fmla="*/ 514350 w 571500"/>
                <a:gd name="connsiteY2" fmla="*/ 9525 h 180975"/>
                <a:gd name="connsiteX3" fmla="*/ 504825 w 571500"/>
                <a:gd name="connsiteY3" fmla="*/ 0 h 180975"/>
                <a:gd name="connsiteX4" fmla="*/ 66675 w 571500"/>
                <a:gd name="connsiteY4" fmla="*/ 0 h 180975"/>
                <a:gd name="connsiteX5" fmla="*/ 57150 w 571500"/>
                <a:gd name="connsiteY5" fmla="*/ 9525 h 180975"/>
                <a:gd name="connsiteX6" fmla="*/ 57150 w 571500"/>
                <a:gd name="connsiteY6" fmla="*/ 28575 h 180975"/>
                <a:gd name="connsiteX7" fmla="*/ 9525 w 571500"/>
                <a:gd name="connsiteY7" fmla="*/ 28575 h 180975"/>
                <a:gd name="connsiteX8" fmla="*/ 0 w 571500"/>
                <a:gd name="connsiteY8" fmla="*/ 38100 h 180975"/>
                <a:gd name="connsiteX9" fmla="*/ 0 w 571500"/>
                <a:gd name="connsiteY9" fmla="*/ 95250 h 180975"/>
                <a:gd name="connsiteX10" fmla="*/ 9525 w 571500"/>
                <a:gd name="connsiteY10" fmla="*/ 104775 h 180975"/>
                <a:gd name="connsiteX11" fmla="*/ 57150 w 571500"/>
                <a:gd name="connsiteY11" fmla="*/ 104775 h 180975"/>
                <a:gd name="connsiteX12" fmla="*/ 57150 w 571500"/>
                <a:gd name="connsiteY12" fmla="*/ 114300 h 180975"/>
                <a:gd name="connsiteX13" fmla="*/ 58750 w 571500"/>
                <a:gd name="connsiteY13" fmla="*/ 119586 h 180975"/>
                <a:gd name="connsiteX14" fmla="*/ 96850 w 571500"/>
                <a:gd name="connsiteY14" fmla="*/ 176736 h 180975"/>
                <a:gd name="connsiteX15" fmla="*/ 104775 w 571500"/>
                <a:gd name="connsiteY15" fmla="*/ 180975 h 180975"/>
                <a:gd name="connsiteX16" fmla="*/ 219075 w 571500"/>
                <a:gd name="connsiteY16" fmla="*/ 180975 h 180975"/>
                <a:gd name="connsiteX17" fmla="*/ 226514 w 571500"/>
                <a:gd name="connsiteY17" fmla="*/ 177403 h 180975"/>
                <a:gd name="connsiteX18" fmla="*/ 264614 w 571500"/>
                <a:gd name="connsiteY18" fmla="*/ 129778 h 180975"/>
                <a:gd name="connsiteX19" fmla="*/ 266014 w 571500"/>
                <a:gd name="connsiteY19" fmla="*/ 127368 h 180975"/>
                <a:gd name="connsiteX20" fmla="*/ 282673 w 571500"/>
                <a:gd name="connsiteY20" fmla="*/ 85725 h 180975"/>
                <a:gd name="connsiteX21" fmla="*/ 288827 w 571500"/>
                <a:gd name="connsiteY21" fmla="*/ 85725 h 180975"/>
                <a:gd name="connsiteX22" fmla="*/ 305476 w 571500"/>
                <a:gd name="connsiteY22" fmla="*/ 127368 h 180975"/>
                <a:gd name="connsiteX23" fmla="*/ 306876 w 571500"/>
                <a:gd name="connsiteY23" fmla="*/ 129778 h 180975"/>
                <a:gd name="connsiteX24" fmla="*/ 344976 w 571500"/>
                <a:gd name="connsiteY24" fmla="*/ 177403 h 180975"/>
                <a:gd name="connsiteX25" fmla="*/ 352425 w 571500"/>
                <a:gd name="connsiteY25" fmla="*/ 180975 h 180975"/>
                <a:gd name="connsiteX26" fmla="*/ 466725 w 571500"/>
                <a:gd name="connsiteY26" fmla="*/ 180975 h 180975"/>
                <a:gd name="connsiteX27" fmla="*/ 474650 w 571500"/>
                <a:gd name="connsiteY27" fmla="*/ 176736 h 180975"/>
                <a:gd name="connsiteX28" fmla="*/ 512750 w 571500"/>
                <a:gd name="connsiteY28" fmla="*/ 119586 h 180975"/>
                <a:gd name="connsiteX29" fmla="*/ 514350 w 571500"/>
                <a:gd name="connsiteY29" fmla="*/ 114300 h 180975"/>
                <a:gd name="connsiteX30" fmla="*/ 514350 w 571500"/>
                <a:gd name="connsiteY30" fmla="*/ 104775 h 180975"/>
                <a:gd name="connsiteX31" fmla="*/ 561975 w 571500"/>
                <a:gd name="connsiteY31" fmla="*/ 104775 h 180975"/>
                <a:gd name="connsiteX32" fmla="*/ 571500 w 571500"/>
                <a:gd name="connsiteY32" fmla="*/ 95250 h 180975"/>
                <a:gd name="connsiteX33" fmla="*/ 571500 w 571500"/>
                <a:gd name="connsiteY33" fmla="*/ 38100 h 180975"/>
                <a:gd name="connsiteX34" fmla="*/ 561975 w 571500"/>
                <a:gd name="connsiteY34" fmla="*/ 28575 h 180975"/>
                <a:gd name="connsiteX35" fmla="*/ 19050 w 571500"/>
                <a:gd name="connsiteY35" fmla="*/ 85725 h 180975"/>
                <a:gd name="connsiteX36" fmla="*/ 19050 w 571500"/>
                <a:gd name="connsiteY36" fmla="*/ 47625 h 180975"/>
                <a:gd name="connsiteX37" fmla="*/ 57150 w 571500"/>
                <a:gd name="connsiteY37" fmla="*/ 47625 h 180975"/>
                <a:gd name="connsiteX38" fmla="*/ 57150 w 571500"/>
                <a:gd name="connsiteY38" fmla="*/ 85725 h 180975"/>
                <a:gd name="connsiteX39" fmla="*/ 19050 w 571500"/>
                <a:gd name="connsiteY39" fmla="*/ 85725 h 180975"/>
                <a:gd name="connsiteX40" fmla="*/ 495300 w 571500"/>
                <a:gd name="connsiteY40" fmla="*/ 111414 h 180975"/>
                <a:gd name="connsiteX41" fmla="*/ 461629 w 571500"/>
                <a:gd name="connsiteY41" fmla="*/ 161925 h 180975"/>
                <a:gd name="connsiteX42" fmla="*/ 356997 w 571500"/>
                <a:gd name="connsiteY42" fmla="*/ 161925 h 180975"/>
                <a:gd name="connsiteX43" fmla="*/ 322640 w 571500"/>
                <a:gd name="connsiteY43" fmla="*/ 118977 h 180975"/>
                <a:gd name="connsiteX44" fmla="*/ 304124 w 571500"/>
                <a:gd name="connsiteY44" fmla="*/ 72657 h 180975"/>
                <a:gd name="connsiteX45" fmla="*/ 295275 w 571500"/>
                <a:gd name="connsiteY45" fmla="*/ 66675 h 180975"/>
                <a:gd name="connsiteX46" fmla="*/ 276225 w 571500"/>
                <a:gd name="connsiteY46" fmla="*/ 66675 h 180975"/>
                <a:gd name="connsiteX47" fmla="*/ 267376 w 571500"/>
                <a:gd name="connsiteY47" fmla="*/ 72657 h 180975"/>
                <a:gd name="connsiteX48" fmla="*/ 248860 w 571500"/>
                <a:gd name="connsiteY48" fmla="*/ 118977 h 180975"/>
                <a:gd name="connsiteX49" fmla="*/ 214503 w 571500"/>
                <a:gd name="connsiteY49" fmla="*/ 161925 h 180975"/>
                <a:gd name="connsiteX50" fmla="*/ 109871 w 571500"/>
                <a:gd name="connsiteY50" fmla="*/ 161925 h 180975"/>
                <a:gd name="connsiteX51" fmla="*/ 76200 w 571500"/>
                <a:gd name="connsiteY51" fmla="*/ 111414 h 180975"/>
                <a:gd name="connsiteX52" fmla="*/ 76200 w 571500"/>
                <a:gd name="connsiteY52" fmla="*/ 95250 h 180975"/>
                <a:gd name="connsiteX53" fmla="*/ 76200 w 571500"/>
                <a:gd name="connsiteY53" fmla="*/ 38100 h 180975"/>
                <a:gd name="connsiteX54" fmla="*/ 76200 w 571500"/>
                <a:gd name="connsiteY54" fmla="*/ 19050 h 180975"/>
                <a:gd name="connsiteX55" fmla="*/ 495300 w 571500"/>
                <a:gd name="connsiteY55" fmla="*/ 19050 h 180975"/>
                <a:gd name="connsiteX56" fmla="*/ 495300 w 571500"/>
                <a:gd name="connsiteY56" fmla="*/ 38100 h 180975"/>
                <a:gd name="connsiteX57" fmla="*/ 495300 w 571500"/>
                <a:gd name="connsiteY57" fmla="*/ 95250 h 180975"/>
                <a:gd name="connsiteX58" fmla="*/ 495300 w 571500"/>
                <a:gd name="connsiteY58" fmla="*/ 111414 h 180975"/>
                <a:gd name="connsiteX59" fmla="*/ 552450 w 571500"/>
                <a:gd name="connsiteY59" fmla="*/ 85725 h 180975"/>
                <a:gd name="connsiteX60" fmla="*/ 514350 w 571500"/>
                <a:gd name="connsiteY60" fmla="*/ 85725 h 180975"/>
                <a:gd name="connsiteX61" fmla="*/ 514350 w 571500"/>
                <a:gd name="connsiteY61" fmla="*/ 47625 h 180975"/>
                <a:gd name="connsiteX62" fmla="*/ 552450 w 571500"/>
                <a:gd name="connsiteY62" fmla="*/ 47625 h 180975"/>
                <a:gd name="connsiteX63" fmla="*/ 552450 w 571500"/>
                <a:gd name="connsiteY63" fmla="*/ 857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71500" h="180975">
                  <a:moveTo>
                    <a:pt x="561975" y="28575"/>
                  </a:moveTo>
                  <a:lnTo>
                    <a:pt x="514350" y="28575"/>
                  </a:lnTo>
                  <a:lnTo>
                    <a:pt x="514350" y="9525"/>
                  </a:lnTo>
                  <a:cubicBezTo>
                    <a:pt x="514350" y="4267"/>
                    <a:pt x="510092" y="0"/>
                    <a:pt x="504825" y="0"/>
                  </a:cubicBezTo>
                  <a:lnTo>
                    <a:pt x="66675" y="0"/>
                  </a:lnTo>
                  <a:cubicBezTo>
                    <a:pt x="61408" y="0"/>
                    <a:pt x="57150" y="4267"/>
                    <a:pt x="57150" y="9525"/>
                  </a:cubicBezTo>
                  <a:lnTo>
                    <a:pt x="57150" y="28575"/>
                  </a:lnTo>
                  <a:lnTo>
                    <a:pt x="9525" y="28575"/>
                  </a:lnTo>
                  <a:cubicBezTo>
                    <a:pt x="4258" y="28575"/>
                    <a:pt x="0" y="32842"/>
                    <a:pt x="0" y="38100"/>
                  </a:cubicBezTo>
                  <a:lnTo>
                    <a:pt x="0" y="95250"/>
                  </a:lnTo>
                  <a:cubicBezTo>
                    <a:pt x="0" y="100508"/>
                    <a:pt x="4258" y="104775"/>
                    <a:pt x="9525" y="104775"/>
                  </a:cubicBezTo>
                  <a:lnTo>
                    <a:pt x="57150" y="104775"/>
                  </a:lnTo>
                  <a:lnTo>
                    <a:pt x="57150" y="114300"/>
                  </a:lnTo>
                  <a:cubicBezTo>
                    <a:pt x="57150" y="116176"/>
                    <a:pt x="57712" y="118024"/>
                    <a:pt x="58750" y="119586"/>
                  </a:cubicBezTo>
                  <a:lnTo>
                    <a:pt x="96850" y="176736"/>
                  </a:lnTo>
                  <a:cubicBezTo>
                    <a:pt x="98622" y="179384"/>
                    <a:pt x="101594" y="180975"/>
                    <a:pt x="104775" y="180975"/>
                  </a:cubicBezTo>
                  <a:lnTo>
                    <a:pt x="219075" y="180975"/>
                  </a:lnTo>
                  <a:cubicBezTo>
                    <a:pt x="221971" y="180975"/>
                    <a:pt x="224704" y="179661"/>
                    <a:pt x="226514" y="177403"/>
                  </a:cubicBezTo>
                  <a:lnTo>
                    <a:pt x="264614" y="129778"/>
                  </a:lnTo>
                  <a:cubicBezTo>
                    <a:pt x="265195" y="129045"/>
                    <a:pt x="265662" y="128235"/>
                    <a:pt x="266014" y="127368"/>
                  </a:cubicBezTo>
                  <a:lnTo>
                    <a:pt x="282673" y="85725"/>
                  </a:lnTo>
                  <a:lnTo>
                    <a:pt x="288827" y="85725"/>
                  </a:lnTo>
                  <a:lnTo>
                    <a:pt x="305476" y="127368"/>
                  </a:lnTo>
                  <a:cubicBezTo>
                    <a:pt x="305829" y="128235"/>
                    <a:pt x="306305" y="129045"/>
                    <a:pt x="306876" y="129778"/>
                  </a:cubicBezTo>
                  <a:lnTo>
                    <a:pt x="344976" y="177403"/>
                  </a:lnTo>
                  <a:cubicBezTo>
                    <a:pt x="346796" y="179661"/>
                    <a:pt x="349529" y="180975"/>
                    <a:pt x="352425" y="180975"/>
                  </a:cubicBezTo>
                  <a:lnTo>
                    <a:pt x="466725" y="180975"/>
                  </a:lnTo>
                  <a:cubicBezTo>
                    <a:pt x="469906" y="180975"/>
                    <a:pt x="472878" y="179384"/>
                    <a:pt x="474650" y="176736"/>
                  </a:cubicBezTo>
                  <a:lnTo>
                    <a:pt x="512750" y="119586"/>
                  </a:lnTo>
                  <a:cubicBezTo>
                    <a:pt x="513788" y="118024"/>
                    <a:pt x="514350" y="116176"/>
                    <a:pt x="514350" y="114300"/>
                  </a:cubicBezTo>
                  <a:lnTo>
                    <a:pt x="514350" y="104775"/>
                  </a:lnTo>
                  <a:lnTo>
                    <a:pt x="561975" y="104775"/>
                  </a:lnTo>
                  <a:cubicBezTo>
                    <a:pt x="567242" y="104775"/>
                    <a:pt x="571500" y="100508"/>
                    <a:pt x="571500" y="95250"/>
                  </a:cubicBezTo>
                  <a:lnTo>
                    <a:pt x="571500" y="38100"/>
                  </a:lnTo>
                  <a:cubicBezTo>
                    <a:pt x="571500" y="32842"/>
                    <a:pt x="567242" y="28575"/>
                    <a:pt x="561975" y="28575"/>
                  </a:cubicBezTo>
                  <a:close/>
                  <a:moveTo>
                    <a:pt x="19050" y="85725"/>
                  </a:moveTo>
                  <a:lnTo>
                    <a:pt x="19050" y="47625"/>
                  </a:lnTo>
                  <a:lnTo>
                    <a:pt x="57150" y="47625"/>
                  </a:lnTo>
                  <a:lnTo>
                    <a:pt x="57150" y="85725"/>
                  </a:lnTo>
                  <a:lnTo>
                    <a:pt x="19050" y="85725"/>
                  </a:lnTo>
                  <a:close/>
                  <a:moveTo>
                    <a:pt x="495300" y="111414"/>
                  </a:moveTo>
                  <a:lnTo>
                    <a:pt x="461629" y="161925"/>
                  </a:lnTo>
                  <a:lnTo>
                    <a:pt x="356997" y="161925"/>
                  </a:lnTo>
                  <a:lnTo>
                    <a:pt x="322640" y="118977"/>
                  </a:lnTo>
                  <a:lnTo>
                    <a:pt x="304124" y="72657"/>
                  </a:lnTo>
                  <a:cubicBezTo>
                    <a:pt x="302666" y="69047"/>
                    <a:pt x="299171" y="66675"/>
                    <a:pt x="295275" y="66675"/>
                  </a:cubicBezTo>
                  <a:lnTo>
                    <a:pt x="276225" y="66675"/>
                  </a:lnTo>
                  <a:cubicBezTo>
                    <a:pt x="272329" y="66675"/>
                    <a:pt x="268834" y="69047"/>
                    <a:pt x="267376" y="72657"/>
                  </a:cubicBezTo>
                  <a:lnTo>
                    <a:pt x="248860" y="118977"/>
                  </a:lnTo>
                  <a:lnTo>
                    <a:pt x="214503" y="161925"/>
                  </a:lnTo>
                  <a:lnTo>
                    <a:pt x="109871" y="161925"/>
                  </a:lnTo>
                  <a:lnTo>
                    <a:pt x="76200" y="111414"/>
                  </a:lnTo>
                  <a:lnTo>
                    <a:pt x="76200" y="95250"/>
                  </a:lnTo>
                  <a:lnTo>
                    <a:pt x="76200" y="38100"/>
                  </a:lnTo>
                  <a:lnTo>
                    <a:pt x="76200" y="19050"/>
                  </a:lnTo>
                  <a:lnTo>
                    <a:pt x="495300" y="19050"/>
                  </a:lnTo>
                  <a:lnTo>
                    <a:pt x="495300" y="38100"/>
                  </a:lnTo>
                  <a:lnTo>
                    <a:pt x="495300" y="95250"/>
                  </a:lnTo>
                  <a:lnTo>
                    <a:pt x="495300" y="111414"/>
                  </a:lnTo>
                  <a:close/>
                  <a:moveTo>
                    <a:pt x="552450" y="85725"/>
                  </a:moveTo>
                  <a:lnTo>
                    <a:pt x="514350" y="85725"/>
                  </a:lnTo>
                  <a:lnTo>
                    <a:pt x="514350" y="47625"/>
                  </a:lnTo>
                  <a:lnTo>
                    <a:pt x="552450" y="47625"/>
                  </a:lnTo>
                  <a:lnTo>
                    <a:pt x="55245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E994C98C-11AD-4A0D-9800-9C30BF9EB4A5}"/>
              </a:ext>
            </a:extLst>
          </p:cNvPr>
          <p:cNvGrpSpPr/>
          <p:nvPr/>
        </p:nvGrpSpPr>
        <p:grpSpPr>
          <a:xfrm>
            <a:off x="5785799" y="1303479"/>
            <a:ext cx="427043" cy="454180"/>
            <a:chOff x="9349624" y="5035467"/>
            <a:chExt cx="250764" cy="266699"/>
          </a:xfrm>
          <a:solidFill>
            <a:schemeClr val="accent3"/>
          </a:solidFill>
        </p:grpSpPr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C68DB002-BB00-4ECA-B9A3-443AC5F3782D}"/>
                </a:ext>
              </a:extLst>
            </p:cNvPr>
            <p:cNvSpPr/>
            <p:nvPr/>
          </p:nvSpPr>
          <p:spPr>
            <a:xfrm>
              <a:off x="9399960" y="5061470"/>
              <a:ext cx="200428" cy="156891"/>
            </a:xfrm>
            <a:custGeom>
              <a:avLst/>
              <a:gdLst>
                <a:gd name="connsiteX0" fmla="*/ 54334 w 200428"/>
                <a:gd name="connsiteY0" fmla="*/ 154115 h 156891"/>
                <a:gd name="connsiteX1" fmla="*/ 2766 w 200428"/>
                <a:gd name="connsiteY1" fmla="*/ 102365 h 156891"/>
                <a:gd name="connsiteX2" fmla="*/ 2785 w 200428"/>
                <a:gd name="connsiteY2" fmla="*/ 88992 h 156891"/>
                <a:gd name="connsiteX3" fmla="*/ 10814 w 200428"/>
                <a:gd name="connsiteY3" fmla="*/ 80982 h 156891"/>
                <a:gd name="connsiteX4" fmla="*/ 24197 w 200428"/>
                <a:gd name="connsiteY4" fmla="*/ 81001 h 156891"/>
                <a:gd name="connsiteX5" fmla="*/ 61040 w 200428"/>
                <a:gd name="connsiteY5" fmla="*/ 117977 h 156891"/>
                <a:gd name="connsiteX6" fmla="*/ 176264 w 200428"/>
                <a:gd name="connsiteY6" fmla="*/ 2772 h 156891"/>
                <a:gd name="connsiteX7" fmla="*/ 189637 w 200428"/>
                <a:gd name="connsiteY7" fmla="*/ 2772 h 156891"/>
                <a:gd name="connsiteX8" fmla="*/ 197657 w 200428"/>
                <a:gd name="connsiteY8" fmla="*/ 10801 h 156891"/>
                <a:gd name="connsiteX9" fmla="*/ 197657 w 200428"/>
                <a:gd name="connsiteY9" fmla="*/ 24174 h 156891"/>
                <a:gd name="connsiteX10" fmla="*/ 67698 w 200428"/>
                <a:gd name="connsiteY10" fmla="*/ 154124 h 156891"/>
                <a:gd name="connsiteX11" fmla="*/ 54334 w 200428"/>
                <a:gd name="connsiteY11" fmla="*/ 154115 h 1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428" h="156891">
                  <a:moveTo>
                    <a:pt x="54334" y="154115"/>
                  </a:moveTo>
                  <a:lnTo>
                    <a:pt x="2766" y="102365"/>
                  </a:lnTo>
                  <a:cubicBezTo>
                    <a:pt x="-930" y="98669"/>
                    <a:pt x="-920" y="92669"/>
                    <a:pt x="2785" y="88992"/>
                  </a:cubicBezTo>
                  <a:lnTo>
                    <a:pt x="10814" y="80982"/>
                  </a:lnTo>
                  <a:cubicBezTo>
                    <a:pt x="14520" y="77295"/>
                    <a:pt x="20501" y="77305"/>
                    <a:pt x="24197" y="81001"/>
                  </a:cubicBezTo>
                  <a:lnTo>
                    <a:pt x="61040" y="117977"/>
                  </a:lnTo>
                  <a:lnTo>
                    <a:pt x="176264" y="2772"/>
                  </a:lnTo>
                  <a:cubicBezTo>
                    <a:pt x="179959" y="-924"/>
                    <a:pt x="185941" y="-924"/>
                    <a:pt x="189637" y="2772"/>
                  </a:cubicBezTo>
                  <a:lnTo>
                    <a:pt x="197657" y="10801"/>
                  </a:lnTo>
                  <a:cubicBezTo>
                    <a:pt x="201353" y="14497"/>
                    <a:pt x="201353" y="20479"/>
                    <a:pt x="197657" y="24174"/>
                  </a:cubicBezTo>
                  <a:lnTo>
                    <a:pt x="67698" y="154124"/>
                  </a:lnTo>
                  <a:cubicBezTo>
                    <a:pt x="64002" y="157820"/>
                    <a:pt x="58020" y="157810"/>
                    <a:pt x="54334" y="154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73E8435C-9278-4BA8-B610-FC5DCAD90F27}"/>
                </a:ext>
              </a:extLst>
            </p:cNvPr>
            <p:cNvSpPr/>
            <p:nvPr/>
          </p:nvSpPr>
          <p:spPr>
            <a:xfrm>
              <a:off x="9349624" y="5035467"/>
              <a:ext cx="219528" cy="266699"/>
            </a:xfrm>
            <a:custGeom>
              <a:avLst/>
              <a:gdLst>
                <a:gd name="connsiteX0" fmla="*/ 194358 w 219528"/>
                <a:gd name="connsiteY0" fmla="*/ 132064 h 266699"/>
                <a:gd name="connsiteX1" fmla="*/ 114062 w 219528"/>
                <a:gd name="connsiteY1" fmla="*/ 241354 h 266699"/>
                <a:gd name="connsiteX2" fmla="*/ 107937 w 219528"/>
                <a:gd name="connsiteY2" fmla="*/ 241344 h 266699"/>
                <a:gd name="connsiteX3" fmla="*/ 20869 w 219528"/>
                <a:gd name="connsiteY3" fmla="*/ 65370 h 266699"/>
                <a:gd name="connsiteX4" fmla="*/ 24508 w 219528"/>
                <a:gd name="connsiteY4" fmla="*/ 60712 h 266699"/>
                <a:gd name="connsiteX5" fmla="*/ 107813 w 219528"/>
                <a:gd name="connsiteY5" fmla="*/ 24946 h 266699"/>
                <a:gd name="connsiteX6" fmla="*/ 114205 w 219528"/>
                <a:gd name="connsiteY6" fmla="*/ 24946 h 266699"/>
                <a:gd name="connsiteX7" fmla="*/ 172212 w 219528"/>
                <a:gd name="connsiteY7" fmla="*/ 52940 h 266699"/>
                <a:gd name="connsiteX8" fmla="*/ 178451 w 219528"/>
                <a:gd name="connsiteY8" fmla="*/ 51511 h 266699"/>
                <a:gd name="connsiteX9" fmla="*/ 189605 w 219528"/>
                <a:gd name="connsiteY9" fmla="*/ 40357 h 266699"/>
                <a:gd name="connsiteX10" fmla="*/ 188662 w 219528"/>
                <a:gd name="connsiteY10" fmla="*/ 36576 h 266699"/>
                <a:gd name="connsiteX11" fmla="*/ 117062 w 219528"/>
                <a:gd name="connsiteY11" fmla="*/ 1943 h 266699"/>
                <a:gd name="connsiteX12" fmla="*/ 104946 w 219528"/>
                <a:gd name="connsiteY12" fmla="*/ 1943 h 266699"/>
                <a:gd name="connsiteX13" fmla="*/ 8449 w 219528"/>
                <a:gd name="connsiteY13" fmla="*/ 42948 h 266699"/>
                <a:gd name="connsiteX14" fmla="*/ 0 w 219528"/>
                <a:gd name="connsiteY14" fmla="*/ 53159 h 266699"/>
                <a:gd name="connsiteX15" fmla="*/ 105089 w 219528"/>
                <a:gd name="connsiteY15" fmla="*/ 264852 h 266699"/>
                <a:gd name="connsiteX16" fmla="*/ 111004 w 219528"/>
                <a:gd name="connsiteY16" fmla="*/ 266700 h 266699"/>
                <a:gd name="connsiteX17" fmla="*/ 116929 w 219528"/>
                <a:gd name="connsiteY17" fmla="*/ 264852 h 266699"/>
                <a:gd name="connsiteX18" fmla="*/ 219494 w 219528"/>
                <a:gd name="connsiteY18" fmla="*/ 107461 h 266699"/>
                <a:gd name="connsiteX19" fmla="*/ 217227 w 219528"/>
                <a:gd name="connsiteY19" fmla="*/ 106375 h 266699"/>
                <a:gd name="connsiteX20" fmla="*/ 197882 w 219528"/>
                <a:gd name="connsiteY20" fmla="*/ 125711 h 266699"/>
                <a:gd name="connsiteX21" fmla="*/ 194358 w 219528"/>
                <a:gd name="connsiteY21" fmla="*/ 132064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528" h="266699">
                  <a:moveTo>
                    <a:pt x="194358" y="132064"/>
                  </a:moveTo>
                  <a:cubicBezTo>
                    <a:pt x="185128" y="170488"/>
                    <a:pt x="163668" y="204940"/>
                    <a:pt x="114062" y="241354"/>
                  </a:cubicBezTo>
                  <a:cubicBezTo>
                    <a:pt x="112376" y="242592"/>
                    <a:pt x="109623" y="242583"/>
                    <a:pt x="107937" y="241344"/>
                  </a:cubicBezTo>
                  <a:cubicBezTo>
                    <a:pt x="31518" y="185271"/>
                    <a:pt x="21727" y="133855"/>
                    <a:pt x="20869" y="65370"/>
                  </a:cubicBezTo>
                  <a:cubicBezTo>
                    <a:pt x="20850" y="63294"/>
                    <a:pt x="22479" y="61208"/>
                    <a:pt x="24508" y="60712"/>
                  </a:cubicBezTo>
                  <a:cubicBezTo>
                    <a:pt x="62065" y="51416"/>
                    <a:pt x="93050" y="34147"/>
                    <a:pt x="107813" y="24946"/>
                  </a:cubicBezTo>
                  <a:cubicBezTo>
                    <a:pt x="109585" y="23841"/>
                    <a:pt x="112433" y="23851"/>
                    <a:pt x="114205" y="24946"/>
                  </a:cubicBezTo>
                  <a:cubicBezTo>
                    <a:pt x="125492" y="31966"/>
                    <a:pt x="146314" y="43653"/>
                    <a:pt x="172212" y="52940"/>
                  </a:cubicBezTo>
                  <a:cubicBezTo>
                    <a:pt x="174184" y="53635"/>
                    <a:pt x="176975" y="52978"/>
                    <a:pt x="178451" y="51511"/>
                  </a:cubicBezTo>
                  <a:lnTo>
                    <a:pt x="189605" y="40357"/>
                  </a:lnTo>
                  <a:cubicBezTo>
                    <a:pt x="191081" y="38881"/>
                    <a:pt x="190652" y="37205"/>
                    <a:pt x="188662" y="36576"/>
                  </a:cubicBezTo>
                  <a:cubicBezTo>
                    <a:pt x="147780" y="23651"/>
                    <a:pt x="117424" y="2200"/>
                    <a:pt x="117062" y="1943"/>
                  </a:cubicBezTo>
                  <a:cubicBezTo>
                    <a:pt x="113443" y="-648"/>
                    <a:pt x="108566" y="-648"/>
                    <a:pt x="104946" y="1943"/>
                  </a:cubicBezTo>
                  <a:cubicBezTo>
                    <a:pt x="104518" y="2248"/>
                    <a:pt x="61293" y="32833"/>
                    <a:pt x="8449" y="42948"/>
                  </a:cubicBezTo>
                  <a:cubicBezTo>
                    <a:pt x="3543" y="43872"/>
                    <a:pt x="0" y="48177"/>
                    <a:pt x="0" y="53159"/>
                  </a:cubicBezTo>
                  <a:cubicBezTo>
                    <a:pt x="0" y="131893"/>
                    <a:pt x="7744" y="197472"/>
                    <a:pt x="105089" y="264852"/>
                  </a:cubicBezTo>
                  <a:cubicBezTo>
                    <a:pt x="106871" y="266090"/>
                    <a:pt x="108937" y="266700"/>
                    <a:pt x="111004" y="266700"/>
                  </a:cubicBezTo>
                  <a:cubicBezTo>
                    <a:pt x="113071" y="266700"/>
                    <a:pt x="115148" y="266090"/>
                    <a:pt x="116929" y="264852"/>
                  </a:cubicBezTo>
                  <a:cubicBezTo>
                    <a:pt x="191043" y="213560"/>
                    <a:pt x="213141" y="163278"/>
                    <a:pt x="219494" y="107461"/>
                  </a:cubicBezTo>
                  <a:cubicBezTo>
                    <a:pt x="219732" y="105375"/>
                    <a:pt x="218704" y="104889"/>
                    <a:pt x="217227" y="106375"/>
                  </a:cubicBezTo>
                  <a:lnTo>
                    <a:pt x="197882" y="125711"/>
                  </a:lnTo>
                  <a:cubicBezTo>
                    <a:pt x="196406" y="127187"/>
                    <a:pt x="194853" y="130035"/>
                    <a:pt x="194358" y="132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4" name="Graphique 20">
            <a:extLst>
              <a:ext uri="{FF2B5EF4-FFF2-40B4-BE49-F238E27FC236}">
                <a16:creationId xmlns:a16="http://schemas.microsoft.com/office/drawing/2014/main" id="{E1BFEC19-E26B-4C9D-880C-8F840B9E5F56}"/>
              </a:ext>
            </a:extLst>
          </p:cNvPr>
          <p:cNvGrpSpPr/>
          <p:nvPr/>
        </p:nvGrpSpPr>
        <p:grpSpPr>
          <a:xfrm>
            <a:off x="9356236" y="1286841"/>
            <a:ext cx="567489" cy="507155"/>
            <a:chOff x="5399299" y="5195623"/>
            <a:chExt cx="567489" cy="507155"/>
          </a:xfrm>
          <a:solidFill>
            <a:schemeClr val="accent2"/>
          </a:solidFill>
        </p:grpSpPr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0C2E4965-30AE-4235-95AA-6AF9D3DC5FA4}"/>
                </a:ext>
              </a:extLst>
            </p:cNvPr>
            <p:cNvSpPr/>
            <p:nvPr/>
          </p:nvSpPr>
          <p:spPr>
            <a:xfrm>
              <a:off x="5399299" y="5195623"/>
              <a:ext cx="529485" cy="342935"/>
            </a:xfrm>
            <a:custGeom>
              <a:avLst/>
              <a:gdLst>
                <a:gd name="connsiteX0" fmla="*/ 327336 w 529485"/>
                <a:gd name="connsiteY0" fmla="*/ 342287 h 342935"/>
                <a:gd name="connsiteX1" fmla="*/ 330794 w 529485"/>
                <a:gd name="connsiteY1" fmla="*/ 342935 h 342935"/>
                <a:gd name="connsiteX2" fmla="*/ 334261 w 529485"/>
                <a:gd name="connsiteY2" fmla="*/ 342287 h 342935"/>
                <a:gd name="connsiteX3" fmla="*/ 528571 w 529485"/>
                <a:gd name="connsiteY3" fmla="*/ 114230 h 342935"/>
                <a:gd name="connsiteX4" fmla="*/ 413060 w 529485"/>
                <a:gd name="connsiteY4" fmla="*/ 2 h 342935"/>
                <a:gd name="connsiteX5" fmla="*/ 330756 w 529485"/>
                <a:gd name="connsiteY5" fmla="*/ 35401 h 342935"/>
                <a:gd name="connsiteX6" fmla="*/ 168488 w 529485"/>
                <a:gd name="connsiteY6" fmla="*/ 31929 h 342935"/>
                <a:gd name="connsiteX7" fmla="*/ 148628 w 529485"/>
                <a:gd name="connsiteY7" fmla="*/ 57185 h 342935"/>
                <a:gd name="connsiteX8" fmla="*/ 127054 w 529485"/>
                <a:gd name="connsiteY8" fmla="*/ 57185 h 342935"/>
                <a:gd name="connsiteX9" fmla="*/ 58893 w 529485"/>
                <a:gd name="connsiteY9" fmla="*/ 102905 h 342935"/>
                <a:gd name="connsiteX10" fmla="*/ 0 w 529485"/>
                <a:gd name="connsiteY10" fmla="*/ 144720 h 342935"/>
                <a:gd name="connsiteX11" fmla="*/ 11030 w 529485"/>
                <a:gd name="connsiteY11" fmla="*/ 160255 h 342935"/>
                <a:gd name="connsiteX12" fmla="*/ 72190 w 529485"/>
                <a:gd name="connsiteY12" fmla="*/ 116821 h 342935"/>
                <a:gd name="connsiteX13" fmla="*/ 75609 w 529485"/>
                <a:gd name="connsiteY13" fmla="*/ 112325 h 342935"/>
                <a:gd name="connsiteX14" fmla="*/ 127044 w 529485"/>
                <a:gd name="connsiteY14" fmla="*/ 76235 h 342935"/>
                <a:gd name="connsiteX15" fmla="*/ 140513 w 529485"/>
                <a:gd name="connsiteY15" fmla="*/ 76235 h 342935"/>
                <a:gd name="connsiteX16" fmla="*/ 132188 w 529485"/>
                <a:gd name="connsiteY16" fmla="*/ 123546 h 342935"/>
                <a:gd name="connsiteX17" fmla="*/ 132188 w 529485"/>
                <a:gd name="connsiteY17" fmla="*/ 123631 h 342935"/>
                <a:gd name="connsiteX18" fmla="*/ 132188 w 529485"/>
                <a:gd name="connsiteY18" fmla="*/ 123860 h 342935"/>
                <a:gd name="connsiteX19" fmla="*/ 132540 w 529485"/>
                <a:gd name="connsiteY19" fmla="*/ 125632 h 342935"/>
                <a:gd name="connsiteX20" fmla="*/ 132902 w 529485"/>
                <a:gd name="connsiteY20" fmla="*/ 127413 h 342935"/>
                <a:gd name="connsiteX21" fmla="*/ 134236 w 529485"/>
                <a:gd name="connsiteY21" fmla="*/ 129499 h 342935"/>
                <a:gd name="connsiteX22" fmla="*/ 134864 w 529485"/>
                <a:gd name="connsiteY22" fmla="*/ 130451 h 342935"/>
                <a:gd name="connsiteX23" fmla="*/ 134931 w 529485"/>
                <a:gd name="connsiteY23" fmla="*/ 130451 h 342935"/>
                <a:gd name="connsiteX24" fmla="*/ 137941 w 529485"/>
                <a:gd name="connsiteY24" fmla="*/ 132518 h 342935"/>
                <a:gd name="connsiteX25" fmla="*/ 137998 w 529485"/>
                <a:gd name="connsiteY25" fmla="*/ 132518 h 342935"/>
                <a:gd name="connsiteX26" fmla="*/ 141713 w 529485"/>
                <a:gd name="connsiteY26" fmla="*/ 133271 h 342935"/>
                <a:gd name="connsiteX27" fmla="*/ 186480 w 529485"/>
                <a:gd name="connsiteY27" fmla="*/ 133271 h 342935"/>
                <a:gd name="connsiteX28" fmla="*/ 196005 w 529485"/>
                <a:gd name="connsiteY28" fmla="*/ 142796 h 342935"/>
                <a:gd name="connsiteX29" fmla="*/ 193091 w 529485"/>
                <a:gd name="connsiteY29" fmla="*/ 149578 h 342935"/>
                <a:gd name="connsiteX30" fmla="*/ 186480 w 529485"/>
                <a:gd name="connsiteY30" fmla="*/ 152321 h 342935"/>
                <a:gd name="connsiteX31" fmla="*/ 148380 w 529485"/>
                <a:gd name="connsiteY31" fmla="*/ 152321 h 342935"/>
                <a:gd name="connsiteX32" fmla="*/ 138855 w 529485"/>
                <a:gd name="connsiteY32" fmla="*/ 161846 h 342935"/>
                <a:gd name="connsiteX33" fmla="*/ 138427 w 529485"/>
                <a:gd name="connsiteY33" fmla="*/ 166999 h 342935"/>
                <a:gd name="connsiteX34" fmla="*/ 138332 w 529485"/>
                <a:gd name="connsiteY34" fmla="*/ 167780 h 342935"/>
                <a:gd name="connsiteX35" fmla="*/ 138046 w 529485"/>
                <a:gd name="connsiteY35" fmla="*/ 169294 h 342935"/>
                <a:gd name="connsiteX36" fmla="*/ 91230 w 529485"/>
                <a:gd name="connsiteY36" fmla="*/ 195183 h 342935"/>
                <a:gd name="connsiteX37" fmla="*/ 78848 w 529485"/>
                <a:gd name="connsiteY37" fmla="*/ 192735 h 342935"/>
                <a:gd name="connsiteX38" fmla="*/ 68580 w 529485"/>
                <a:gd name="connsiteY38" fmla="*/ 194840 h 342935"/>
                <a:gd name="connsiteX39" fmla="*/ 3543 w 529485"/>
                <a:gd name="connsiteY39" fmla="*/ 260001 h 342935"/>
                <a:gd name="connsiteX40" fmla="*/ 17012 w 529485"/>
                <a:gd name="connsiteY40" fmla="*/ 273469 h 342935"/>
                <a:gd name="connsiteX41" fmla="*/ 77905 w 529485"/>
                <a:gd name="connsiteY41" fmla="*/ 212576 h 342935"/>
                <a:gd name="connsiteX42" fmla="*/ 91240 w 529485"/>
                <a:gd name="connsiteY42" fmla="*/ 214348 h 342935"/>
                <a:gd name="connsiteX43" fmla="*/ 145952 w 529485"/>
                <a:gd name="connsiteY43" fmla="*/ 191754 h 342935"/>
                <a:gd name="connsiteX44" fmla="*/ 327336 w 529485"/>
                <a:gd name="connsiteY44" fmla="*/ 342287 h 342935"/>
                <a:gd name="connsiteX45" fmla="*/ 186490 w 529485"/>
                <a:gd name="connsiteY45" fmla="*/ 171485 h 342935"/>
                <a:gd name="connsiteX46" fmla="*/ 192157 w 529485"/>
                <a:gd name="connsiteY46" fmla="*/ 170933 h 342935"/>
                <a:gd name="connsiteX47" fmla="*/ 206559 w 529485"/>
                <a:gd name="connsiteY47" fmla="*/ 163170 h 342935"/>
                <a:gd name="connsiteX48" fmla="*/ 206559 w 529485"/>
                <a:gd name="connsiteY48" fmla="*/ 163170 h 342935"/>
                <a:gd name="connsiteX49" fmla="*/ 207264 w 529485"/>
                <a:gd name="connsiteY49" fmla="*/ 162332 h 342935"/>
                <a:gd name="connsiteX50" fmla="*/ 214493 w 529485"/>
                <a:gd name="connsiteY50" fmla="*/ 148596 h 342935"/>
                <a:gd name="connsiteX51" fmla="*/ 192211 w 529485"/>
                <a:gd name="connsiteY51" fmla="*/ 114884 h 342935"/>
                <a:gd name="connsiteX52" fmla="*/ 186480 w 529485"/>
                <a:gd name="connsiteY52" fmla="*/ 114306 h 342935"/>
                <a:gd name="connsiteX53" fmla="*/ 152324 w 529485"/>
                <a:gd name="connsiteY53" fmla="*/ 114306 h 342935"/>
                <a:gd name="connsiteX54" fmla="*/ 162677 w 529485"/>
                <a:gd name="connsiteY54" fmla="*/ 71111 h 342935"/>
                <a:gd name="connsiteX55" fmla="*/ 162677 w 529485"/>
                <a:gd name="connsiteY55" fmla="*/ 71111 h 342935"/>
                <a:gd name="connsiteX56" fmla="*/ 162677 w 529485"/>
                <a:gd name="connsiteY56" fmla="*/ 71111 h 342935"/>
                <a:gd name="connsiteX57" fmla="*/ 291668 w 529485"/>
                <a:gd name="connsiteY57" fmla="*/ 29710 h 342935"/>
                <a:gd name="connsiteX58" fmla="*/ 323231 w 529485"/>
                <a:gd name="connsiteY58" fmla="*/ 55766 h 342935"/>
                <a:gd name="connsiteX59" fmla="*/ 337270 w 529485"/>
                <a:gd name="connsiteY59" fmla="*/ 56785 h 342935"/>
                <a:gd name="connsiteX60" fmla="*/ 338290 w 529485"/>
                <a:gd name="connsiteY60" fmla="*/ 55766 h 342935"/>
                <a:gd name="connsiteX61" fmla="*/ 446589 w 529485"/>
                <a:gd name="connsiteY61" fmla="*/ 25000 h 342935"/>
                <a:gd name="connsiteX62" fmla="*/ 506787 w 529485"/>
                <a:gd name="connsiteY62" fmla="*/ 159064 h 342935"/>
                <a:gd name="connsiteX63" fmla="*/ 462972 w 529485"/>
                <a:gd name="connsiteY63" fmla="*/ 238532 h 342935"/>
                <a:gd name="connsiteX64" fmla="*/ 330832 w 529485"/>
                <a:gd name="connsiteY64" fmla="*/ 323218 h 342935"/>
                <a:gd name="connsiteX65" fmla="*/ 158658 w 529485"/>
                <a:gd name="connsiteY65" fmla="*/ 171533 h 34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9485" h="342935">
                  <a:moveTo>
                    <a:pt x="327336" y="342287"/>
                  </a:moveTo>
                  <a:cubicBezTo>
                    <a:pt x="328439" y="342715"/>
                    <a:pt x="329611" y="342934"/>
                    <a:pt x="330794" y="342935"/>
                  </a:cubicBezTo>
                  <a:cubicBezTo>
                    <a:pt x="331979" y="342932"/>
                    <a:pt x="333154" y="342713"/>
                    <a:pt x="334261" y="342287"/>
                  </a:cubicBezTo>
                  <a:cubicBezTo>
                    <a:pt x="544763" y="260115"/>
                    <a:pt x="530533" y="127518"/>
                    <a:pt x="528571" y="114230"/>
                  </a:cubicBezTo>
                  <a:cubicBezTo>
                    <a:pt x="528217" y="50789"/>
                    <a:pt x="476501" y="-352"/>
                    <a:pt x="413060" y="2"/>
                  </a:cubicBezTo>
                  <a:cubicBezTo>
                    <a:pt x="381965" y="175"/>
                    <a:pt x="352268" y="12948"/>
                    <a:pt x="330756" y="35401"/>
                  </a:cubicBezTo>
                  <a:cubicBezTo>
                    <a:pt x="286906" y="-10366"/>
                    <a:pt x="214256" y="-11921"/>
                    <a:pt x="168488" y="31929"/>
                  </a:cubicBezTo>
                  <a:cubicBezTo>
                    <a:pt x="160717" y="39375"/>
                    <a:pt x="154031" y="47877"/>
                    <a:pt x="148628" y="57185"/>
                  </a:cubicBezTo>
                  <a:lnTo>
                    <a:pt x="127054" y="57185"/>
                  </a:lnTo>
                  <a:cubicBezTo>
                    <a:pt x="87849" y="57185"/>
                    <a:pt x="65513" y="88389"/>
                    <a:pt x="58893" y="102905"/>
                  </a:cubicBezTo>
                  <a:lnTo>
                    <a:pt x="0" y="144720"/>
                  </a:lnTo>
                  <a:lnTo>
                    <a:pt x="11030" y="160255"/>
                  </a:lnTo>
                  <a:lnTo>
                    <a:pt x="72190" y="116821"/>
                  </a:lnTo>
                  <a:cubicBezTo>
                    <a:pt x="73758" y="115703"/>
                    <a:pt x="74950" y="114135"/>
                    <a:pt x="75609" y="112325"/>
                  </a:cubicBezTo>
                  <a:cubicBezTo>
                    <a:pt x="78400" y="104705"/>
                    <a:pt x="95317" y="76235"/>
                    <a:pt x="127044" y="76235"/>
                  </a:cubicBezTo>
                  <a:lnTo>
                    <a:pt x="140513" y="76235"/>
                  </a:lnTo>
                  <a:cubicBezTo>
                    <a:pt x="136369" y="91734"/>
                    <a:pt x="133583" y="107564"/>
                    <a:pt x="132188" y="123546"/>
                  </a:cubicBezTo>
                  <a:lnTo>
                    <a:pt x="132188" y="123631"/>
                  </a:lnTo>
                  <a:lnTo>
                    <a:pt x="132188" y="123860"/>
                  </a:lnTo>
                  <a:cubicBezTo>
                    <a:pt x="132247" y="124461"/>
                    <a:pt x="132365" y="125054"/>
                    <a:pt x="132540" y="125632"/>
                  </a:cubicBezTo>
                  <a:cubicBezTo>
                    <a:pt x="132607" y="126235"/>
                    <a:pt x="132728" y="126831"/>
                    <a:pt x="132902" y="127413"/>
                  </a:cubicBezTo>
                  <a:cubicBezTo>
                    <a:pt x="133249" y="128166"/>
                    <a:pt x="133698" y="128868"/>
                    <a:pt x="134236" y="129499"/>
                  </a:cubicBezTo>
                  <a:cubicBezTo>
                    <a:pt x="134426" y="129828"/>
                    <a:pt x="134636" y="130147"/>
                    <a:pt x="134864" y="130451"/>
                  </a:cubicBezTo>
                  <a:lnTo>
                    <a:pt x="134931" y="130451"/>
                  </a:lnTo>
                  <a:cubicBezTo>
                    <a:pt x="135789" y="131331"/>
                    <a:pt x="136812" y="132033"/>
                    <a:pt x="137941" y="132518"/>
                  </a:cubicBezTo>
                  <a:lnTo>
                    <a:pt x="137998" y="132518"/>
                  </a:lnTo>
                  <a:cubicBezTo>
                    <a:pt x="139173" y="133017"/>
                    <a:pt x="140437" y="133273"/>
                    <a:pt x="141713" y="133271"/>
                  </a:cubicBezTo>
                  <a:lnTo>
                    <a:pt x="186480" y="133271"/>
                  </a:lnTo>
                  <a:cubicBezTo>
                    <a:pt x="191741" y="133271"/>
                    <a:pt x="196005" y="137535"/>
                    <a:pt x="196005" y="142796"/>
                  </a:cubicBezTo>
                  <a:cubicBezTo>
                    <a:pt x="196014" y="145362"/>
                    <a:pt x="194959" y="147817"/>
                    <a:pt x="193091" y="149578"/>
                  </a:cubicBezTo>
                  <a:cubicBezTo>
                    <a:pt x="191353" y="151355"/>
                    <a:pt x="188966" y="152346"/>
                    <a:pt x="186480" y="152321"/>
                  </a:cubicBezTo>
                  <a:lnTo>
                    <a:pt x="148380" y="152321"/>
                  </a:lnTo>
                  <a:cubicBezTo>
                    <a:pt x="143120" y="152321"/>
                    <a:pt x="138855" y="156585"/>
                    <a:pt x="138855" y="161846"/>
                  </a:cubicBezTo>
                  <a:cubicBezTo>
                    <a:pt x="138858" y="163572"/>
                    <a:pt x="138715" y="165296"/>
                    <a:pt x="138427" y="166999"/>
                  </a:cubicBezTo>
                  <a:cubicBezTo>
                    <a:pt x="138427" y="167275"/>
                    <a:pt x="138427" y="167494"/>
                    <a:pt x="138332" y="167780"/>
                  </a:cubicBezTo>
                  <a:cubicBezTo>
                    <a:pt x="138264" y="168289"/>
                    <a:pt x="138168" y="168795"/>
                    <a:pt x="138046" y="169294"/>
                  </a:cubicBezTo>
                  <a:cubicBezTo>
                    <a:pt x="135103" y="182382"/>
                    <a:pt x="108756" y="195183"/>
                    <a:pt x="91230" y="195183"/>
                  </a:cubicBezTo>
                  <a:cubicBezTo>
                    <a:pt x="86985" y="195160"/>
                    <a:pt x="82783" y="194329"/>
                    <a:pt x="78848" y="192735"/>
                  </a:cubicBezTo>
                  <a:cubicBezTo>
                    <a:pt x="75312" y="191321"/>
                    <a:pt x="71274" y="192149"/>
                    <a:pt x="68580" y="194840"/>
                  </a:cubicBezTo>
                  <a:lnTo>
                    <a:pt x="3543" y="260001"/>
                  </a:lnTo>
                  <a:lnTo>
                    <a:pt x="17012" y="273469"/>
                  </a:lnTo>
                  <a:lnTo>
                    <a:pt x="77905" y="212576"/>
                  </a:lnTo>
                  <a:cubicBezTo>
                    <a:pt x="82253" y="213751"/>
                    <a:pt x="86736" y="214346"/>
                    <a:pt x="91240" y="214348"/>
                  </a:cubicBezTo>
                  <a:cubicBezTo>
                    <a:pt x="111588" y="213584"/>
                    <a:pt x="130993" y="205571"/>
                    <a:pt x="145952" y="191754"/>
                  </a:cubicBezTo>
                  <a:cubicBezTo>
                    <a:pt x="166211" y="239313"/>
                    <a:pt x="214551" y="298368"/>
                    <a:pt x="327336" y="342287"/>
                  </a:cubicBezTo>
                  <a:close/>
                  <a:moveTo>
                    <a:pt x="186490" y="171485"/>
                  </a:moveTo>
                  <a:cubicBezTo>
                    <a:pt x="188393" y="171490"/>
                    <a:pt x="190291" y="171305"/>
                    <a:pt x="192157" y="170933"/>
                  </a:cubicBezTo>
                  <a:cubicBezTo>
                    <a:pt x="197634" y="169865"/>
                    <a:pt x="202657" y="167158"/>
                    <a:pt x="206559" y="163170"/>
                  </a:cubicBezTo>
                  <a:lnTo>
                    <a:pt x="206559" y="163170"/>
                  </a:lnTo>
                  <a:cubicBezTo>
                    <a:pt x="206826" y="162913"/>
                    <a:pt x="207007" y="162598"/>
                    <a:pt x="207264" y="162332"/>
                  </a:cubicBezTo>
                  <a:cubicBezTo>
                    <a:pt x="210932" y="158535"/>
                    <a:pt x="213440" y="153770"/>
                    <a:pt x="214493" y="148596"/>
                  </a:cubicBezTo>
                  <a:cubicBezTo>
                    <a:pt x="217650" y="133134"/>
                    <a:pt x="207674" y="118040"/>
                    <a:pt x="192211" y="114884"/>
                  </a:cubicBezTo>
                  <a:cubicBezTo>
                    <a:pt x="190325" y="114499"/>
                    <a:pt x="188405" y="114305"/>
                    <a:pt x="186480" y="114306"/>
                  </a:cubicBezTo>
                  <a:lnTo>
                    <a:pt x="152324" y="114306"/>
                  </a:lnTo>
                  <a:cubicBezTo>
                    <a:pt x="153919" y="99525"/>
                    <a:pt x="157399" y="85009"/>
                    <a:pt x="162677" y="71111"/>
                  </a:cubicBezTo>
                  <a:lnTo>
                    <a:pt x="162677" y="71111"/>
                  </a:lnTo>
                  <a:lnTo>
                    <a:pt x="162677" y="71111"/>
                  </a:lnTo>
                  <a:cubicBezTo>
                    <a:pt x="186865" y="24058"/>
                    <a:pt x="244616" y="5523"/>
                    <a:pt x="291668" y="29710"/>
                  </a:cubicBezTo>
                  <a:cubicBezTo>
                    <a:pt x="303943" y="36020"/>
                    <a:pt x="314710" y="44908"/>
                    <a:pt x="323231" y="55766"/>
                  </a:cubicBezTo>
                  <a:cubicBezTo>
                    <a:pt x="326826" y="59924"/>
                    <a:pt x="333112" y="60381"/>
                    <a:pt x="337270" y="56785"/>
                  </a:cubicBezTo>
                  <a:cubicBezTo>
                    <a:pt x="337634" y="56471"/>
                    <a:pt x="337975" y="56130"/>
                    <a:pt x="338290" y="55766"/>
                  </a:cubicBezTo>
                  <a:cubicBezTo>
                    <a:pt x="363901" y="23114"/>
                    <a:pt x="407637" y="10690"/>
                    <a:pt x="446589" y="25000"/>
                  </a:cubicBezTo>
                  <a:cubicBezTo>
                    <a:pt x="500605" y="44869"/>
                    <a:pt x="518979" y="107039"/>
                    <a:pt x="506787" y="159064"/>
                  </a:cubicBezTo>
                  <a:cubicBezTo>
                    <a:pt x="499184" y="188851"/>
                    <a:pt x="484103" y="216204"/>
                    <a:pt x="462972" y="238532"/>
                  </a:cubicBezTo>
                  <a:cubicBezTo>
                    <a:pt x="427301" y="277517"/>
                    <a:pt x="379438" y="303883"/>
                    <a:pt x="330832" y="323218"/>
                  </a:cubicBezTo>
                  <a:cubicBezTo>
                    <a:pt x="215894" y="277498"/>
                    <a:pt x="173565" y="216615"/>
                    <a:pt x="158658" y="171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9DED9252-5172-4723-A8EA-E13609B46B10}"/>
                </a:ext>
              </a:extLst>
            </p:cNvPr>
            <p:cNvSpPr/>
            <p:nvPr/>
          </p:nvSpPr>
          <p:spPr>
            <a:xfrm>
              <a:off x="5566738" y="5557608"/>
              <a:ext cx="400050" cy="145170"/>
            </a:xfrm>
            <a:custGeom>
              <a:avLst/>
              <a:gdLst>
                <a:gd name="connsiteX0" fmla="*/ 400051 w 400050"/>
                <a:gd name="connsiteY0" fmla="*/ 40405 h 145170"/>
                <a:gd name="connsiteX1" fmla="*/ 400051 w 400050"/>
                <a:gd name="connsiteY1" fmla="*/ 21355 h 145170"/>
                <a:gd name="connsiteX2" fmla="*/ 352426 w 400050"/>
                <a:gd name="connsiteY2" fmla="*/ 21355 h 145170"/>
                <a:gd name="connsiteX3" fmla="*/ 352426 w 400050"/>
                <a:gd name="connsiteY3" fmla="*/ 11830 h 145170"/>
                <a:gd name="connsiteX4" fmla="*/ 342901 w 400050"/>
                <a:gd name="connsiteY4" fmla="*/ 2305 h 145170"/>
                <a:gd name="connsiteX5" fmla="*/ 304801 w 400050"/>
                <a:gd name="connsiteY5" fmla="*/ 2305 h 145170"/>
                <a:gd name="connsiteX6" fmla="*/ 295276 w 400050"/>
                <a:gd name="connsiteY6" fmla="*/ 11830 h 145170"/>
                <a:gd name="connsiteX7" fmla="*/ 295276 w 400050"/>
                <a:gd name="connsiteY7" fmla="*/ 17545 h 145170"/>
                <a:gd name="connsiteX8" fmla="*/ 282436 w 400050"/>
                <a:gd name="connsiteY8" fmla="*/ 12373 h 145170"/>
                <a:gd name="connsiteX9" fmla="*/ 281855 w 400050"/>
                <a:gd name="connsiteY9" fmla="*/ 11925 h 145170"/>
                <a:gd name="connsiteX10" fmla="*/ 279826 w 400050"/>
                <a:gd name="connsiteY10" fmla="*/ 11373 h 145170"/>
                <a:gd name="connsiteX11" fmla="*/ 240717 w 400050"/>
                <a:gd name="connsiteY11" fmla="*/ 0 h 145170"/>
                <a:gd name="connsiteX12" fmla="*/ 185310 w 400050"/>
                <a:gd name="connsiteY12" fmla="*/ 15859 h 145170"/>
                <a:gd name="connsiteX13" fmla="*/ 134522 w 400050"/>
                <a:gd name="connsiteY13" fmla="*/ 6191 h 145170"/>
                <a:gd name="connsiteX14" fmla="*/ 99794 w 400050"/>
                <a:gd name="connsiteY14" fmla="*/ 29051 h 145170"/>
                <a:gd name="connsiteX15" fmla="*/ 41692 w 400050"/>
                <a:gd name="connsiteY15" fmla="*/ 2762 h 145170"/>
                <a:gd name="connsiteX16" fmla="*/ 2858 w 400050"/>
                <a:gd name="connsiteY16" fmla="*/ 16688 h 145170"/>
                <a:gd name="connsiteX17" fmla="*/ 1 w 400050"/>
                <a:gd name="connsiteY17" fmla="*/ 29166 h 145170"/>
                <a:gd name="connsiteX18" fmla="*/ 16708 w 400050"/>
                <a:gd name="connsiteY18" fmla="*/ 55540 h 145170"/>
                <a:gd name="connsiteX19" fmla="*/ 151867 w 400050"/>
                <a:gd name="connsiteY19" fmla="*/ 132807 h 145170"/>
                <a:gd name="connsiteX20" fmla="*/ 163802 w 400050"/>
                <a:gd name="connsiteY20" fmla="*/ 135665 h 145170"/>
                <a:gd name="connsiteX21" fmla="*/ 167812 w 400050"/>
                <a:gd name="connsiteY21" fmla="*/ 135369 h 145170"/>
                <a:gd name="connsiteX22" fmla="*/ 239431 w 400050"/>
                <a:gd name="connsiteY22" fmla="*/ 124616 h 145170"/>
                <a:gd name="connsiteX23" fmla="*/ 243631 w 400050"/>
                <a:gd name="connsiteY23" fmla="*/ 124616 h 145170"/>
                <a:gd name="connsiteX24" fmla="*/ 245193 w 400050"/>
                <a:gd name="connsiteY24" fmla="*/ 124739 h 145170"/>
                <a:gd name="connsiteX25" fmla="*/ 295276 w 400050"/>
                <a:gd name="connsiteY25" fmla="*/ 124463 h 145170"/>
                <a:gd name="connsiteX26" fmla="*/ 295276 w 400050"/>
                <a:gd name="connsiteY26" fmla="*/ 135646 h 145170"/>
                <a:gd name="connsiteX27" fmla="*/ 304801 w 400050"/>
                <a:gd name="connsiteY27" fmla="*/ 145171 h 145170"/>
                <a:gd name="connsiteX28" fmla="*/ 342901 w 400050"/>
                <a:gd name="connsiteY28" fmla="*/ 145171 h 145170"/>
                <a:gd name="connsiteX29" fmla="*/ 352426 w 400050"/>
                <a:gd name="connsiteY29" fmla="*/ 135646 h 145170"/>
                <a:gd name="connsiteX30" fmla="*/ 352426 w 400050"/>
                <a:gd name="connsiteY30" fmla="*/ 126121 h 145170"/>
                <a:gd name="connsiteX31" fmla="*/ 400051 w 400050"/>
                <a:gd name="connsiteY31" fmla="*/ 126121 h 145170"/>
                <a:gd name="connsiteX32" fmla="*/ 400051 w 400050"/>
                <a:gd name="connsiteY32" fmla="*/ 107071 h 145170"/>
                <a:gd name="connsiteX33" fmla="*/ 352426 w 400050"/>
                <a:gd name="connsiteY33" fmla="*/ 107071 h 145170"/>
                <a:gd name="connsiteX34" fmla="*/ 352426 w 400050"/>
                <a:gd name="connsiteY34" fmla="*/ 40396 h 145170"/>
                <a:gd name="connsiteX35" fmla="*/ 295276 w 400050"/>
                <a:gd name="connsiteY35" fmla="*/ 105423 h 145170"/>
                <a:gd name="connsiteX36" fmla="*/ 245793 w 400050"/>
                <a:gd name="connsiteY36" fmla="*/ 105699 h 145170"/>
                <a:gd name="connsiteX37" fmla="*/ 236916 w 400050"/>
                <a:gd name="connsiteY37" fmla="*/ 105699 h 145170"/>
                <a:gd name="connsiteX38" fmla="*/ 164945 w 400050"/>
                <a:gd name="connsiteY38" fmla="*/ 116491 h 145170"/>
                <a:gd name="connsiteX39" fmla="*/ 160945 w 400050"/>
                <a:gd name="connsiteY39" fmla="*/ 116043 h 145170"/>
                <a:gd name="connsiteX40" fmla="*/ 25718 w 400050"/>
                <a:gd name="connsiteY40" fmla="*/ 38767 h 145170"/>
                <a:gd name="connsiteX41" fmla="*/ 24766 w 400050"/>
                <a:gd name="connsiteY41" fmla="*/ 38290 h 145170"/>
                <a:gd name="connsiteX42" fmla="*/ 19003 w 400050"/>
                <a:gd name="connsiteY42" fmla="*/ 29166 h 145170"/>
                <a:gd name="connsiteX43" fmla="*/ 20003 w 400050"/>
                <a:gd name="connsiteY43" fmla="*/ 24965 h 145170"/>
                <a:gd name="connsiteX44" fmla="*/ 33665 w 400050"/>
                <a:gd name="connsiteY44" fmla="*/ 20043 h 145170"/>
                <a:gd name="connsiteX45" fmla="*/ 33719 w 400050"/>
                <a:gd name="connsiteY45" fmla="*/ 20069 h 145170"/>
                <a:gd name="connsiteX46" fmla="*/ 103890 w 400050"/>
                <a:gd name="connsiteY46" fmla="*/ 51835 h 145170"/>
                <a:gd name="connsiteX47" fmla="*/ 104157 w 400050"/>
                <a:gd name="connsiteY47" fmla="*/ 52330 h 145170"/>
                <a:gd name="connsiteX48" fmla="*/ 122673 w 400050"/>
                <a:gd name="connsiteY48" fmla="*/ 64713 h 145170"/>
                <a:gd name="connsiteX49" fmla="*/ 197635 w 400050"/>
                <a:gd name="connsiteY49" fmla="*/ 84020 h 145170"/>
                <a:gd name="connsiteX50" fmla="*/ 202398 w 400050"/>
                <a:gd name="connsiteY50" fmla="*/ 65589 h 145170"/>
                <a:gd name="connsiteX51" fmla="*/ 126788 w 400050"/>
                <a:gd name="connsiteY51" fmla="*/ 46063 h 145170"/>
                <a:gd name="connsiteX52" fmla="*/ 118201 w 400050"/>
                <a:gd name="connsiteY52" fmla="*/ 33576 h 145170"/>
                <a:gd name="connsiteX53" fmla="*/ 118216 w 400050"/>
                <a:gd name="connsiteY53" fmla="*/ 33499 h 145170"/>
                <a:gd name="connsiteX54" fmla="*/ 130383 w 400050"/>
                <a:gd name="connsiteY54" fmla="*/ 24786 h 145170"/>
                <a:gd name="connsiteX55" fmla="*/ 130874 w 400050"/>
                <a:gd name="connsiteY55" fmla="*/ 24879 h 145170"/>
                <a:gd name="connsiteX56" fmla="*/ 186691 w 400050"/>
                <a:gd name="connsiteY56" fmla="*/ 35519 h 145170"/>
                <a:gd name="connsiteX57" fmla="*/ 196006 w 400050"/>
                <a:gd name="connsiteY57" fmla="*/ 31994 h 145170"/>
                <a:gd name="connsiteX58" fmla="*/ 240679 w 400050"/>
                <a:gd name="connsiteY58" fmla="*/ 19050 h 145170"/>
                <a:gd name="connsiteX59" fmla="*/ 295238 w 400050"/>
                <a:gd name="connsiteY59" fmla="*/ 38195 h 145170"/>
                <a:gd name="connsiteX60" fmla="*/ 333376 w 400050"/>
                <a:gd name="connsiteY60" fmla="*/ 126130 h 145170"/>
                <a:gd name="connsiteX61" fmla="*/ 314326 w 400050"/>
                <a:gd name="connsiteY61" fmla="*/ 126130 h 145170"/>
                <a:gd name="connsiteX62" fmla="*/ 314326 w 400050"/>
                <a:gd name="connsiteY62" fmla="*/ 21355 h 145170"/>
                <a:gd name="connsiteX63" fmla="*/ 333376 w 400050"/>
                <a:gd name="connsiteY63" fmla="*/ 21355 h 1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00050" h="145170">
                  <a:moveTo>
                    <a:pt x="400051" y="40405"/>
                  </a:moveTo>
                  <a:lnTo>
                    <a:pt x="400051" y="21355"/>
                  </a:lnTo>
                  <a:lnTo>
                    <a:pt x="352426" y="21355"/>
                  </a:lnTo>
                  <a:lnTo>
                    <a:pt x="352426" y="11830"/>
                  </a:lnTo>
                  <a:cubicBezTo>
                    <a:pt x="352426" y="6570"/>
                    <a:pt x="348161" y="2305"/>
                    <a:pt x="342901" y="2305"/>
                  </a:cubicBezTo>
                  <a:lnTo>
                    <a:pt x="304801" y="2305"/>
                  </a:lnTo>
                  <a:cubicBezTo>
                    <a:pt x="299540" y="2305"/>
                    <a:pt x="295276" y="6570"/>
                    <a:pt x="295276" y="11830"/>
                  </a:cubicBezTo>
                  <a:lnTo>
                    <a:pt x="295276" y="17545"/>
                  </a:lnTo>
                  <a:cubicBezTo>
                    <a:pt x="291237" y="15878"/>
                    <a:pt x="286903" y="14116"/>
                    <a:pt x="282436" y="12373"/>
                  </a:cubicBezTo>
                  <a:cubicBezTo>
                    <a:pt x="282217" y="12249"/>
                    <a:pt x="282084" y="12040"/>
                    <a:pt x="281855" y="11925"/>
                  </a:cubicBezTo>
                  <a:cubicBezTo>
                    <a:pt x="281202" y="11664"/>
                    <a:pt x="280522" y="11479"/>
                    <a:pt x="279826" y="11373"/>
                  </a:cubicBezTo>
                  <a:cubicBezTo>
                    <a:pt x="267348" y="5873"/>
                    <a:pt x="254198" y="2049"/>
                    <a:pt x="240717" y="0"/>
                  </a:cubicBezTo>
                  <a:cubicBezTo>
                    <a:pt x="224934" y="0"/>
                    <a:pt x="198930" y="4315"/>
                    <a:pt x="185310" y="15859"/>
                  </a:cubicBezTo>
                  <a:lnTo>
                    <a:pt x="134522" y="6191"/>
                  </a:lnTo>
                  <a:cubicBezTo>
                    <a:pt x="118678" y="3209"/>
                    <a:pt x="103320" y="13318"/>
                    <a:pt x="99794" y="29051"/>
                  </a:cubicBezTo>
                  <a:lnTo>
                    <a:pt x="41692" y="2762"/>
                  </a:lnTo>
                  <a:cubicBezTo>
                    <a:pt x="27119" y="-4046"/>
                    <a:pt x="9783" y="2171"/>
                    <a:pt x="2858" y="16688"/>
                  </a:cubicBezTo>
                  <a:cubicBezTo>
                    <a:pt x="946" y="20567"/>
                    <a:pt x="-33" y="24840"/>
                    <a:pt x="1" y="29166"/>
                  </a:cubicBezTo>
                  <a:cubicBezTo>
                    <a:pt x="-72" y="40469"/>
                    <a:pt x="6457" y="50776"/>
                    <a:pt x="16708" y="55540"/>
                  </a:cubicBezTo>
                  <a:lnTo>
                    <a:pt x="151867" y="132807"/>
                  </a:lnTo>
                  <a:cubicBezTo>
                    <a:pt x="155563" y="134691"/>
                    <a:pt x="159654" y="135671"/>
                    <a:pt x="163802" y="135665"/>
                  </a:cubicBezTo>
                  <a:cubicBezTo>
                    <a:pt x="165144" y="135666"/>
                    <a:pt x="166485" y="135567"/>
                    <a:pt x="167812" y="135369"/>
                  </a:cubicBezTo>
                  <a:lnTo>
                    <a:pt x="239431" y="124616"/>
                  </a:lnTo>
                  <a:cubicBezTo>
                    <a:pt x="240825" y="124428"/>
                    <a:pt x="242237" y="124428"/>
                    <a:pt x="243631" y="124616"/>
                  </a:cubicBezTo>
                  <a:cubicBezTo>
                    <a:pt x="244145" y="124719"/>
                    <a:pt x="244670" y="124761"/>
                    <a:pt x="245193" y="124739"/>
                  </a:cubicBezTo>
                  <a:lnTo>
                    <a:pt x="295276" y="124463"/>
                  </a:lnTo>
                  <a:lnTo>
                    <a:pt x="295276" y="135646"/>
                  </a:lnTo>
                  <a:cubicBezTo>
                    <a:pt x="295276" y="140906"/>
                    <a:pt x="299540" y="145171"/>
                    <a:pt x="304801" y="145171"/>
                  </a:cubicBezTo>
                  <a:lnTo>
                    <a:pt x="342901" y="145171"/>
                  </a:lnTo>
                  <a:cubicBezTo>
                    <a:pt x="348161" y="145171"/>
                    <a:pt x="352426" y="140906"/>
                    <a:pt x="352426" y="135646"/>
                  </a:cubicBezTo>
                  <a:lnTo>
                    <a:pt x="352426" y="126121"/>
                  </a:lnTo>
                  <a:lnTo>
                    <a:pt x="400051" y="126121"/>
                  </a:lnTo>
                  <a:lnTo>
                    <a:pt x="400051" y="107071"/>
                  </a:lnTo>
                  <a:lnTo>
                    <a:pt x="352426" y="107071"/>
                  </a:lnTo>
                  <a:lnTo>
                    <a:pt x="352426" y="40396"/>
                  </a:lnTo>
                  <a:close/>
                  <a:moveTo>
                    <a:pt x="295276" y="105423"/>
                  </a:moveTo>
                  <a:lnTo>
                    <a:pt x="245793" y="105699"/>
                  </a:lnTo>
                  <a:cubicBezTo>
                    <a:pt x="242846" y="105327"/>
                    <a:pt x="239864" y="105327"/>
                    <a:pt x="236916" y="105699"/>
                  </a:cubicBezTo>
                  <a:lnTo>
                    <a:pt x="164945" y="116491"/>
                  </a:lnTo>
                  <a:cubicBezTo>
                    <a:pt x="163597" y="116731"/>
                    <a:pt x="162207" y="116576"/>
                    <a:pt x="160945" y="116043"/>
                  </a:cubicBezTo>
                  <a:lnTo>
                    <a:pt x="25718" y="38767"/>
                  </a:lnTo>
                  <a:cubicBezTo>
                    <a:pt x="25414" y="38595"/>
                    <a:pt x="25099" y="38433"/>
                    <a:pt x="24766" y="38290"/>
                  </a:cubicBezTo>
                  <a:cubicBezTo>
                    <a:pt x="21180" y="36689"/>
                    <a:pt x="18908" y="33091"/>
                    <a:pt x="19003" y="29166"/>
                  </a:cubicBezTo>
                  <a:cubicBezTo>
                    <a:pt x="18992" y="27705"/>
                    <a:pt x="19336" y="26264"/>
                    <a:pt x="20003" y="24965"/>
                  </a:cubicBezTo>
                  <a:cubicBezTo>
                    <a:pt x="22417" y="19833"/>
                    <a:pt x="28533" y="17630"/>
                    <a:pt x="33665" y="20043"/>
                  </a:cubicBezTo>
                  <a:cubicBezTo>
                    <a:pt x="33683" y="20052"/>
                    <a:pt x="33701" y="20060"/>
                    <a:pt x="33719" y="20069"/>
                  </a:cubicBezTo>
                  <a:lnTo>
                    <a:pt x="103890" y="51835"/>
                  </a:lnTo>
                  <a:cubicBezTo>
                    <a:pt x="103995" y="51997"/>
                    <a:pt x="104052" y="52178"/>
                    <a:pt x="104157" y="52330"/>
                  </a:cubicBezTo>
                  <a:cubicBezTo>
                    <a:pt x="108438" y="58754"/>
                    <a:pt x="115101" y="63210"/>
                    <a:pt x="122673" y="64713"/>
                  </a:cubicBezTo>
                  <a:lnTo>
                    <a:pt x="197635" y="84020"/>
                  </a:lnTo>
                  <a:lnTo>
                    <a:pt x="202398" y="65589"/>
                  </a:lnTo>
                  <a:lnTo>
                    <a:pt x="126788" y="46063"/>
                  </a:lnTo>
                  <a:cubicBezTo>
                    <a:pt x="120969" y="44986"/>
                    <a:pt x="117124" y="39396"/>
                    <a:pt x="118201" y="33576"/>
                  </a:cubicBezTo>
                  <a:cubicBezTo>
                    <a:pt x="118206" y="33551"/>
                    <a:pt x="118211" y="33525"/>
                    <a:pt x="118216" y="33499"/>
                  </a:cubicBezTo>
                  <a:cubicBezTo>
                    <a:pt x="119169" y="27733"/>
                    <a:pt x="124617" y="23832"/>
                    <a:pt x="130383" y="24786"/>
                  </a:cubicBezTo>
                  <a:cubicBezTo>
                    <a:pt x="130548" y="24813"/>
                    <a:pt x="130711" y="24844"/>
                    <a:pt x="130874" y="24879"/>
                  </a:cubicBezTo>
                  <a:lnTo>
                    <a:pt x="186691" y="35519"/>
                  </a:lnTo>
                  <a:cubicBezTo>
                    <a:pt x="190212" y="36190"/>
                    <a:pt x="193812" y="34828"/>
                    <a:pt x="196006" y="31994"/>
                  </a:cubicBezTo>
                  <a:cubicBezTo>
                    <a:pt x="201350" y="25098"/>
                    <a:pt x="222219" y="19050"/>
                    <a:pt x="240679" y="19050"/>
                  </a:cubicBezTo>
                  <a:cubicBezTo>
                    <a:pt x="259465" y="23572"/>
                    <a:pt x="277745" y="29986"/>
                    <a:pt x="295238" y="38195"/>
                  </a:cubicBezTo>
                  <a:close/>
                  <a:moveTo>
                    <a:pt x="333376" y="126130"/>
                  </a:moveTo>
                  <a:lnTo>
                    <a:pt x="314326" y="126130"/>
                  </a:lnTo>
                  <a:lnTo>
                    <a:pt x="314326" y="21355"/>
                  </a:lnTo>
                  <a:lnTo>
                    <a:pt x="333376" y="21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" name="Graphique 7">
            <a:extLst>
              <a:ext uri="{FF2B5EF4-FFF2-40B4-BE49-F238E27FC236}">
                <a16:creationId xmlns:a16="http://schemas.microsoft.com/office/drawing/2014/main" id="{42B8E4E3-C510-4C24-8831-FC0BD3A5FCD0}"/>
              </a:ext>
            </a:extLst>
          </p:cNvPr>
          <p:cNvGrpSpPr/>
          <p:nvPr/>
        </p:nvGrpSpPr>
        <p:grpSpPr>
          <a:xfrm>
            <a:off x="5921070" y="3937484"/>
            <a:ext cx="477156" cy="598557"/>
            <a:chOff x="5754309" y="2881312"/>
            <a:chExt cx="683380" cy="857250"/>
          </a:xfrm>
          <a:solidFill>
            <a:schemeClr val="accent1"/>
          </a:solidFill>
        </p:grpSpPr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0F74A31A-FAFA-4B30-9A22-C5534F42EDF6}"/>
                </a:ext>
              </a:extLst>
            </p:cNvPr>
            <p:cNvSpPr/>
            <p:nvPr/>
          </p:nvSpPr>
          <p:spPr>
            <a:xfrm>
              <a:off x="5754309" y="2881312"/>
              <a:ext cx="480974" cy="504548"/>
            </a:xfrm>
            <a:custGeom>
              <a:avLst/>
              <a:gdLst>
                <a:gd name="connsiteX0" fmla="*/ 197977 w 480974"/>
                <a:gd name="connsiteY0" fmla="*/ 407137 h 504548"/>
                <a:gd name="connsiteX1" fmla="*/ 251546 w 480974"/>
                <a:gd name="connsiteY1" fmla="*/ 412032 h 504548"/>
                <a:gd name="connsiteX2" fmla="*/ 313649 w 480974"/>
                <a:gd name="connsiteY2" fmla="*/ 405670 h 504548"/>
                <a:gd name="connsiteX3" fmla="*/ 295970 w 480974"/>
                <a:gd name="connsiteY3" fmla="*/ 380238 h 504548"/>
                <a:gd name="connsiteX4" fmla="*/ 251555 w 480974"/>
                <a:gd name="connsiteY4" fmla="*/ 383781 h 504548"/>
                <a:gd name="connsiteX5" fmla="*/ 197939 w 480974"/>
                <a:gd name="connsiteY5" fmla="*/ 378381 h 504548"/>
                <a:gd name="connsiteX6" fmla="*/ 192481 w 480974"/>
                <a:gd name="connsiteY6" fmla="*/ 377304 h 504548"/>
                <a:gd name="connsiteX7" fmla="*/ 93897 w 480974"/>
                <a:gd name="connsiteY7" fmla="*/ 438426 h 504548"/>
                <a:gd name="connsiteX8" fmla="*/ 124092 w 480974"/>
                <a:gd name="connsiteY8" fmla="*/ 351987 h 504548"/>
                <a:gd name="connsiteX9" fmla="*/ 114481 w 480974"/>
                <a:gd name="connsiteY9" fmla="*/ 346015 h 504548"/>
                <a:gd name="connsiteX10" fmla="*/ 28270 w 480974"/>
                <a:gd name="connsiteY10" fmla="*/ 206026 h 504548"/>
                <a:gd name="connsiteX11" fmla="*/ 251555 w 480974"/>
                <a:gd name="connsiteY11" fmla="*/ 28270 h 504548"/>
                <a:gd name="connsiteX12" fmla="*/ 450237 w 480974"/>
                <a:gd name="connsiteY12" fmla="*/ 125073 h 504548"/>
                <a:gd name="connsiteX13" fmla="*/ 480974 w 480974"/>
                <a:gd name="connsiteY13" fmla="*/ 121710 h 504548"/>
                <a:gd name="connsiteX14" fmla="*/ 251546 w 480974"/>
                <a:gd name="connsiteY14" fmla="*/ 0 h 504548"/>
                <a:gd name="connsiteX15" fmla="*/ 0 w 480974"/>
                <a:gd name="connsiteY15" fmla="*/ 206016 h 504548"/>
                <a:gd name="connsiteX16" fmla="*/ 90021 w 480974"/>
                <a:gd name="connsiteY16" fmla="*/ 363788 h 504548"/>
                <a:gd name="connsiteX17" fmla="*/ 40862 w 480974"/>
                <a:gd name="connsiteY17" fmla="*/ 504549 h 504548"/>
                <a:gd name="connsiteX18" fmla="*/ 197977 w 480974"/>
                <a:gd name="connsiteY18" fmla="*/ 407137 h 50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0974" h="504548">
                  <a:moveTo>
                    <a:pt x="197977" y="407137"/>
                  </a:moveTo>
                  <a:cubicBezTo>
                    <a:pt x="216075" y="410385"/>
                    <a:pt x="234077" y="412032"/>
                    <a:pt x="251546" y="412032"/>
                  </a:cubicBezTo>
                  <a:cubicBezTo>
                    <a:pt x="272967" y="412032"/>
                    <a:pt x="293770" y="409813"/>
                    <a:pt x="313649" y="405670"/>
                  </a:cubicBezTo>
                  <a:cubicBezTo>
                    <a:pt x="306962" y="397631"/>
                    <a:pt x="301047" y="389134"/>
                    <a:pt x="295970" y="380238"/>
                  </a:cubicBezTo>
                  <a:cubicBezTo>
                    <a:pt x="281607" y="382553"/>
                    <a:pt x="266757" y="383781"/>
                    <a:pt x="251555" y="383781"/>
                  </a:cubicBezTo>
                  <a:cubicBezTo>
                    <a:pt x="234144" y="383781"/>
                    <a:pt x="216103" y="381962"/>
                    <a:pt x="197939" y="378381"/>
                  </a:cubicBezTo>
                  <a:lnTo>
                    <a:pt x="192481" y="377304"/>
                  </a:lnTo>
                  <a:lnTo>
                    <a:pt x="93897" y="438426"/>
                  </a:lnTo>
                  <a:lnTo>
                    <a:pt x="124092" y="351987"/>
                  </a:lnTo>
                  <a:lnTo>
                    <a:pt x="114481" y="346015"/>
                  </a:lnTo>
                  <a:cubicBezTo>
                    <a:pt x="59684" y="311925"/>
                    <a:pt x="28270" y="260899"/>
                    <a:pt x="28270" y="206026"/>
                  </a:cubicBezTo>
                  <a:cubicBezTo>
                    <a:pt x="28270" y="108014"/>
                    <a:pt x="128435" y="28270"/>
                    <a:pt x="251555" y="28270"/>
                  </a:cubicBezTo>
                  <a:cubicBezTo>
                    <a:pt x="338061" y="28270"/>
                    <a:pt x="413175" y="67666"/>
                    <a:pt x="450237" y="125073"/>
                  </a:cubicBezTo>
                  <a:cubicBezTo>
                    <a:pt x="460248" y="123358"/>
                    <a:pt x="470516" y="122253"/>
                    <a:pt x="480974" y="121710"/>
                  </a:cubicBezTo>
                  <a:cubicBezTo>
                    <a:pt x="441541" y="50044"/>
                    <a:pt x="353578" y="0"/>
                    <a:pt x="251546" y="0"/>
                  </a:cubicBezTo>
                  <a:cubicBezTo>
                    <a:pt x="112843" y="0"/>
                    <a:pt x="0" y="92421"/>
                    <a:pt x="0" y="206016"/>
                  </a:cubicBezTo>
                  <a:cubicBezTo>
                    <a:pt x="0" y="267548"/>
                    <a:pt x="32652" y="324498"/>
                    <a:pt x="90021" y="363788"/>
                  </a:cubicBezTo>
                  <a:lnTo>
                    <a:pt x="40862" y="504549"/>
                  </a:lnTo>
                  <a:lnTo>
                    <a:pt x="197977" y="4071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CFE14F65-171D-49F0-8177-2F01911E0DC9}"/>
                </a:ext>
              </a:extLst>
            </p:cNvPr>
            <p:cNvSpPr/>
            <p:nvPr/>
          </p:nvSpPr>
          <p:spPr>
            <a:xfrm>
              <a:off x="6069787" y="3040322"/>
              <a:ext cx="367903" cy="346757"/>
            </a:xfrm>
            <a:custGeom>
              <a:avLst/>
              <a:gdLst>
                <a:gd name="connsiteX0" fmla="*/ 313077 w 367903"/>
                <a:gd name="connsiteY0" fmla="*/ 245859 h 346757"/>
                <a:gd name="connsiteX1" fmla="*/ 358521 w 367903"/>
                <a:gd name="connsiteY1" fmla="*/ 147599 h 346757"/>
                <a:gd name="connsiteX2" fmla="*/ 179261 w 367903"/>
                <a:gd name="connsiteY2" fmla="*/ 0 h 346757"/>
                <a:gd name="connsiteX3" fmla="*/ 0 w 367903"/>
                <a:gd name="connsiteY3" fmla="*/ 147599 h 346757"/>
                <a:gd name="connsiteX4" fmla="*/ 179261 w 367903"/>
                <a:gd name="connsiteY4" fmla="*/ 295189 h 346757"/>
                <a:gd name="connsiteX5" fmla="*/ 233963 w 367903"/>
                <a:gd name="connsiteY5" fmla="*/ 288046 h 346757"/>
                <a:gd name="connsiteX6" fmla="*/ 367903 w 367903"/>
                <a:gd name="connsiteY6" fmla="*/ 346758 h 346757"/>
                <a:gd name="connsiteX7" fmla="*/ 313077 w 367903"/>
                <a:gd name="connsiteY7" fmla="*/ 245859 h 346757"/>
                <a:gd name="connsiteX8" fmla="*/ 236001 w 367903"/>
                <a:gd name="connsiteY8" fmla="*/ 258099 h 346757"/>
                <a:gd name="connsiteX9" fmla="*/ 231077 w 367903"/>
                <a:gd name="connsiteY9" fmla="*/ 259528 h 346757"/>
                <a:gd name="connsiteX10" fmla="*/ 179251 w 367903"/>
                <a:gd name="connsiteY10" fmla="*/ 266938 h 346757"/>
                <a:gd name="connsiteX11" fmla="*/ 28242 w 367903"/>
                <a:gd name="connsiteY11" fmla="*/ 147599 h 346757"/>
                <a:gd name="connsiteX12" fmla="*/ 179251 w 367903"/>
                <a:gd name="connsiteY12" fmla="*/ 28261 h 346757"/>
                <a:gd name="connsiteX13" fmla="*/ 330260 w 367903"/>
                <a:gd name="connsiteY13" fmla="*/ 147599 h 346757"/>
                <a:gd name="connsiteX14" fmla="*/ 286407 w 367903"/>
                <a:gd name="connsiteY14" fmla="*/ 231515 h 346757"/>
                <a:gd name="connsiteX15" fmla="*/ 277158 w 367903"/>
                <a:gd name="connsiteY15" fmla="*/ 238897 h 346757"/>
                <a:gd name="connsiteX16" fmla="*/ 303705 w 367903"/>
                <a:gd name="connsiteY16" fmla="*/ 287760 h 346757"/>
                <a:gd name="connsiteX17" fmla="*/ 236001 w 367903"/>
                <a:gd name="connsiteY17" fmla="*/ 258099 h 3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7903" h="346757">
                  <a:moveTo>
                    <a:pt x="313077" y="245859"/>
                  </a:moveTo>
                  <a:cubicBezTo>
                    <a:pt x="342471" y="218818"/>
                    <a:pt x="358521" y="184328"/>
                    <a:pt x="358521" y="147599"/>
                  </a:cubicBezTo>
                  <a:cubicBezTo>
                    <a:pt x="358521" y="66218"/>
                    <a:pt x="278101" y="0"/>
                    <a:pt x="179261" y="0"/>
                  </a:cubicBezTo>
                  <a:cubicBezTo>
                    <a:pt x="80420" y="0"/>
                    <a:pt x="0" y="66208"/>
                    <a:pt x="0" y="147599"/>
                  </a:cubicBezTo>
                  <a:cubicBezTo>
                    <a:pt x="0" y="228981"/>
                    <a:pt x="80420" y="295189"/>
                    <a:pt x="179261" y="295189"/>
                  </a:cubicBezTo>
                  <a:cubicBezTo>
                    <a:pt x="197672" y="295189"/>
                    <a:pt x="216056" y="292789"/>
                    <a:pt x="233963" y="288046"/>
                  </a:cubicBezTo>
                  <a:lnTo>
                    <a:pt x="367903" y="346758"/>
                  </a:lnTo>
                  <a:lnTo>
                    <a:pt x="313077" y="245859"/>
                  </a:lnTo>
                  <a:close/>
                  <a:moveTo>
                    <a:pt x="236001" y="258099"/>
                  </a:moveTo>
                  <a:lnTo>
                    <a:pt x="231077" y="259528"/>
                  </a:lnTo>
                  <a:cubicBezTo>
                    <a:pt x="214160" y="264443"/>
                    <a:pt x="196729" y="266938"/>
                    <a:pt x="179251" y="266938"/>
                  </a:cubicBezTo>
                  <a:cubicBezTo>
                    <a:pt x="95993" y="266938"/>
                    <a:pt x="28242" y="213408"/>
                    <a:pt x="28242" y="147599"/>
                  </a:cubicBezTo>
                  <a:cubicBezTo>
                    <a:pt x="28242" y="81791"/>
                    <a:pt x="95983" y="28261"/>
                    <a:pt x="179251" y="28261"/>
                  </a:cubicBezTo>
                  <a:cubicBezTo>
                    <a:pt x="262509" y="28261"/>
                    <a:pt x="330260" y="81801"/>
                    <a:pt x="330260" y="147599"/>
                  </a:cubicBezTo>
                  <a:cubicBezTo>
                    <a:pt x="330260" y="179165"/>
                    <a:pt x="314687" y="208969"/>
                    <a:pt x="286407" y="231515"/>
                  </a:cubicBezTo>
                  <a:lnTo>
                    <a:pt x="277158" y="238897"/>
                  </a:lnTo>
                  <a:lnTo>
                    <a:pt x="303705" y="287760"/>
                  </a:lnTo>
                  <a:lnTo>
                    <a:pt x="236001" y="2580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2A565EED-7672-4C84-8EB2-8A281AA3D264}"/>
                </a:ext>
              </a:extLst>
            </p:cNvPr>
            <p:cNvSpPr/>
            <p:nvPr/>
          </p:nvSpPr>
          <p:spPr>
            <a:xfrm>
              <a:off x="6143101" y="3173043"/>
              <a:ext cx="40043" cy="40043"/>
            </a:xfrm>
            <a:custGeom>
              <a:avLst/>
              <a:gdLst>
                <a:gd name="connsiteX0" fmla="*/ 40043 w 40043"/>
                <a:gd name="connsiteY0" fmla="*/ 20022 h 40043"/>
                <a:gd name="connsiteX1" fmla="*/ 20022 w 40043"/>
                <a:gd name="connsiteY1" fmla="*/ 40043 h 40043"/>
                <a:gd name="connsiteX2" fmla="*/ 0 w 40043"/>
                <a:gd name="connsiteY2" fmla="*/ 20022 h 40043"/>
                <a:gd name="connsiteX3" fmla="*/ 20022 w 40043"/>
                <a:gd name="connsiteY3" fmla="*/ 0 h 40043"/>
                <a:gd name="connsiteX4" fmla="*/ 40043 w 40043"/>
                <a:gd name="connsiteY4" fmla="*/ 20022 h 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" h="40043">
                  <a:moveTo>
                    <a:pt x="40043" y="20022"/>
                  </a:moveTo>
                  <a:cubicBezTo>
                    <a:pt x="40043" y="31079"/>
                    <a:pt x="31079" y="40043"/>
                    <a:pt x="20022" y="40043"/>
                  </a:cubicBezTo>
                  <a:cubicBezTo>
                    <a:pt x="8964" y="40043"/>
                    <a:pt x="0" y="31079"/>
                    <a:pt x="0" y="20022"/>
                  </a:cubicBezTo>
                  <a:cubicBezTo>
                    <a:pt x="0" y="8964"/>
                    <a:pt x="8964" y="0"/>
                    <a:pt x="20022" y="0"/>
                  </a:cubicBezTo>
                  <a:cubicBezTo>
                    <a:pt x="31079" y="0"/>
                    <a:pt x="40043" y="8964"/>
                    <a:pt x="40043" y="20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887B9061-BD8E-4B2D-8029-231BE5F54435}"/>
                </a:ext>
              </a:extLst>
            </p:cNvPr>
            <p:cNvSpPr/>
            <p:nvPr/>
          </p:nvSpPr>
          <p:spPr>
            <a:xfrm>
              <a:off x="6229026" y="3173043"/>
              <a:ext cx="40043" cy="40043"/>
            </a:xfrm>
            <a:custGeom>
              <a:avLst/>
              <a:gdLst>
                <a:gd name="connsiteX0" fmla="*/ 40043 w 40043"/>
                <a:gd name="connsiteY0" fmla="*/ 20022 h 40043"/>
                <a:gd name="connsiteX1" fmla="*/ 20022 w 40043"/>
                <a:gd name="connsiteY1" fmla="*/ 40043 h 40043"/>
                <a:gd name="connsiteX2" fmla="*/ 0 w 40043"/>
                <a:gd name="connsiteY2" fmla="*/ 20022 h 40043"/>
                <a:gd name="connsiteX3" fmla="*/ 20022 w 40043"/>
                <a:gd name="connsiteY3" fmla="*/ 0 h 40043"/>
                <a:gd name="connsiteX4" fmla="*/ 40043 w 40043"/>
                <a:gd name="connsiteY4" fmla="*/ 20022 h 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" h="40043">
                  <a:moveTo>
                    <a:pt x="40043" y="20022"/>
                  </a:moveTo>
                  <a:cubicBezTo>
                    <a:pt x="40043" y="31079"/>
                    <a:pt x="31079" y="40043"/>
                    <a:pt x="20022" y="40043"/>
                  </a:cubicBezTo>
                  <a:cubicBezTo>
                    <a:pt x="8964" y="40043"/>
                    <a:pt x="0" y="31079"/>
                    <a:pt x="0" y="20022"/>
                  </a:cubicBezTo>
                  <a:cubicBezTo>
                    <a:pt x="0" y="8964"/>
                    <a:pt x="8964" y="0"/>
                    <a:pt x="20022" y="0"/>
                  </a:cubicBezTo>
                  <a:cubicBezTo>
                    <a:pt x="31079" y="0"/>
                    <a:pt x="40043" y="8964"/>
                    <a:pt x="40043" y="20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5E724D0-0777-41BD-8C4C-5019EE3EB153}"/>
                </a:ext>
              </a:extLst>
            </p:cNvPr>
            <p:cNvSpPr/>
            <p:nvPr/>
          </p:nvSpPr>
          <p:spPr>
            <a:xfrm>
              <a:off x="6314951" y="3173043"/>
              <a:ext cx="40043" cy="40043"/>
            </a:xfrm>
            <a:custGeom>
              <a:avLst/>
              <a:gdLst>
                <a:gd name="connsiteX0" fmla="*/ 40043 w 40043"/>
                <a:gd name="connsiteY0" fmla="*/ 20022 h 40043"/>
                <a:gd name="connsiteX1" fmla="*/ 20022 w 40043"/>
                <a:gd name="connsiteY1" fmla="*/ 40043 h 40043"/>
                <a:gd name="connsiteX2" fmla="*/ 0 w 40043"/>
                <a:gd name="connsiteY2" fmla="*/ 20022 h 40043"/>
                <a:gd name="connsiteX3" fmla="*/ 20022 w 40043"/>
                <a:gd name="connsiteY3" fmla="*/ 0 h 40043"/>
                <a:gd name="connsiteX4" fmla="*/ 40043 w 40043"/>
                <a:gd name="connsiteY4" fmla="*/ 20022 h 4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" h="40043">
                  <a:moveTo>
                    <a:pt x="40043" y="20022"/>
                  </a:moveTo>
                  <a:cubicBezTo>
                    <a:pt x="40043" y="31079"/>
                    <a:pt x="31079" y="40043"/>
                    <a:pt x="20022" y="40043"/>
                  </a:cubicBezTo>
                  <a:cubicBezTo>
                    <a:pt x="8964" y="40043"/>
                    <a:pt x="0" y="31079"/>
                    <a:pt x="0" y="20022"/>
                  </a:cubicBezTo>
                  <a:cubicBezTo>
                    <a:pt x="0" y="8964"/>
                    <a:pt x="8964" y="0"/>
                    <a:pt x="20022" y="0"/>
                  </a:cubicBezTo>
                  <a:cubicBezTo>
                    <a:pt x="31079" y="0"/>
                    <a:pt x="40043" y="8964"/>
                    <a:pt x="40043" y="20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D866F6B5-EA54-4565-9A5E-B4518CCE1FFE}"/>
                </a:ext>
              </a:extLst>
            </p:cNvPr>
            <p:cNvSpPr/>
            <p:nvPr/>
          </p:nvSpPr>
          <p:spPr>
            <a:xfrm>
              <a:off x="6108268" y="3543909"/>
              <a:ext cx="255498" cy="138141"/>
            </a:xfrm>
            <a:custGeom>
              <a:avLst/>
              <a:gdLst>
                <a:gd name="connsiteX0" fmla="*/ 81591 w 255498"/>
                <a:gd name="connsiteY0" fmla="*/ 138141 h 138141"/>
                <a:gd name="connsiteX1" fmla="*/ 253489 w 255498"/>
                <a:gd name="connsiteY1" fmla="*/ 138141 h 138141"/>
                <a:gd name="connsiteX2" fmla="*/ 255099 w 255498"/>
                <a:gd name="connsiteY2" fmla="*/ 119977 h 138141"/>
                <a:gd name="connsiteX3" fmla="*/ 255499 w 255498"/>
                <a:gd name="connsiteY3" fmla="*/ 113024 h 138141"/>
                <a:gd name="connsiteX4" fmla="*/ 114214 w 255498"/>
                <a:gd name="connsiteY4" fmla="*/ 0 h 138141"/>
                <a:gd name="connsiteX5" fmla="*/ 0 w 255498"/>
                <a:gd name="connsiteY5" fmla="*/ 46768 h 138141"/>
                <a:gd name="connsiteX6" fmla="*/ 32499 w 255498"/>
                <a:gd name="connsiteY6" fmla="*/ 66846 h 138141"/>
                <a:gd name="connsiteX7" fmla="*/ 64160 w 255498"/>
                <a:gd name="connsiteY7" fmla="*/ 100470 h 138141"/>
                <a:gd name="connsiteX8" fmla="*/ 81591 w 255498"/>
                <a:gd name="connsiteY8" fmla="*/ 138141 h 1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498" h="138141">
                  <a:moveTo>
                    <a:pt x="81591" y="138141"/>
                  </a:moveTo>
                  <a:lnTo>
                    <a:pt x="253489" y="138141"/>
                  </a:lnTo>
                  <a:lnTo>
                    <a:pt x="255099" y="119977"/>
                  </a:lnTo>
                  <a:cubicBezTo>
                    <a:pt x="255308" y="117672"/>
                    <a:pt x="255499" y="115367"/>
                    <a:pt x="255499" y="113024"/>
                  </a:cubicBezTo>
                  <a:cubicBezTo>
                    <a:pt x="255499" y="50702"/>
                    <a:pt x="192119" y="0"/>
                    <a:pt x="114214" y="0"/>
                  </a:cubicBezTo>
                  <a:cubicBezTo>
                    <a:pt x="67256" y="0"/>
                    <a:pt x="25698" y="18488"/>
                    <a:pt x="0" y="46768"/>
                  </a:cubicBezTo>
                  <a:cubicBezTo>
                    <a:pt x="11801" y="52368"/>
                    <a:pt x="22679" y="59131"/>
                    <a:pt x="32499" y="66846"/>
                  </a:cubicBezTo>
                  <a:cubicBezTo>
                    <a:pt x="44968" y="76638"/>
                    <a:pt x="55693" y="87935"/>
                    <a:pt x="64160" y="100470"/>
                  </a:cubicBezTo>
                  <a:cubicBezTo>
                    <a:pt x="72028" y="112109"/>
                    <a:pt x="77924" y="124758"/>
                    <a:pt x="81591" y="1381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AECB5BF4-1939-41B6-ADD3-E72A0427BB97}"/>
                </a:ext>
              </a:extLst>
            </p:cNvPr>
            <p:cNvSpPr/>
            <p:nvPr/>
          </p:nvSpPr>
          <p:spPr>
            <a:xfrm>
              <a:off x="6145558" y="3361800"/>
              <a:ext cx="141284" cy="158543"/>
            </a:xfrm>
            <a:custGeom>
              <a:avLst/>
              <a:gdLst>
                <a:gd name="connsiteX0" fmla="*/ 141284 w 141284"/>
                <a:gd name="connsiteY0" fmla="*/ 79277 h 158543"/>
                <a:gd name="connsiteX1" fmla="*/ 92478 w 141284"/>
                <a:gd name="connsiteY1" fmla="*/ 3924 h 158543"/>
                <a:gd name="connsiteX2" fmla="*/ 70637 w 141284"/>
                <a:gd name="connsiteY2" fmla="*/ 0 h 158543"/>
                <a:gd name="connsiteX3" fmla="*/ 61360 w 141284"/>
                <a:gd name="connsiteY3" fmla="*/ 762 h 158543"/>
                <a:gd name="connsiteX4" fmla="*/ 0 w 141284"/>
                <a:gd name="connsiteY4" fmla="*/ 79267 h 158543"/>
                <a:gd name="connsiteX5" fmla="*/ 70647 w 141284"/>
                <a:gd name="connsiteY5" fmla="*/ 158544 h 158543"/>
                <a:gd name="connsiteX6" fmla="*/ 141284 w 141284"/>
                <a:gd name="connsiteY6" fmla="*/ 79277 h 15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284" h="158543">
                  <a:moveTo>
                    <a:pt x="141284" y="79277"/>
                  </a:moveTo>
                  <a:cubicBezTo>
                    <a:pt x="141284" y="44120"/>
                    <a:pt x="120768" y="14278"/>
                    <a:pt x="92478" y="3924"/>
                  </a:cubicBezTo>
                  <a:cubicBezTo>
                    <a:pt x="85592" y="1410"/>
                    <a:pt x="78267" y="0"/>
                    <a:pt x="70637" y="0"/>
                  </a:cubicBezTo>
                  <a:cubicBezTo>
                    <a:pt x="67485" y="0"/>
                    <a:pt x="64399" y="314"/>
                    <a:pt x="61360" y="762"/>
                  </a:cubicBezTo>
                  <a:cubicBezTo>
                    <a:pt x="26784" y="5886"/>
                    <a:pt x="0" y="39100"/>
                    <a:pt x="0" y="79267"/>
                  </a:cubicBezTo>
                  <a:cubicBezTo>
                    <a:pt x="0" y="122977"/>
                    <a:pt x="31690" y="158544"/>
                    <a:pt x="70647" y="158544"/>
                  </a:cubicBezTo>
                  <a:cubicBezTo>
                    <a:pt x="109595" y="158553"/>
                    <a:pt x="141284" y="122996"/>
                    <a:pt x="141284" y="792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D4BE5D47-BAB4-4B49-A1F6-9A36BB4D022C}"/>
                </a:ext>
              </a:extLst>
            </p:cNvPr>
            <p:cNvSpPr/>
            <p:nvPr/>
          </p:nvSpPr>
          <p:spPr>
            <a:xfrm>
              <a:off x="5883402" y="3601525"/>
              <a:ext cx="282568" cy="137036"/>
            </a:xfrm>
            <a:custGeom>
              <a:avLst/>
              <a:gdLst>
                <a:gd name="connsiteX0" fmla="*/ 2000 w 282568"/>
                <a:gd name="connsiteY0" fmla="*/ 137036 h 137036"/>
                <a:gd name="connsiteX1" fmla="*/ 280559 w 282568"/>
                <a:gd name="connsiteY1" fmla="*/ 137036 h 137036"/>
                <a:gd name="connsiteX2" fmla="*/ 282169 w 282568"/>
                <a:gd name="connsiteY2" fmla="*/ 118882 h 137036"/>
                <a:gd name="connsiteX3" fmla="*/ 282569 w 282568"/>
                <a:gd name="connsiteY3" fmla="*/ 111919 h 137036"/>
                <a:gd name="connsiteX4" fmla="*/ 159963 w 282568"/>
                <a:gd name="connsiteY4" fmla="*/ 0 h 137036"/>
                <a:gd name="connsiteX5" fmla="*/ 135007 w 282568"/>
                <a:gd name="connsiteY5" fmla="*/ 3600 h 137036"/>
                <a:gd name="connsiteX6" fmla="*/ 113871 w 282568"/>
                <a:gd name="connsiteY6" fmla="*/ 1067 h 137036"/>
                <a:gd name="connsiteX7" fmla="*/ 0 w 282568"/>
                <a:gd name="connsiteY7" fmla="*/ 111919 h 137036"/>
                <a:gd name="connsiteX8" fmla="*/ 400 w 282568"/>
                <a:gd name="connsiteY8" fmla="*/ 118882 h 137036"/>
                <a:gd name="connsiteX9" fmla="*/ 2000 w 282568"/>
                <a:gd name="connsiteY9" fmla="*/ 137036 h 13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568" h="137036">
                  <a:moveTo>
                    <a:pt x="2000" y="137036"/>
                  </a:moveTo>
                  <a:lnTo>
                    <a:pt x="280559" y="137036"/>
                  </a:lnTo>
                  <a:lnTo>
                    <a:pt x="282169" y="118882"/>
                  </a:lnTo>
                  <a:cubicBezTo>
                    <a:pt x="282378" y="116576"/>
                    <a:pt x="282569" y="114262"/>
                    <a:pt x="282569" y="111919"/>
                  </a:cubicBezTo>
                  <a:cubicBezTo>
                    <a:pt x="282569" y="54673"/>
                    <a:pt x="229048" y="7344"/>
                    <a:pt x="159963" y="0"/>
                  </a:cubicBezTo>
                  <a:cubicBezTo>
                    <a:pt x="151971" y="2267"/>
                    <a:pt x="143637" y="3600"/>
                    <a:pt x="135007" y="3600"/>
                  </a:cubicBezTo>
                  <a:cubicBezTo>
                    <a:pt x="127749" y="3600"/>
                    <a:pt x="120691" y="2686"/>
                    <a:pt x="113871" y="1067"/>
                  </a:cubicBezTo>
                  <a:cubicBezTo>
                    <a:pt x="49035" y="11306"/>
                    <a:pt x="0" y="57093"/>
                    <a:pt x="0" y="111919"/>
                  </a:cubicBezTo>
                  <a:cubicBezTo>
                    <a:pt x="0" y="114262"/>
                    <a:pt x="181" y="116576"/>
                    <a:pt x="400" y="118882"/>
                  </a:cubicBezTo>
                  <a:lnTo>
                    <a:pt x="2000" y="1370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82147DE8-9E69-4807-960D-A6165ED19117}"/>
                </a:ext>
              </a:extLst>
            </p:cNvPr>
            <p:cNvSpPr/>
            <p:nvPr/>
          </p:nvSpPr>
          <p:spPr>
            <a:xfrm>
              <a:off x="5947752" y="3418321"/>
              <a:ext cx="141293" cy="158543"/>
            </a:xfrm>
            <a:custGeom>
              <a:avLst/>
              <a:gdLst>
                <a:gd name="connsiteX0" fmla="*/ 0 w 141293"/>
                <a:gd name="connsiteY0" fmla="*/ 79267 h 158543"/>
                <a:gd name="connsiteX1" fmla="*/ 70647 w 141293"/>
                <a:gd name="connsiteY1" fmla="*/ 158544 h 158543"/>
                <a:gd name="connsiteX2" fmla="*/ 141294 w 141293"/>
                <a:gd name="connsiteY2" fmla="*/ 79267 h 158543"/>
                <a:gd name="connsiteX3" fmla="*/ 70647 w 141293"/>
                <a:gd name="connsiteY3" fmla="*/ 0 h 158543"/>
                <a:gd name="connsiteX4" fmla="*/ 0 w 141293"/>
                <a:gd name="connsiteY4" fmla="*/ 79267 h 15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93" h="158543">
                  <a:moveTo>
                    <a:pt x="0" y="79267"/>
                  </a:moveTo>
                  <a:cubicBezTo>
                    <a:pt x="0" y="122987"/>
                    <a:pt x="31690" y="158544"/>
                    <a:pt x="70647" y="158544"/>
                  </a:cubicBezTo>
                  <a:cubicBezTo>
                    <a:pt x="109604" y="158544"/>
                    <a:pt x="141294" y="122987"/>
                    <a:pt x="141294" y="79267"/>
                  </a:cubicBezTo>
                  <a:cubicBezTo>
                    <a:pt x="141294" y="35557"/>
                    <a:pt x="109604" y="0"/>
                    <a:pt x="70647" y="0"/>
                  </a:cubicBezTo>
                  <a:cubicBezTo>
                    <a:pt x="31690" y="-10"/>
                    <a:pt x="0" y="35557"/>
                    <a:pt x="0" y="79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41013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6" grpId="0"/>
      <p:bldP spid="39" grpId="0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Implementation</a:t>
            </a:r>
            <a:r>
              <a:rPr lang="fr-FR"/>
              <a:t> </a:t>
            </a:r>
            <a:r>
              <a:rPr lang="fr-FR" err="1"/>
              <a:t>strategy</a:t>
            </a:r>
            <a:endParaRPr lang="en-US"/>
          </a:p>
        </p:txBody>
      </p:sp>
      <p:sp>
        <p:nvSpPr>
          <p:cNvPr id="40" name="Espace réservé du contenu 1"/>
          <p:cNvSpPr txBox="1">
            <a:spLocks/>
          </p:cNvSpPr>
          <p:nvPr/>
        </p:nvSpPr>
        <p:spPr>
          <a:xfrm>
            <a:off x="887567" y="2055240"/>
            <a:ext cx="4396119" cy="92829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chemeClr val="accent4"/>
                </a:solidFill>
              </a:rPr>
              <a:t>Branches will define their deployment strategy </a:t>
            </a:r>
            <a:r>
              <a:rPr lang="en-US" sz="1600"/>
              <a:t>and get approval from their Steering Committee</a:t>
            </a:r>
          </a:p>
          <a:p>
            <a:pPr algn="ctr"/>
            <a:endParaRPr lang="en-US" sz="1600"/>
          </a:p>
          <a:p>
            <a:pPr algn="ctr"/>
            <a:endParaRPr lang="en-US" sz="1600"/>
          </a:p>
        </p:txBody>
      </p:sp>
      <p:sp>
        <p:nvSpPr>
          <p:cNvPr id="42" name="Freeform 26">
            <a:extLst>
              <a:ext uri="{FF2B5EF4-FFF2-40B4-BE49-F238E27FC236}">
                <a16:creationId xmlns:a16="http://schemas.microsoft.com/office/drawing/2014/main" id="{9B022076-0712-40D4-A118-25E03C98A178}"/>
              </a:ext>
            </a:extLst>
          </p:cNvPr>
          <p:cNvSpPr>
            <a:spLocks noEditPoints="1"/>
          </p:cNvSpPr>
          <p:nvPr/>
        </p:nvSpPr>
        <p:spPr bwMode="auto">
          <a:xfrm>
            <a:off x="2725777" y="1380088"/>
            <a:ext cx="356157" cy="362087"/>
          </a:xfrm>
          <a:custGeom>
            <a:avLst/>
            <a:gdLst>
              <a:gd name="T0" fmla="*/ 144 w 352"/>
              <a:gd name="T1" fmla="*/ 32 h 344"/>
              <a:gd name="T2" fmla="*/ 208 w 352"/>
              <a:gd name="T3" fmla="*/ 32 h 344"/>
              <a:gd name="T4" fmla="*/ 176 w 352"/>
              <a:gd name="T5" fmla="*/ 16 h 344"/>
              <a:gd name="T6" fmla="*/ 176 w 352"/>
              <a:gd name="T7" fmla="*/ 48 h 344"/>
              <a:gd name="T8" fmla="*/ 176 w 352"/>
              <a:gd name="T9" fmla="*/ 16 h 344"/>
              <a:gd name="T10" fmla="*/ 130 w 352"/>
              <a:gd name="T11" fmla="*/ 85 h 344"/>
              <a:gd name="T12" fmla="*/ 108 w 352"/>
              <a:gd name="T13" fmla="*/ 148 h 344"/>
              <a:gd name="T14" fmla="*/ 236 w 352"/>
              <a:gd name="T15" fmla="*/ 156 h 344"/>
              <a:gd name="T16" fmla="*/ 244 w 352"/>
              <a:gd name="T17" fmla="*/ 116 h 344"/>
              <a:gd name="T18" fmla="*/ 176 w 352"/>
              <a:gd name="T19" fmla="*/ 76 h 344"/>
              <a:gd name="T20" fmla="*/ 215 w 352"/>
              <a:gd name="T21" fmla="*/ 100 h 344"/>
              <a:gd name="T22" fmla="*/ 228 w 352"/>
              <a:gd name="T23" fmla="*/ 140 h 344"/>
              <a:gd name="T24" fmla="*/ 124 w 352"/>
              <a:gd name="T25" fmla="*/ 116 h 344"/>
              <a:gd name="T26" fmla="*/ 176 w 352"/>
              <a:gd name="T27" fmla="*/ 92 h 344"/>
              <a:gd name="T28" fmla="*/ 168 w 352"/>
              <a:gd name="T29" fmla="*/ 188 h 344"/>
              <a:gd name="T30" fmla="*/ 132 w 352"/>
              <a:gd name="T31" fmla="*/ 245 h 344"/>
              <a:gd name="T32" fmla="*/ 140 w 352"/>
              <a:gd name="T33" fmla="*/ 259 h 344"/>
              <a:gd name="T34" fmla="*/ 212 w 352"/>
              <a:gd name="T35" fmla="*/ 259 h 344"/>
              <a:gd name="T36" fmla="*/ 220 w 352"/>
              <a:gd name="T37" fmla="*/ 245 h 344"/>
              <a:gd name="T38" fmla="*/ 184 w 352"/>
              <a:gd name="T39" fmla="*/ 188 h 344"/>
              <a:gd name="T40" fmla="*/ 68 w 352"/>
              <a:gd name="T41" fmla="*/ 188 h 344"/>
              <a:gd name="T42" fmla="*/ 68 w 352"/>
              <a:gd name="T43" fmla="*/ 252 h 344"/>
              <a:gd name="T44" fmla="*/ 68 w 352"/>
              <a:gd name="T45" fmla="*/ 188 h 344"/>
              <a:gd name="T46" fmla="*/ 252 w 352"/>
              <a:gd name="T47" fmla="*/ 220 h 344"/>
              <a:gd name="T48" fmla="*/ 316 w 352"/>
              <a:gd name="T49" fmla="*/ 220 h 344"/>
              <a:gd name="T50" fmla="*/ 68 w 352"/>
              <a:gd name="T51" fmla="*/ 204 h 344"/>
              <a:gd name="T52" fmla="*/ 68 w 352"/>
              <a:gd name="T53" fmla="*/ 236 h 344"/>
              <a:gd name="T54" fmla="*/ 68 w 352"/>
              <a:gd name="T55" fmla="*/ 204 h 344"/>
              <a:gd name="T56" fmla="*/ 300 w 352"/>
              <a:gd name="T57" fmla="*/ 220 h 344"/>
              <a:gd name="T58" fmla="*/ 268 w 352"/>
              <a:gd name="T59" fmla="*/ 220 h 344"/>
              <a:gd name="T60" fmla="*/ 68 w 352"/>
              <a:gd name="T61" fmla="*/ 264 h 344"/>
              <a:gd name="T62" fmla="*/ 0 w 352"/>
              <a:gd name="T63" fmla="*/ 304 h 344"/>
              <a:gd name="T64" fmla="*/ 8 w 352"/>
              <a:gd name="T65" fmla="*/ 344 h 344"/>
              <a:gd name="T66" fmla="*/ 136 w 352"/>
              <a:gd name="T67" fmla="*/ 336 h 344"/>
              <a:gd name="T68" fmla="*/ 114 w 352"/>
              <a:gd name="T69" fmla="*/ 273 h 344"/>
              <a:gd name="T70" fmla="*/ 284 w 352"/>
              <a:gd name="T71" fmla="*/ 264 h 344"/>
              <a:gd name="T72" fmla="*/ 216 w 352"/>
              <a:gd name="T73" fmla="*/ 304 h 344"/>
              <a:gd name="T74" fmla="*/ 224 w 352"/>
              <a:gd name="T75" fmla="*/ 344 h 344"/>
              <a:gd name="T76" fmla="*/ 352 w 352"/>
              <a:gd name="T77" fmla="*/ 336 h 344"/>
              <a:gd name="T78" fmla="*/ 330 w 352"/>
              <a:gd name="T79" fmla="*/ 273 h 344"/>
              <a:gd name="T80" fmla="*/ 68 w 352"/>
              <a:gd name="T81" fmla="*/ 280 h 344"/>
              <a:gd name="T82" fmla="*/ 120 w 352"/>
              <a:gd name="T83" fmla="*/ 304 h 344"/>
              <a:gd name="T84" fmla="*/ 16 w 352"/>
              <a:gd name="T85" fmla="*/ 328 h 344"/>
              <a:gd name="T86" fmla="*/ 29 w 352"/>
              <a:gd name="T87" fmla="*/ 288 h 344"/>
              <a:gd name="T88" fmla="*/ 284 w 352"/>
              <a:gd name="T89" fmla="*/ 280 h 344"/>
              <a:gd name="T90" fmla="*/ 336 w 352"/>
              <a:gd name="T91" fmla="*/ 304 h 344"/>
              <a:gd name="T92" fmla="*/ 232 w 352"/>
              <a:gd name="T93" fmla="*/ 328 h 344"/>
              <a:gd name="T94" fmla="*/ 245 w 352"/>
              <a:gd name="T95" fmla="*/ 28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2" h="344">
                <a:moveTo>
                  <a:pt x="176" y="0"/>
                </a:moveTo>
                <a:cubicBezTo>
                  <a:pt x="158" y="0"/>
                  <a:pt x="144" y="14"/>
                  <a:pt x="144" y="32"/>
                </a:cubicBezTo>
                <a:cubicBezTo>
                  <a:pt x="144" y="50"/>
                  <a:pt x="158" y="64"/>
                  <a:pt x="176" y="64"/>
                </a:cubicBezTo>
                <a:cubicBezTo>
                  <a:pt x="194" y="64"/>
                  <a:pt x="208" y="50"/>
                  <a:pt x="208" y="32"/>
                </a:cubicBezTo>
                <a:cubicBezTo>
                  <a:pt x="208" y="14"/>
                  <a:pt x="194" y="0"/>
                  <a:pt x="176" y="0"/>
                </a:cubicBezTo>
                <a:close/>
                <a:moveTo>
                  <a:pt x="176" y="16"/>
                </a:moveTo>
                <a:cubicBezTo>
                  <a:pt x="185" y="16"/>
                  <a:pt x="192" y="23"/>
                  <a:pt x="192" y="32"/>
                </a:cubicBezTo>
                <a:cubicBezTo>
                  <a:pt x="192" y="41"/>
                  <a:pt x="185" y="48"/>
                  <a:pt x="176" y="48"/>
                </a:cubicBezTo>
                <a:cubicBezTo>
                  <a:pt x="167" y="48"/>
                  <a:pt x="160" y="41"/>
                  <a:pt x="160" y="32"/>
                </a:cubicBezTo>
                <a:cubicBezTo>
                  <a:pt x="160" y="23"/>
                  <a:pt x="167" y="16"/>
                  <a:pt x="176" y="16"/>
                </a:cubicBezTo>
                <a:close/>
                <a:moveTo>
                  <a:pt x="176" y="76"/>
                </a:moveTo>
                <a:cubicBezTo>
                  <a:pt x="158" y="76"/>
                  <a:pt x="142" y="79"/>
                  <a:pt x="130" y="85"/>
                </a:cubicBezTo>
                <a:cubicBezTo>
                  <a:pt x="117" y="92"/>
                  <a:pt x="108" y="102"/>
                  <a:pt x="108" y="11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108" y="152"/>
                  <a:pt x="112" y="156"/>
                  <a:pt x="116" y="156"/>
                </a:cubicBezTo>
                <a:cubicBezTo>
                  <a:pt x="236" y="156"/>
                  <a:pt x="236" y="156"/>
                  <a:pt x="236" y="156"/>
                </a:cubicBezTo>
                <a:cubicBezTo>
                  <a:pt x="240" y="156"/>
                  <a:pt x="244" y="152"/>
                  <a:pt x="244" y="148"/>
                </a:cubicBezTo>
                <a:cubicBezTo>
                  <a:pt x="244" y="116"/>
                  <a:pt x="244" y="116"/>
                  <a:pt x="244" y="116"/>
                </a:cubicBezTo>
                <a:cubicBezTo>
                  <a:pt x="244" y="102"/>
                  <a:pt x="235" y="92"/>
                  <a:pt x="222" y="85"/>
                </a:cubicBezTo>
                <a:cubicBezTo>
                  <a:pt x="210" y="79"/>
                  <a:pt x="194" y="76"/>
                  <a:pt x="176" y="76"/>
                </a:cubicBezTo>
                <a:close/>
                <a:moveTo>
                  <a:pt x="176" y="92"/>
                </a:moveTo>
                <a:cubicBezTo>
                  <a:pt x="192" y="92"/>
                  <a:pt x="206" y="95"/>
                  <a:pt x="215" y="100"/>
                </a:cubicBezTo>
                <a:cubicBezTo>
                  <a:pt x="224" y="104"/>
                  <a:pt x="228" y="110"/>
                  <a:pt x="228" y="116"/>
                </a:cubicBezTo>
                <a:cubicBezTo>
                  <a:pt x="228" y="140"/>
                  <a:pt x="228" y="140"/>
                  <a:pt x="228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4" y="110"/>
                  <a:pt x="128" y="104"/>
                  <a:pt x="137" y="100"/>
                </a:cubicBezTo>
                <a:cubicBezTo>
                  <a:pt x="146" y="95"/>
                  <a:pt x="160" y="92"/>
                  <a:pt x="176" y="92"/>
                </a:cubicBezTo>
                <a:close/>
                <a:moveTo>
                  <a:pt x="175" y="180"/>
                </a:moveTo>
                <a:cubicBezTo>
                  <a:pt x="171" y="180"/>
                  <a:pt x="168" y="184"/>
                  <a:pt x="168" y="188"/>
                </a:cubicBezTo>
                <a:cubicBezTo>
                  <a:pt x="168" y="223"/>
                  <a:pt x="168" y="223"/>
                  <a:pt x="168" y="223"/>
                </a:cubicBezTo>
                <a:cubicBezTo>
                  <a:pt x="132" y="245"/>
                  <a:pt x="132" y="245"/>
                  <a:pt x="132" y="245"/>
                </a:cubicBezTo>
                <a:cubicBezTo>
                  <a:pt x="128" y="247"/>
                  <a:pt x="126" y="253"/>
                  <a:pt x="129" y="256"/>
                </a:cubicBezTo>
                <a:cubicBezTo>
                  <a:pt x="131" y="260"/>
                  <a:pt x="137" y="261"/>
                  <a:pt x="140" y="259"/>
                </a:cubicBezTo>
                <a:cubicBezTo>
                  <a:pt x="176" y="237"/>
                  <a:pt x="176" y="237"/>
                  <a:pt x="176" y="237"/>
                </a:cubicBezTo>
                <a:cubicBezTo>
                  <a:pt x="212" y="259"/>
                  <a:pt x="212" y="259"/>
                  <a:pt x="212" y="259"/>
                </a:cubicBezTo>
                <a:cubicBezTo>
                  <a:pt x="215" y="261"/>
                  <a:pt x="221" y="260"/>
                  <a:pt x="223" y="256"/>
                </a:cubicBezTo>
                <a:cubicBezTo>
                  <a:pt x="226" y="253"/>
                  <a:pt x="224" y="247"/>
                  <a:pt x="220" y="245"/>
                </a:cubicBezTo>
                <a:cubicBezTo>
                  <a:pt x="184" y="223"/>
                  <a:pt x="184" y="223"/>
                  <a:pt x="184" y="223"/>
                </a:cubicBezTo>
                <a:cubicBezTo>
                  <a:pt x="184" y="188"/>
                  <a:pt x="184" y="188"/>
                  <a:pt x="184" y="188"/>
                </a:cubicBezTo>
                <a:cubicBezTo>
                  <a:pt x="184" y="183"/>
                  <a:pt x="180" y="179"/>
                  <a:pt x="175" y="180"/>
                </a:cubicBezTo>
                <a:close/>
                <a:moveTo>
                  <a:pt x="68" y="188"/>
                </a:moveTo>
                <a:cubicBezTo>
                  <a:pt x="50" y="188"/>
                  <a:pt x="36" y="202"/>
                  <a:pt x="36" y="220"/>
                </a:cubicBezTo>
                <a:cubicBezTo>
                  <a:pt x="36" y="238"/>
                  <a:pt x="50" y="252"/>
                  <a:pt x="68" y="252"/>
                </a:cubicBezTo>
                <a:cubicBezTo>
                  <a:pt x="86" y="252"/>
                  <a:pt x="100" y="238"/>
                  <a:pt x="100" y="220"/>
                </a:cubicBezTo>
                <a:cubicBezTo>
                  <a:pt x="100" y="202"/>
                  <a:pt x="86" y="188"/>
                  <a:pt x="68" y="188"/>
                </a:cubicBezTo>
                <a:close/>
                <a:moveTo>
                  <a:pt x="284" y="188"/>
                </a:moveTo>
                <a:cubicBezTo>
                  <a:pt x="266" y="188"/>
                  <a:pt x="252" y="202"/>
                  <a:pt x="252" y="220"/>
                </a:cubicBezTo>
                <a:cubicBezTo>
                  <a:pt x="252" y="238"/>
                  <a:pt x="266" y="252"/>
                  <a:pt x="284" y="252"/>
                </a:cubicBezTo>
                <a:cubicBezTo>
                  <a:pt x="302" y="252"/>
                  <a:pt x="316" y="238"/>
                  <a:pt x="316" y="220"/>
                </a:cubicBezTo>
                <a:cubicBezTo>
                  <a:pt x="316" y="202"/>
                  <a:pt x="302" y="188"/>
                  <a:pt x="284" y="188"/>
                </a:cubicBezTo>
                <a:close/>
                <a:moveTo>
                  <a:pt x="68" y="204"/>
                </a:moveTo>
                <a:cubicBezTo>
                  <a:pt x="77" y="204"/>
                  <a:pt x="84" y="211"/>
                  <a:pt x="84" y="220"/>
                </a:cubicBezTo>
                <a:cubicBezTo>
                  <a:pt x="84" y="229"/>
                  <a:pt x="77" y="236"/>
                  <a:pt x="68" y="236"/>
                </a:cubicBezTo>
                <a:cubicBezTo>
                  <a:pt x="59" y="236"/>
                  <a:pt x="52" y="229"/>
                  <a:pt x="52" y="220"/>
                </a:cubicBezTo>
                <a:cubicBezTo>
                  <a:pt x="52" y="211"/>
                  <a:pt x="59" y="204"/>
                  <a:pt x="68" y="204"/>
                </a:cubicBezTo>
                <a:close/>
                <a:moveTo>
                  <a:pt x="284" y="204"/>
                </a:moveTo>
                <a:cubicBezTo>
                  <a:pt x="293" y="204"/>
                  <a:pt x="300" y="211"/>
                  <a:pt x="300" y="220"/>
                </a:cubicBezTo>
                <a:cubicBezTo>
                  <a:pt x="300" y="229"/>
                  <a:pt x="293" y="236"/>
                  <a:pt x="284" y="236"/>
                </a:cubicBezTo>
                <a:cubicBezTo>
                  <a:pt x="275" y="236"/>
                  <a:pt x="268" y="229"/>
                  <a:pt x="268" y="220"/>
                </a:cubicBezTo>
                <a:cubicBezTo>
                  <a:pt x="268" y="211"/>
                  <a:pt x="275" y="204"/>
                  <a:pt x="284" y="204"/>
                </a:cubicBezTo>
                <a:close/>
                <a:moveTo>
                  <a:pt x="68" y="264"/>
                </a:moveTo>
                <a:cubicBezTo>
                  <a:pt x="50" y="264"/>
                  <a:pt x="34" y="267"/>
                  <a:pt x="22" y="273"/>
                </a:cubicBezTo>
                <a:cubicBezTo>
                  <a:pt x="9" y="280"/>
                  <a:pt x="0" y="290"/>
                  <a:pt x="0" y="304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40"/>
                  <a:pt x="4" y="344"/>
                  <a:pt x="8" y="344"/>
                </a:cubicBezTo>
                <a:cubicBezTo>
                  <a:pt x="128" y="344"/>
                  <a:pt x="128" y="344"/>
                  <a:pt x="128" y="344"/>
                </a:cubicBezTo>
                <a:cubicBezTo>
                  <a:pt x="132" y="344"/>
                  <a:pt x="136" y="340"/>
                  <a:pt x="136" y="336"/>
                </a:cubicBezTo>
                <a:cubicBezTo>
                  <a:pt x="136" y="304"/>
                  <a:pt x="136" y="304"/>
                  <a:pt x="136" y="304"/>
                </a:cubicBezTo>
                <a:cubicBezTo>
                  <a:pt x="136" y="290"/>
                  <a:pt x="127" y="280"/>
                  <a:pt x="114" y="273"/>
                </a:cubicBezTo>
                <a:cubicBezTo>
                  <a:pt x="102" y="267"/>
                  <a:pt x="86" y="264"/>
                  <a:pt x="68" y="264"/>
                </a:cubicBezTo>
                <a:close/>
                <a:moveTo>
                  <a:pt x="284" y="264"/>
                </a:moveTo>
                <a:cubicBezTo>
                  <a:pt x="266" y="264"/>
                  <a:pt x="250" y="267"/>
                  <a:pt x="238" y="273"/>
                </a:cubicBezTo>
                <a:cubicBezTo>
                  <a:pt x="225" y="280"/>
                  <a:pt x="216" y="290"/>
                  <a:pt x="216" y="304"/>
                </a:cubicBezTo>
                <a:cubicBezTo>
                  <a:pt x="216" y="336"/>
                  <a:pt x="216" y="336"/>
                  <a:pt x="216" y="336"/>
                </a:cubicBezTo>
                <a:cubicBezTo>
                  <a:pt x="216" y="340"/>
                  <a:pt x="220" y="344"/>
                  <a:pt x="224" y="344"/>
                </a:cubicBezTo>
                <a:cubicBezTo>
                  <a:pt x="344" y="344"/>
                  <a:pt x="344" y="344"/>
                  <a:pt x="344" y="344"/>
                </a:cubicBezTo>
                <a:cubicBezTo>
                  <a:pt x="348" y="344"/>
                  <a:pt x="352" y="340"/>
                  <a:pt x="352" y="336"/>
                </a:cubicBezTo>
                <a:cubicBezTo>
                  <a:pt x="352" y="304"/>
                  <a:pt x="352" y="304"/>
                  <a:pt x="352" y="304"/>
                </a:cubicBezTo>
                <a:cubicBezTo>
                  <a:pt x="352" y="290"/>
                  <a:pt x="343" y="280"/>
                  <a:pt x="330" y="273"/>
                </a:cubicBezTo>
                <a:cubicBezTo>
                  <a:pt x="318" y="267"/>
                  <a:pt x="302" y="264"/>
                  <a:pt x="284" y="264"/>
                </a:cubicBezTo>
                <a:close/>
                <a:moveTo>
                  <a:pt x="68" y="280"/>
                </a:moveTo>
                <a:cubicBezTo>
                  <a:pt x="84" y="280"/>
                  <a:pt x="98" y="283"/>
                  <a:pt x="107" y="288"/>
                </a:cubicBezTo>
                <a:cubicBezTo>
                  <a:pt x="116" y="292"/>
                  <a:pt x="120" y="298"/>
                  <a:pt x="120" y="304"/>
                </a:cubicBezTo>
                <a:cubicBezTo>
                  <a:pt x="120" y="328"/>
                  <a:pt x="120" y="328"/>
                  <a:pt x="120" y="328"/>
                </a:cubicBezTo>
                <a:cubicBezTo>
                  <a:pt x="16" y="328"/>
                  <a:pt x="16" y="328"/>
                  <a:pt x="16" y="328"/>
                </a:cubicBezTo>
                <a:cubicBezTo>
                  <a:pt x="16" y="304"/>
                  <a:pt x="16" y="304"/>
                  <a:pt x="16" y="304"/>
                </a:cubicBezTo>
                <a:cubicBezTo>
                  <a:pt x="16" y="298"/>
                  <a:pt x="20" y="292"/>
                  <a:pt x="29" y="288"/>
                </a:cubicBezTo>
                <a:cubicBezTo>
                  <a:pt x="38" y="283"/>
                  <a:pt x="52" y="280"/>
                  <a:pt x="68" y="280"/>
                </a:cubicBezTo>
                <a:close/>
                <a:moveTo>
                  <a:pt x="284" y="280"/>
                </a:moveTo>
                <a:cubicBezTo>
                  <a:pt x="300" y="280"/>
                  <a:pt x="314" y="283"/>
                  <a:pt x="323" y="288"/>
                </a:cubicBezTo>
                <a:cubicBezTo>
                  <a:pt x="332" y="292"/>
                  <a:pt x="336" y="298"/>
                  <a:pt x="336" y="304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232" y="328"/>
                  <a:pt x="232" y="328"/>
                  <a:pt x="232" y="328"/>
                </a:cubicBezTo>
                <a:cubicBezTo>
                  <a:pt x="232" y="304"/>
                  <a:pt x="232" y="304"/>
                  <a:pt x="232" y="304"/>
                </a:cubicBezTo>
                <a:cubicBezTo>
                  <a:pt x="232" y="298"/>
                  <a:pt x="236" y="292"/>
                  <a:pt x="245" y="288"/>
                </a:cubicBezTo>
                <a:cubicBezTo>
                  <a:pt x="254" y="283"/>
                  <a:pt x="268" y="280"/>
                  <a:pt x="284" y="280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350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E0EB1B38-D6A4-47F3-8AB6-5D91576BFF5C}"/>
              </a:ext>
            </a:extLst>
          </p:cNvPr>
          <p:cNvSpPr>
            <a:spLocks noEditPoints="1"/>
          </p:cNvSpPr>
          <p:nvPr/>
        </p:nvSpPr>
        <p:spPr bwMode="auto">
          <a:xfrm>
            <a:off x="2725777" y="3466330"/>
            <a:ext cx="359849" cy="351055"/>
          </a:xfrm>
          <a:custGeom>
            <a:avLst/>
            <a:gdLst>
              <a:gd name="T0" fmla="*/ 289 w 364"/>
              <a:gd name="T1" fmla="*/ 0 h 400"/>
              <a:gd name="T2" fmla="*/ 295 w 364"/>
              <a:gd name="T3" fmla="*/ 49 h 400"/>
              <a:gd name="T4" fmla="*/ 364 w 364"/>
              <a:gd name="T5" fmla="*/ 56 h 400"/>
              <a:gd name="T6" fmla="*/ 283 w 364"/>
              <a:gd name="T7" fmla="*/ 194 h 400"/>
              <a:gd name="T8" fmla="*/ 218 w 364"/>
              <a:gd name="T9" fmla="*/ 251 h 400"/>
              <a:gd name="T10" fmla="*/ 250 w 364"/>
              <a:gd name="T11" fmla="*/ 302 h 400"/>
              <a:gd name="T12" fmla="*/ 253 w 364"/>
              <a:gd name="T13" fmla="*/ 344 h 400"/>
              <a:gd name="T14" fmla="*/ 317 w 364"/>
              <a:gd name="T15" fmla="*/ 351 h 400"/>
              <a:gd name="T16" fmla="*/ 311 w 364"/>
              <a:gd name="T17" fmla="*/ 400 h 400"/>
              <a:gd name="T18" fmla="*/ 46 w 364"/>
              <a:gd name="T19" fmla="*/ 393 h 400"/>
              <a:gd name="T20" fmla="*/ 53 w 364"/>
              <a:gd name="T21" fmla="*/ 344 h 400"/>
              <a:gd name="T22" fmla="*/ 111 w 364"/>
              <a:gd name="T23" fmla="*/ 307 h 400"/>
              <a:gd name="T24" fmla="*/ 137 w 364"/>
              <a:gd name="T25" fmla="*/ 275 h 400"/>
              <a:gd name="T26" fmla="*/ 101 w 364"/>
              <a:gd name="T27" fmla="*/ 224 h 400"/>
              <a:gd name="T28" fmla="*/ 16 w 364"/>
              <a:gd name="T29" fmla="*/ 149 h 400"/>
              <a:gd name="T30" fmla="*/ 6 w 364"/>
              <a:gd name="T31" fmla="*/ 49 h 400"/>
              <a:gd name="T32" fmla="*/ 68 w 364"/>
              <a:gd name="T33" fmla="*/ 7 h 400"/>
              <a:gd name="T34" fmla="*/ 206 w 364"/>
              <a:gd name="T35" fmla="*/ 255 h 400"/>
              <a:gd name="T36" fmla="*/ 158 w 364"/>
              <a:gd name="T37" fmla="*/ 255 h 400"/>
              <a:gd name="T38" fmla="*/ 133 w 364"/>
              <a:gd name="T39" fmla="*/ 301 h 400"/>
              <a:gd name="T40" fmla="*/ 230 w 364"/>
              <a:gd name="T41" fmla="*/ 301 h 400"/>
              <a:gd name="T42" fmla="*/ 206 w 364"/>
              <a:gd name="T43" fmla="*/ 255 h 400"/>
              <a:gd name="T44" fmla="*/ 201 w 364"/>
              <a:gd name="T45" fmla="*/ 93 h 400"/>
              <a:gd name="T46" fmla="*/ 252 w 364"/>
              <a:gd name="T47" fmla="*/ 100 h 400"/>
              <a:gd name="T48" fmla="*/ 213 w 364"/>
              <a:gd name="T49" fmla="*/ 131 h 400"/>
              <a:gd name="T50" fmla="*/ 223 w 364"/>
              <a:gd name="T51" fmla="*/ 181 h 400"/>
              <a:gd name="T52" fmla="*/ 182 w 364"/>
              <a:gd name="T53" fmla="*/ 154 h 400"/>
              <a:gd name="T54" fmla="*/ 137 w 364"/>
              <a:gd name="T55" fmla="*/ 179 h 400"/>
              <a:gd name="T56" fmla="*/ 150 w 364"/>
              <a:gd name="T57" fmla="*/ 131 h 400"/>
              <a:gd name="T58" fmla="*/ 112 w 364"/>
              <a:gd name="T59" fmla="*/ 96 h 400"/>
              <a:gd name="T60" fmla="*/ 162 w 364"/>
              <a:gd name="T61" fmla="*/ 93 h 400"/>
              <a:gd name="T62" fmla="*/ 184 w 364"/>
              <a:gd name="T63" fmla="*/ 47 h 400"/>
              <a:gd name="T64" fmla="*/ 191 w 364"/>
              <a:gd name="T65" fmla="*/ 102 h 400"/>
              <a:gd name="T66" fmla="*/ 173 w 364"/>
              <a:gd name="T67" fmla="*/ 102 h 400"/>
              <a:gd name="T68" fmla="*/ 138 w 364"/>
              <a:gd name="T69" fmla="*/ 106 h 400"/>
              <a:gd name="T70" fmla="*/ 163 w 364"/>
              <a:gd name="T71" fmla="*/ 130 h 400"/>
              <a:gd name="T72" fmla="*/ 178 w 364"/>
              <a:gd name="T73" fmla="*/ 141 h 400"/>
              <a:gd name="T74" fmla="*/ 209 w 364"/>
              <a:gd name="T75" fmla="*/ 158 h 400"/>
              <a:gd name="T76" fmla="*/ 202 w 364"/>
              <a:gd name="T77" fmla="*/ 123 h 400"/>
              <a:gd name="T78" fmla="*/ 197 w 364"/>
              <a:gd name="T79" fmla="*/ 106 h 400"/>
              <a:gd name="T80" fmla="*/ 295 w 364"/>
              <a:gd name="T81" fmla="*/ 62 h 400"/>
              <a:gd name="T82" fmla="*/ 289 w 364"/>
              <a:gd name="T83" fmla="*/ 181 h 400"/>
              <a:gd name="T84" fmla="*/ 351 w 364"/>
              <a:gd name="T85" fmla="*/ 62 h 400"/>
              <a:gd name="T86" fmla="*/ 74 w 364"/>
              <a:gd name="T87" fmla="*/ 180 h 400"/>
              <a:gd name="T88" fmla="*/ 68 w 364"/>
              <a:gd name="T89" fmla="*/ 62 h 400"/>
              <a:gd name="T90" fmla="*/ 28 w 364"/>
              <a:gd name="T91" fmla="*/ 144 h 400"/>
              <a:gd name="T92" fmla="*/ 240 w 364"/>
              <a:gd name="T93" fmla="*/ 314 h 400"/>
              <a:gd name="T94" fmla="*/ 124 w 364"/>
              <a:gd name="T95" fmla="*/ 344 h 400"/>
              <a:gd name="T96" fmla="*/ 240 w 364"/>
              <a:gd name="T97" fmla="*/ 314 h 400"/>
              <a:gd name="T98" fmla="*/ 246 w 364"/>
              <a:gd name="T99" fmla="*/ 357 h 400"/>
              <a:gd name="T100" fmla="*/ 59 w 364"/>
              <a:gd name="T101" fmla="*/ 357 h 400"/>
              <a:gd name="T102" fmla="*/ 304 w 364"/>
              <a:gd name="T103" fmla="*/ 387 h 400"/>
              <a:gd name="T104" fmla="*/ 282 w 364"/>
              <a:gd name="T105" fmla="*/ 13 h 400"/>
              <a:gd name="T106" fmla="*/ 80 w 364"/>
              <a:gd name="T107" fmla="*/ 143 h 400"/>
              <a:gd name="T108" fmla="*/ 182 w 364"/>
              <a:gd name="T109" fmla="*/ 244 h 400"/>
              <a:gd name="T110" fmla="*/ 282 w 364"/>
              <a:gd name="T111" fmla="*/ 14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4" h="400">
                <a:moveTo>
                  <a:pt x="74" y="0"/>
                </a:moveTo>
                <a:cubicBezTo>
                  <a:pt x="289" y="0"/>
                  <a:pt x="289" y="0"/>
                  <a:pt x="289" y="0"/>
                </a:cubicBezTo>
                <a:cubicBezTo>
                  <a:pt x="293" y="0"/>
                  <a:pt x="295" y="3"/>
                  <a:pt x="295" y="7"/>
                </a:cubicBezTo>
                <a:cubicBezTo>
                  <a:pt x="295" y="49"/>
                  <a:pt x="295" y="49"/>
                  <a:pt x="295" y="49"/>
                </a:cubicBezTo>
                <a:cubicBezTo>
                  <a:pt x="358" y="49"/>
                  <a:pt x="358" y="49"/>
                  <a:pt x="358" y="49"/>
                </a:cubicBezTo>
                <a:cubicBezTo>
                  <a:pt x="361" y="49"/>
                  <a:pt x="364" y="52"/>
                  <a:pt x="364" y="56"/>
                </a:cubicBezTo>
                <a:cubicBezTo>
                  <a:pt x="364" y="89"/>
                  <a:pt x="360" y="124"/>
                  <a:pt x="349" y="149"/>
                </a:cubicBezTo>
                <a:cubicBezTo>
                  <a:pt x="336" y="176"/>
                  <a:pt x="316" y="193"/>
                  <a:pt x="283" y="194"/>
                </a:cubicBezTo>
                <a:cubicBezTo>
                  <a:pt x="278" y="205"/>
                  <a:pt x="271" y="215"/>
                  <a:pt x="262" y="224"/>
                </a:cubicBezTo>
                <a:cubicBezTo>
                  <a:pt x="250" y="236"/>
                  <a:pt x="235" y="245"/>
                  <a:pt x="218" y="251"/>
                </a:cubicBezTo>
                <a:cubicBezTo>
                  <a:pt x="219" y="260"/>
                  <a:pt x="222" y="268"/>
                  <a:pt x="226" y="275"/>
                </a:cubicBezTo>
                <a:cubicBezTo>
                  <a:pt x="232" y="286"/>
                  <a:pt x="241" y="295"/>
                  <a:pt x="250" y="302"/>
                </a:cubicBezTo>
                <a:cubicBezTo>
                  <a:pt x="251" y="303"/>
                  <a:pt x="253" y="305"/>
                  <a:pt x="253" y="307"/>
                </a:cubicBezTo>
                <a:cubicBezTo>
                  <a:pt x="253" y="344"/>
                  <a:pt x="253" y="344"/>
                  <a:pt x="253" y="344"/>
                </a:cubicBezTo>
                <a:cubicBezTo>
                  <a:pt x="311" y="344"/>
                  <a:pt x="311" y="344"/>
                  <a:pt x="311" y="344"/>
                </a:cubicBezTo>
                <a:cubicBezTo>
                  <a:pt x="314" y="344"/>
                  <a:pt x="317" y="347"/>
                  <a:pt x="317" y="351"/>
                </a:cubicBezTo>
                <a:cubicBezTo>
                  <a:pt x="317" y="393"/>
                  <a:pt x="317" y="393"/>
                  <a:pt x="317" y="393"/>
                </a:cubicBezTo>
                <a:cubicBezTo>
                  <a:pt x="317" y="397"/>
                  <a:pt x="314" y="400"/>
                  <a:pt x="311" y="400"/>
                </a:cubicBezTo>
                <a:cubicBezTo>
                  <a:pt x="53" y="400"/>
                  <a:pt x="53" y="400"/>
                  <a:pt x="53" y="400"/>
                </a:cubicBezTo>
                <a:cubicBezTo>
                  <a:pt x="49" y="400"/>
                  <a:pt x="46" y="397"/>
                  <a:pt x="46" y="393"/>
                </a:cubicBezTo>
                <a:cubicBezTo>
                  <a:pt x="46" y="351"/>
                  <a:pt x="46" y="351"/>
                  <a:pt x="46" y="351"/>
                </a:cubicBezTo>
                <a:cubicBezTo>
                  <a:pt x="46" y="347"/>
                  <a:pt x="49" y="344"/>
                  <a:pt x="53" y="344"/>
                </a:cubicBezTo>
                <a:cubicBezTo>
                  <a:pt x="111" y="344"/>
                  <a:pt x="111" y="344"/>
                  <a:pt x="111" y="344"/>
                </a:cubicBezTo>
                <a:cubicBezTo>
                  <a:pt x="111" y="307"/>
                  <a:pt x="111" y="307"/>
                  <a:pt x="111" y="307"/>
                </a:cubicBezTo>
                <a:cubicBezTo>
                  <a:pt x="111" y="305"/>
                  <a:pt x="112" y="303"/>
                  <a:pt x="113" y="302"/>
                </a:cubicBezTo>
                <a:cubicBezTo>
                  <a:pt x="122" y="295"/>
                  <a:pt x="131" y="286"/>
                  <a:pt x="137" y="275"/>
                </a:cubicBezTo>
                <a:cubicBezTo>
                  <a:pt x="141" y="268"/>
                  <a:pt x="144" y="260"/>
                  <a:pt x="145" y="251"/>
                </a:cubicBezTo>
                <a:cubicBezTo>
                  <a:pt x="128" y="245"/>
                  <a:pt x="113" y="236"/>
                  <a:pt x="101" y="224"/>
                </a:cubicBezTo>
                <a:cubicBezTo>
                  <a:pt x="93" y="215"/>
                  <a:pt x="85" y="205"/>
                  <a:pt x="80" y="194"/>
                </a:cubicBezTo>
                <a:cubicBezTo>
                  <a:pt x="48" y="193"/>
                  <a:pt x="28" y="175"/>
                  <a:pt x="16" y="149"/>
                </a:cubicBezTo>
                <a:cubicBezTo>
                  <a:pt x="4" y="124"/>
                  <a:pt x="0" y="89"/>
                  <a:pt x="0" y="56"/>
                </a:cubicBezTo>
                <a:cubicBezTo>
                  <a:pt x="0" y="52"/>
                  <a:pt x="3" y="49"/>
                  <a:pt x="6" y="49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3"/>
                  <a:pt x="71" y="0"/>
                  <a:pt x="74" y="0"/>
                </a:cubicBezTo>
                <a:close/>
                <a:moveTo>
                  <a:pt x="206" y="255"/>
                </a:moveTo>
                <a:cubicBezTo>
                  <a:pt x="198" y="256"/>
                  <a:pt x="190" y="257"/>
                  <a:pt x="182" y="257"/>
                </a:cubicBezTo>
                <a:cubicBezTo>
                  <a:pt x="173" y="257"/>
                  <a:pt x="165" y="256"/>
                  <a:pt x="158" y="255"/>
                </a:cubicBezTo>
                <a:cubicBezTo>
                  <a:pt x="156" y="264"/>
                  <a:pt x="153" y="273"/>
                  <a:pt x="148" y="282"/>
                </a:cubicBezTo>
                <a:cubicBezTo>
                  <a:pt x="144" y="289"/>
                  <a:pt x="139" y="295"/>
                  <a:pt x="133" y="301"/>
                </a:cubicBezTo>
                <a:cubicBezTo>
                  <a:pt x="180" y="301"/>
                  <a:pt x="180" y="301"/>
                  <a:pt x="180" y="301"/>
                </a:cubicBezTo>
                <a:cubicBezTo>
                  <a:pt x="230" y="301"/>
                  <a:pt x="230" y="301"/>
                  <a:pt x="230" y="301"/>
                </a:cubicBezTo>
                <a:cubicBezTo>
                  <a:pt x="224" y="295"/>
                  <a:pt x="219" y="289"/>
                  <a:pt x="215" y="282"/>
                </a:cubicBezTo>
                <a:cubicBezTo>
                  <a:pt x="210" y="273"/>
                  <a:pt x="207" y="264"/>
                  <a:pt x="206" y="255"/>
                </a:cubicBezTo>
                <a:close/>
                <a:moveTo>
                  <a:pt x="188" y="51"/>
                </a:moveTo>
                <a:cubicBezTo>
                  <a:pt x="201" y="93"/>
                  <a:pt x="201" y="93"/>
                  <a:pt x="201" y="93"/>
                </a:cubicBezTo>
                <a:cubicBezTo>
                  <a:pt x="246" y="93"/>
                  <a:pt x="246" y="93"/>
                  <a:pt x="246" y="93"/>
                </a:cubicBezTo>
                <a:cubicBezTo>
                  <a:pt x="249" y="93"/>
                  <a:pt x="252" y="96"/>
                  <a:pt x="252" y="100"/>
                </a:cubicBezTo>
                <a:cubicBezTo>
                  <a:pt x="252" y="102"/>
                  <a:pt x="251" y="104"/>
                  <a:pt x="249" y="105"/>
                </a:cubicBezTo>
                <a:cubicBezTo>
                  <a:pt x="213" y="131"/>
                  <a:pt x="213" y="131"/>
                  <a:pt x="213" y="131"/>
                </a:cubicBezTo>
                <a:cubicBezTo>
                  <a:pt x="227" y="173"/>
                  <a:pt x="227" y="173"/>
                  <a:pt x="227" y="173"/>
                </a:cubicBezTo>
                <a:cubicBezTo>
                  <a:pt x="229" y="176"/>
                  <a:pt x="226" y="180"/>
                  <a:pt x="223" y="181"/>
                </a:cubicBezTo>
                <a:cubicBezTo>
                  <a:pt x="221" y="182"/>
                  <a:pt x="219" y="181"/>
                  <a:pt x="217" y="180"/>
                </a:cubicBezTo>
                <a:cubicBezTo>
                  <a:pt x="182" y="154"/>
                  <a:pt x="182" y="154"/>
                  <a:pt x="182" y="154"/>
                </a:cubicBezTo>
                <a:cubicBezTo>
                  <a:pt x="146" y="180"/>
                  <a:pt x="146" y="180"/>
                  <a:pt x="146" y="180"/>
                </a:cubicBezTo>
                <a:cubicBezTo>
                  <a:pt x="143" y="182"/>
                  <a:pt x="139" y="182"/>
                  <a:pt x="137" y="179"/>
                </a:cubicBezTo>
                <a:cubicBezTo>
                  <a:pt x="135" y="177"/>
                  <a:pt x="135" y="175"/>
                  <a:pt x="136" y="173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1" y="103"/>
                  <a:pt x="110" y="99"/>
                  <a:pt x="112" y="96"/>
                </a:cubicBezTo>
                <a:cubicBezTo>
                  <a:pt x="113" y="94"/>
                  <a:pt x="116" y="93"/>
                  <a:pt x="118" y="93"/>
                </a:cubicBezTo>
                <a:cubicBezTo>
                  <a:pt x="162" y="93"/>
                  <a:pt x="162" y="93"/>
                  <a:pt x="162" y="93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7" y="48"/>
                  <a:pt x="180" y="46"/>
                  <a:pt x="184" y="47"/>
                </a:cubicBezTo>
                <a:cubicBezTo>
                  <a:pt x="186" y="48"/>
                  <a:pt x="187" y="49"/>
                  <a:pt x="188" y="51"/>
                </a:cubicBezTo>
                <a:close/>
                <a:moveTo>
                  <a:pt x="191" y="102"/>
                </a:moveTo>
                <a:cubicBezTo>
                  <a:pt x="182" y="74"/>
                  <a:pt x="182" y="74"/>
                  <a:pt x="182" y="74"/>
                </a:cubicBezTo>
                <a:cubicBezTo>
                  <a:pt x="173" y="102"/>
                  <a:pt x="173" y="102"/>
                  <a:pt x="173" y="102"/>
                </a:cubicBezTo>
                <a:cubicBezTo>
                  <a:pt x="172" y="104"/>
                  <a:pt x="169" y="106"/>
                  <a:pt x="166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63" y="125"/>
                  <a:pt x="164" y="128"/>
                  <a:pt x="163" y="130"/>
                </a:cubicBezTo>
                <a:cubicBezTo>
                  <a:pt x="154" y="158"/>
                  <a:pt x="154" y="158"/>
                  <a:pt x="154" y="1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80" y="139"/>
                  <a:pt x="183" y="139"/>
                  <a:pt x="185" y="141"/>
                </a:cubicBezTo>
                <a:cubicBezTo>
                  <a:pt x="209" y="158"/>
                  <a:pt x="209" y="158"/>
                  <a:pt x="209" y="158"/>
                </a:cubicBezTo>
                <a:cubicBezTo>
                  <a:pt x="200" y="131"/>
                  <a:pt x="200" y="131"/>
                  <a:pt x="200" y="131"/>
                </a:cubicBezTo>
                <a:cubicBezTo>
                  <a:pt x="199" y="128"/>
                  <a:pt x="200" y="125"/>
                  <a:pt x="202" y="123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197" y="106"/>
                  <a:pt x="197" y="106"/>
                  <a:pt x="197" y="106"/>
                </a:cubicBezTo>
                <a:cubicBezTo>
                  <a:pt x="194" y="106"/>
                  <a:pt x="191" y="104"/>
                  <a:pt x="191" y="102"/>
                </a:cubicBezTo>
                <a:close/>
                <a:moveTo>
                  <a:pt x="295" y="62"/>
                </a:moveTo>
                <a:cubicBezTo>
                  <a:pt x="295" y="143"/>
                  <a:pt x="295" y="143"/>
                  <a:pt x="295" y="143"/>
                </a:cubicBezTo>
                <a:cubicBezTo>
                  <a:pt x="295" y="156"/>
                  <a:pt x="293" y="169"/>
                  <a:pt x="289" y="181"/>
                </a:cubicBezTo>
                <a:cubicBezTo>
                  <a:pt x="312" y="178"/>
                  <a:pt x="327" y="164"/>
                  <a:pt x="337" y="144"/>
                </a:cubicBezTo>
                <a:cubicBezTo>
                  <a:pt x="347" y="122"/>
                  <a:pt x="351" y="92"/>
                  <a:pt x="351" y="62"/>
                </a:cubicBezTo>
                <a:lnTo>
                  <a:pt x="295" y="62"/>
                </a:lnTo>
                <a:close/>
                <a:moveTo>
                  <a:pt x="74" y="180"/>
                </a:moveTo>
                <a:cubicBezTo>
                  <a:pt x="70" y="169"/>
                  <a:pt x="68" y="156"/>
                  <a:pt x="68" y="143"/>
                </a:cubicBezTo>
                <a:cubicBezTo>
                  <a:pt x="68" y="62"/>
                  <a:pt x="68" y="62"/>
                  <a:pt x="68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92"/>
                  <a:pt x="17" y="122"/>
                  <a:pt x="28" y="144"/>
                </a:cubicBezTo>
                <a:cubicBezTo>
                  <a:pt x="37" y="164"/>
                  <a:pt x="51" y="178"/>
                  <a:pt x="74" y="180"/>
                </a:cubicBezTo>
                <a:close/>
                <a:moveTo>
                  <a:pt x="240" y="314"/>
                </a:moveTo>
                <a:cubicBezTo>
                  <a:pt x="124" y="314"/>
                  <a:pt x="124" y="314"/>
                  <a:pt x="124" y="314"/>
                </a:cubicBezTo>
                <a:cubicBezTo>
                  <a:pt x="124" y="344"/>
                  <a:pt x="124" y="344"/>
                  <a:pt x="124" y="344"/>
                </a:cubicBezTo>
                <a:cubicBezTo>
                  <a:pt x="240" y="344"/>
                  <a:pt x="240" y="344"/>
                  <a:pt x="240" y="344"/>
                </a:cubicBezTo>
                <a:lnTo>
                  <a:pt x="240" y="314"/>
                </a:lnTo>
                <a:close/>
                <a:moveTo>
                  <a:pt x="304" y="357"/>
                </a:moveTo>
                <a:cubicBezTo>
                  <a:pt x="246" y="357"/>
                  <a:pt x="246" y="357"/>
                  <a:pt x="246" y="357"/>
                </a:cubicBezTo>
                <a:cubicBezTo>
                  <a:pt x="117" y="357"/>
                  <a:pt x="117" y="357"/>
                  <a:pt x="117" y="357"/>
                </a:cubicBezTo>
                <a:cubicBezTo>
                  <a:pt x="59" y="357"/>
                  <a:pt x="59" y="357"/>
                  <a:pt x="59" y="357"/>
                </a:cubicBezTo>
                <a:cubicBezTo>
                  <a:pt x="59" y="387"/>
                  <a:pt x="59" y="387"/>
                  <a:pt x="59" y="387"/>
                </a:cubicBezTo>
                <a:cubicBezTo>
                  <a:pt x="304" y="387"/>
                  <a:pt x="304" y="387"/>
                  <a:pt x="304" y="387"/>
                </a:cubicBezTo>
                <a:lnTo>
                  <a:pt x="304" y="357"/>
                </a:lnTo>
                <a:close/>
                <a:moveTo>
                  <a:pt x="282" y="13"/>
                </a:moveTo>
                <a:cubicBezTo>
                  <a:pt x="80" y="13"/>
                  <a:pt x="80" y="13"/>
                  <a:pt x="80" y="13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0" y="171"/>
                  <a:pt x="92" y="196"/>
                  <a:pt x="110" y="215"/>
                </a:cubicBezTo>
                <a:cubicBezTo>
                  <a:pt x="129" y="233"/>
                  <a:pt x="154" y="244"/>
                  <a:pt x="182" y="244"/>
                </a:cubicBezTo>
                <a:cubicBezTo>
                  <a:pt x="209" y="244"/>
                  <a:pt x="235" y="233"/>
                  <a:pt x="253" y="215"/>
                </a:cubicBezTo>
                <a:cubicBezTo>
                  <a:pt x="271" y="196"/>
                  <a:pt x="282" y="171"/>
                  <a:pt x="282" y="143"/>
                </a:cubicBezTo>
                <a:lnTo>
                  <a:pt x="282" y="1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44" name="Espace réservé du contenu 1">
            <a:extLst>
              <a:ext uri="{FF2B5EF4-FFF2-40B4-BE49-F238E27FC236}">
                <a16:creationId xmlns:a16="http://schemas.microsoft.com/office/drawing/2014/main" id="{D4947CCB-145D-4111-AF3C-0C5D7D79D0BA}"/>
              </a:ext>
            </a:extLst>
          </p:cNvPr>
          <p:cNvSpPr txBox="1">
            <a:spLocks/>
          </p:cNvSpPr>
          <p:nvPr/>
        </p:nvSpPr>
        <p:spPr>
          <a:xfrm>
            <a:off x="6407705" y="1342195"/>
            <a:ext cx="5138673" cy="92829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>
                <a:solidFill>
                  <a:schemeClr val="accent4"/>
                </a:solidFill>
              </a:rPr>
              <a:t>HSE Division will prepare for </a:t>
            </a:r>
            <a:br>
              <a:rPr lang="en-US" sz="1600" b="1">
                <a:solidFill>
                  <a:schemeClr val="accent4"/>
                </a:solidFill>
              </a:rPr>
            </a:br>
            <a:r>
              <a:rPr lang="en-US" sz="1600" b="1">
                <a:solidFill>
                  <a:schemeClr val="accent4"/>
                </a:solidFill>
              </a:rPr>
              <a:t>and with the Branches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Implementation kits including required tools</a:t>
            </a:r>
          </a:p>
          <a:p>
            <a:pPr marL="214313" lvl="1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Webinars, Guides and Manuals</a:t>
            </a:r>
          </a:p>
          <a:p>
            <a:pPr marL="214313" lvl="1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Training programs including Branch specifics</a:t>
            </a:r>
          </a:p>
          <a:p>
            <a:pPr marL="214313" lvl="1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Specific material to reach out Contractors personnel</a:t>
            </a:r>
          </a:p>
        </p:txBody>
      </p:sp>
      <p:grpSp>
        <p:nvGrpSpPr>
          <p:cNvPr id="45" name="Group 16">
            <a:extLst>
              <a:ext uri="{FF2B5EF4-FFF2-40B4-BE49-F238E27FC236}">
                <a16:creationId xmlns:a16="http://schemas.microsoft.com/office/drawing/2014/main" id="{7AF1273C-6C6B-44A9-84F0-91B88B84E5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6772" y="830644"/>
            <a:ext cx="360538" cy="339374"/>
            <a:chOff x="3105" y="430"/>
            <a:chExt cx="494" cy="465"/>
          </a:xfrm>
          <a:solidFill>
            <a:srgbClr val="E10032"/>
          </a:solidFill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32E51F99-9CEA-4760-8BB0-7ECB0ADE8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51"/>
              <a:ext cx="102" cy="42"/>
            </a:xfrm>
            <a:custGeom>
              <a:avLst/>
              <a:gdLst>
                <a:gd name="T0" fmla="*/ 11 w 81"/>
                <a:gd name="T1" fmla="*/ 32 h 35"/>
                <a:gd name="T2" fmla="*/ 74 w 81"/>
                <a:gd name="T3" fmla="*/ 17 h 35"/>
                <a:gd name="T4" fmla="*/ 81 w 81"/>
                <a:gd name="T5" fmla="*/ 11 h 35"/>
                <a:gd name="T6" fmla="*/ 75 w 81"/>
                <a:gd name="T7" fmla="*/ 5 h 35"/>
                <a:gd name="T8" fmla="*/ 2 w 81"/>
                <a:gd name="T9" fmla="*/ 25 h 35"/>
                <a:gd name="T10" fmla="*/ 3 w 81"/>
                <a:gd name="T11" fmla="*/ 33 h 35"/>
                <a:gd name="T12" fmla="*/ 11 w 81"/>
                <a:gd name="T1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5">
                  <a:moveTo>
                    <a:pt x="11" y="32"/>
                  </a:moveTo>
                  <a:cubicBezTo>
                    <a:pt x="24" y="16"/>
                    <a:pt x="61" y="16"/>
                    <a:pt x="74" y="17"/>
                  </a:cubicBezTo>
                  <a:cubicBezTo>
                    <a:pt x="78" y="17"/>
                    <a:pt x="80" y="14"/>
                    <a:pt x="81" y="11"/>
                  </a:cubicBezTo>
                  <a:cubicBezTo>
                    <a:pt x="81" y="8"/>
                    <a:pt x="79" y="5"/>
                    <a:pt x="75" y="5"/>
                  </a:cubicBezTo>
                  <a:cubicBezTo>
                    <a:pt x="73" y="5"/>
                    <a:pt x="21" y="0"/>
                    <a:pt x="2" y="25"/>
                  </a:cubicBezTo>
                  <a:cubicBezTo>
                    <a:pt x="0" y="27"/>
                    <a:pt x="1" y="31"/>
                    <a:pt x="3" y="33"/>
                  </a:cubicBezTo>
                  <a:cubicBezTo>
                    <a:pt x="6" y="35"/>
                    <a:pt x="10" y="35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fr-F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B62FC53F-A8B7-4DE6-A1DC-964F5E25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794"/>
              <a:ext cx="112" cy="42"/>
            </a:xfrm>
            <a:custGeom>
              <a:avLst/>
              <a:gdLst>
                <a:gd name="T0" fmla="*/ 11 w 89"/>
                <a:gd name="T1" fmla="*/ 34 h 35"/>
                <a:gd name="T2" fmla="*/ 20 w 89"/>
                <a:gd name="T3" fmla="*/ 32 h 35"/>
                <a:gd name="T4" fmla="*/ 82 w 89"/>
                <a:gd name="T5" fmla="*/ 17 h 35"/>
                <a:gd name="T6" fmla="*/ 89 w 89"/>
                <a:gd name="T7" fmla="*/ 12 h 35"/>
                <a:gd name="T8" fmla="*/ 83 w 89"/>
                <a:gd name="T9" fmla="*/ 5 h 35"/>
                <a:gd name="T10" fmla="*/ 11 w 89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5">
                  <a:moveTo>
                    <a:pt x="11" y="34"/>
                  </a:moveTo>
                  <a:cubicBezTo>
                    <a:pt x="13" y="35"/>
                    <a:pt x="18" y="35"/>
                    <a:pt x="20" y="32"/>
                  </a:cubicBezTo>
                  <a:cubicBezTo>
                    <a:pt x="32" y="16"/>
                    <a:pt x="69" y="16"/>
                    <a:pt x="82" y="17"/>
                  </a:cubicBezTo>
                  <a:cubicBezTo>
                    <a:pt x="86" y="17"/>
                    <a:pt x="88" y="15"/>
                    <a:pt x="89" y="12"/>
                  </a:cubicBezTo>
                  <a:cubicBezTo>
                    <a:pt x="89" y="9"/>
                    <a:pt x="87" y="6"/>
                    <a:pt x="83" y="5"/>
                  </a:cubicBezTo>
                  <a:cubicBezTo>
                    <a:pt x="29" y="0"/>
                    <a:pt x="0" y="26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fr-F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A6609D31-4FEC-424A-BAA7-F3192E51A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751"/>
              <a:ext cx="102" cy="42"/>
            </a:xfrm>
            <a:custGeom>
              <a:avLst/>
              <a:gdLst>
                <a:gd name="T0" fmla="*/ 7 w 81"/>
                <a:gd name="T1" fmla="*/ 17 h 35"/>
                <a:gd name="T2" fmla="*/ 70 w 81"/>
                <a:gd name="T3" fmla="*/ 32 h 35"/>
                <a:gd name="T4" fmla="*/ 78 w 81"/>
                <a:gd name="T5" fmla="*/ 33 h 35"/>
                <a:gd name="T6" fmla="*/ 79 w 81"/>
                <a:gd name="T7" fmla="*/ 25 h 35"/>
                <a:gd name="T8" fmla="*/ 6 w 81"/>
                <a:gd name="T9" fmla="*/ 5 h 35"/>
                <a:gd name="T10" fmla="*/ 0 w 81"/>
                <a:gd name="T11" fmla="*/ 11 h 35"/>
                <a:gd name="T12" fmla="*/ 7 w 81"/>
                <a:gd name="T1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5">
                  <a:moveTo>
                    <a:pt x="7" y="17"/>
                  </a:moveTo>
                  <a:cubicBezTo>
                    <a:pt x="20" y="16"/>
                    <a:pt x="57" y="16"/>
                    <a:pt x="70" y="32"/>
                  </a:cubicBezTo>
                  <a:cubicBezTo>
                    <a:pt x="71" y="34"/>
                    <a:pt x="76" y="35"/>
                    <a:pt x="78" y="33"/>
                  </a:cubicBezTo>
                  <a:cubicBezTo>
                    <a:pt x="80" y="31"/>
                    <a:pt x="81" y="27"/>
                    <a:pt x="79" y="25"/>
                  </a:cubicBezTo>
                  <a:cubicBezTo>
                    <a:pt x="60" y="0"/>
                    <a:pt x="8" y="5"/>
                    <a:pt x="6" y="5"/>
                  </a:cubicBezTo>
                  <a:cubicBezTo>
                    <a:pt x="3" y="5"/>
                    <a:pt x="0" y="8"/>
                    <a:pt x="0" y="11"/>
                  </a:cubicBezTo>
                  <a:cubicBezTo>
                    <a:pt x="1" y="14"/>
                    <a:pt x="4" y="17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fr-F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7FC9F15D-38BE-4E29-81C5-E5A73F2DA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794"/>
              <a:ext cx="102" cy="42"/>
            </a:xfrm>
            <a:custGeom>
              <a:avLst/>
              <a:gdLst>
                <a:gd name="T0" fmla="*/ 7 w 81"/>
                <a:gd name="T1" fmla="*/ 17 h 35"/>
                <a:gd name="T2" fmla="*/ 69 w 81"/>
                <a:gd name="T3" fmla="*/ 32 h 35"/>
                <a:gd name="T4" fmla="*/ 78 w 81"/>
                <a:gd name="T5" fmla="*/ 34 h 35"/>
                <a:gd name="T6" fmla="*/ 79 w 81"/>
                <a:gd name="T7" fmla="*/ 25 h 35"/>
                <a:gd name="T8" fmla="*/ 6 w 81"/>
                <a:gd name="T9" fmla="*/ 5 h 35"/>
                <a:gd name="T10" fmla="*/ 0 w 81"/>
                <a:gd name="T11" fmla="*/ 12 h 35"/>
                <a:gd name="T12" fmla="*/ 7 w 81"/>
                <a:gd name="T1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35">
                  <a:moveTo>
                    <a:pt x="7" y="17"/>
                  </a:moveTo>
                  <a:cubicBezTo>
                    <a:pt x="20" y="16"/>
                    <a:pt x="57" y="16"/>
                    <a:pt x="69" y="32"/>
                  </a:cubicBezTo>
                  <a:cubicBezTo>
                    <a:pt x="71" y="35"/>
                    <a:pt x="76" y="35"/>
                    <a:pt x="78" y="34"/>
                  </a:cubicBezTo>
                  <a:cubicBezTo>
                    <a:pt x="80" y="32"/>
                    <a:pt x="81" y="28"/>
                    <a:pt x="79" y="25"/>
                  </a:cubicBezTo>
                  <a:cubicBezTo>
                    <a:pt x="60" y="0"/>
                    <a:pt x="8" y="5"/>
                    <a:pt x="6" y="5"/>
                  </a:cubicBezTo>
                  <a:cubicBezTo>
                    <a:pt x="3" y="6"/>
                    <a:pt x="0" y="8"/>
                    <a:pt x="0" y="12"/>
                  </a:cubicBezTo>
                  <a:cubicBezTo>
                    <a:pt x="1" y="15"/>
                    <a:pt x="4" y="18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fr-F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595A4543-757D-408C-8CF0-8D07C1735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5" y="710"/>
              <a:ext cx="494" cy="185"/>
            </a:xfrm>
            <a:custGeom>
              <a:avLst/>
              <a:gdLst>
                <a:gd name="T0" fmla="*/ 391 w 392"/>
                <a:gd name="T1" fmla="*/ 145 h 154"/>
                <a:gd name="T2" fmla="*/ 346 w 392"/>
                <a:gd name="T3" fmla="*/ 32 h 154"/>
                <a:gd name="T4" fmla="*/ 340 w 392"/>
                <a:gd name="T5" fmla="*/ 28 h 154"/>
                <a:gd name="T6" fmla="*/ 317 w 392"/>
                <a:gd name="T7" fmla="*/ 28 h 154"/>
                <a:gd name="T8" fmla="*/ 311 w 392"/>
                <a:gd name="T9" fmla="*/ 7 h 154"/>
                <a:gd name="T10" fmla="*/ 305 w 392"/>
                <a:gd name="T11" fmla="*/ 3 h 154"/>
                <a:gd name="T12" fmla="*/ 196 w 392"/>
                <a:gd name="T13" fmla="*/ 26 h 154"/>
                <a:gd name="T14" fmla="*/ 87 w 392"/>
                <a:gd name="T15" fmla="*/ 3 h 154"/>
                <a:gd name="T16" fmla="*/ 81 w 392"/>
                <a:gd name="T17" fmla="*/ 7 h 154"/>
                <a:gd name="T18" fmla="*/ 75 w 392"/>
                <a:gd name="T19" fmla="*/ 28 h 154"/>
                <a:gd name="T20" fmla="*/ 52 w 392"/>
                <a:gd name="T21" fmla="*/ 28 h 154"/>
                <a:gd name="T22" fmla="*/ 47 w 392"/>
                <a:gd name="T23" fmla="*/ 32 h 154"/>
                <a:gd name="T24" fmla="*/ 1 w 392"/>
                <a:gd name="T25" fmla="*/ 145 h 154"/>
                <a:gd name="T26" fmla="*/ 8 w 392"/>
                <a:gd name="T27" fmla="*/ 154 h 154"/>
                <a:gd name="T28" fmla="*/ 385 w 392"/>
                <a:gd name="T29" fmla="*/ 154 h 154"/>
                <a:gd name="T30" fmla="*/ 391 w 392"/>
                <a:gd name="T31" fmla="*/ 145 h 154"/>
                <a:gd name="T32" fmla="*/ 300 w 392"/>
                <a:gd name="T33" fmla="*/ 15 h 154"/>
                <a:gd name="T34" fmla="*/ 331 w 392"/>
                <a:gd name="T35" fmla="*/ 112 h 154"/>
                <a:gd name="T36" fmla="*/ 300 w 392"/>
                <a:gd name="T37" fmla="*/ 107 h 154"/>
                <a:gd name="T38" fmla="*/ 202 w 392"/>
                <a:gd name="T39" fmla="*/ 137 h 154"/>
                <a:gd name="T40" fmla="*/ 202 w 392"/>
                <a:gd name="T41" fmla="*/ 39 h 154"/>
                <a:gd name="T42" fmla="*/ 300 w 392"/>
                <a:gd name="T43" fmla="*/ 15 h 154"/>
                <a:gd name="T44" fmla="*/ 92 w 392"/>
                <a:gd name="T45" fmla="*/ 15 h 154"/>
                <a:gd name="T46" fmla="*/ 190 w 392"/>
                <a:gd name="T47" fmla="*/ 39 h 154"/>
                <a:gd name="T48" fmla="*/ 190 w 392"/>
                <a:gd name="T49" fmla="*/ 137 h 154"/>
                <a:gd name="T50" fmla="*/ 92 w 392"/>
                <a:gd name="T51" fmla="*/ 107 h 154"/>
                <a:gd name="T52" fmla="*/ 61 w 392"/>
                <a:gd name="T53" fmla="*/ 112 h 154"/>
                <a:gd name="T54" fmla="*/ 84 w 392"/>
                <a:gd name="T55" fmla="*/ 37 h 154"/>
                <a:gd name="T56" fmla="*/ 84 w 392"/>
                <a:gd name="T57" fmla="*/ 37 h 154"/>
                <a:gd name="T58" fmla="*/ 92 w 392"/>
                <a:gd name="T59" fmla="*/ 15 h 154"/>
                <a:gd name="T60" fmla="*/ 57 w 392"/>
                <a:gd name="T61" fmla="*/ 41 h 154"/>
                <a:gd name="T62" fmla="*/ 71 w 392"/>
                <a:gd name="T63" fmla="*/ 41 h 154"/>
                <a:gd name="T64" fmla="*/ 46 w 392"/>
                <a:gd name="T65" fmla="*/ 120 h 154"/>
                <a:gd name="T66" fmla="*/ 54 w 392"/>
                <a:gd name="T67" fmla="*/ 127 h 154"/>
                <a:gd name="T68" fmla="*/ 92 w 392"/>
                <a:gd name="T69" fmla="*/ 119 h 154"/>
                <a:gd name="T70" fmla="*/ 174 w 392"/>
                <a:gd name="T71" fmla="*/ 142 h 154"/>
                <a:gd name="T72" fmla="*/ 16 w 392"/>
                <a:gd name="T73" fmla="*/ 142 h 154"/>
                <a:gd name="T74" fmla="*/ 57 w 392"/>
                <a:gd name="T75" fmla="*/ 41 h 154"/>
                <a:gd name="T76" fmla="*/ 218 w 392"/>
                <a:gd name="T77" fmla="*/ 142 h 154"/>
                <a:gd name="T78" fmla="*/ 300 w 392"/>
                <a:gd name="T79" fmla="*/ 119 h 154"/>
                <a:gd name="T80" fmla="*/ 338 w 392"/>
                <a:gd name="T81" fmla="*/ 127 h 154"/>
                <a:gd name="T82" fmla="*/ 344 w 392"/>
                <a:gd name="T83" fmla="*/ 127 h 154"/>
                <a:gd name="T84" fmla="*/ 346 w 392"/>
                <a:gd name="T85" fmla="*/ 120 h 154"/>
                <a:gd name="T86" fmla="*/ 321 w 392"/>
                <a:gd name="T87" fmla="*/ 41 h 154"/>
                <a:gd name="T88" fmla="*/ 335 w 392"/>
                <a:gd name="T89" fmla="*/ 41 h 154"/>
                <a:gd name="T90" fmla="*/ 376 w 392"/>
                <a:gd name="T91" fmla="*/ 142 h 154"/>
                <a:gd name="T92" fmla="*/ 218 w 392"/>
                <a:gd name="T93" fmla="*/ 14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2" h="154">
                  <a:moveTo>
                    <a:pt x="391" y="145"/>
                  </a:moveTo>
                  <a:cubicBezTo>
                    <a:pt x="346" y="32"/>
                    <a:pt x="346" y="32"/>
                    <a:pt x="346" y="32"/>
                  </a:cubicBezTo>
                  <a:cubicBezTo>
                    <a:pt x="344" y="30"/>
                    <a:pt x="343" y="28"/>
                    <a:pt x="34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1" y="7"/>
                    <a:pt x="311" y="7"/>
                    <a:pt x="311" y="7"/>
                  </a:cubicBezTo>
                  <a:cubicBezTo>
                    <a:pt x="310" y="5"/>
                    <a:pt x="308" y="3"/>
                    <a:pt x="305" y="3"/>
                  </a:cubicBezTo>
                  <a:cubicBezTo>
                    <a:pt x="274" y="0"/>
                    <a:pt x="217" y="2"/>
                    <a:pt x="196" y="26"/>
                  </a:cubicBezTo>
                  <a:cubicBezTo>
                    <a:pt x="175" y="2"/>
                    <a:pt x="117" y="1"/>
                    <a:pt x="87" y="3"/>
                  </a:cubicBezTo>
                  <a:cubicBezTo>
                    <a:pt x="84" y="3"/>
                    <a:pt x="83" y="5"/>
                    <a:pt x="81" y="7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0" y="28"/>
                    <a:pt x="48" y="30"/>
                    <a:pt x="47" y="32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0" y="150"/>
                    <a:pt x="3" y="154"/>
                    <a:pt x="8" y="154"/>
                  </a:cubicBezTo>
                  <a:cubicBezTo>
                    <a:pt x="385" y="154"/>
                    <a:pt x="385" y="154"/>
                    <a:pt x="385" y="154"/>
                  </a:cubicBezTo>
                  <a:cubicBezTo>
                    <a:pt x="389" y="154"/>
                    <a:pt x="392" y="150"/>
                    <a:pt x="391" y="145"/>
                  </a:cubicBezTo>
                  <a:close/>
                  <a:moveTo>
                    <a:pt x="300" y="15"/>
                  </a:moveTo>
                  <a:cubicBezTo>
                    <a:pt x="331" y="112"/>
                    <a:pt x="331" y="112"/>
                    <a:pt x="331" y="112"/>
                  </a:cubicBezTo>
                  <a:cubicBezTo>
                    <a:pt x="321" y="108"/>
                    <a:pt x="311" y="107"/>
                    <a:pt x="300" y="107"/>
                  </a:cubicBezTo>
                  <a:cubicBezTo>
                    <a:pt x="259" y="107"/>
                    <a:pt x="220" y="127"/>
                    <a:pt x="202" y="137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14" y="15"/>
                    <a:pt x="273" y="13"/>
                    <a:pt x="300" y="15"/>
                  </a:cubicBezTo>
                  <a:close/>
                  <a:moveTo>
                    <a:pt x="92" y="15"/>
                  </a:moveTo>
                  <a:cubicBezTo>
                    <a:pt x="119" y="13"/>
                    <a:pt x="178" y="15"/>
                    <a:pt x="190" y="39"/>
                  </a:cubicBezTo>
                  <a:cubicBezTo>
                    <a:pt x="190" y="137"/>
                    <a:pt x="190" y="137"/>
                    <a:pt x="190" y="137"/>
                  </a:cubicBezTo>
                  <a:cubicBezTo>
                    <a:pt x="172" y="127"/>
                    <a:pt x="132" y="107"/>
                    <a:pt x="92" y="107"/>
                  </a:cubicBezTo>
                  <a:cubicBezTo>
                    <a:pt x="81" y="107"/>
                    <a:pt x="71" y="108"/>
                    <a:pt x="61" y="112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lnTo>
                    <a:pt x="92" y="15"/>
                  </a:lnTo>
                  <a:close/>
                  <a:moveTo>
                    <a:pt x="57" y="41"/>
                  </a:moveTo>
                  <a:cubicBezTo>
                    <a:pt x="71" y="41"/>
                    <a:pt x="71" y="41"/>
                    <a:pt x="71" y="41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4" y="125"/>
                    <a:pt x="49" y="130"/>
                    <a:pt x="54" y="127"/>
                  </a:cubicBezTo>
                  <a:cubicBezTo>
                    <a:pt x="65" y="122"/>
                    <a:pt x="78" y="119"/>
                    <a:pt x="92" y="119"/>
                  </a:cubicBezTo>
                  <a:cubicBezTo>
                    <a:pt x="123" y="119"/>
                    <a:pt x="154" y="132"/>
                    <a:pt x="174" y="142"/>
                  </a:cubicBezTo>
                  <a:cubicBezTo>
                    <a:pt x="16" y="142"/>
                    <a:pt x="16" y="142"/>
                    <a:pt x="16" y="142"/>
                  </a:cubicBezTo>
                  <a:lnTo>
                    <a:pt x="57" y="41"/>
                  </a:lnTo>
                  <a:close/>
                  <a:moveTo>
                    <a:pt x="218" y="142"/>
                  </a:moveTo>
                  <a:cubicBezTo>
                    <a:pt x="238" y="132"/>
                    <a:pt x="269" y="119"/>
                    <a:pt x="300" y="119"/>
                  </a:cubicBezTo>
                  <a:cubicBezTo>
                    <a:pt x="314" y="119"/>
                    <a:pt x="327" y="122"/>
                    <a:pt x="338" y="127"/>
                  </a:cubicBezTo>
                  <a:cubicBezTo>
                    <a:pt x="340" y="128"/>
                    <a:pt x="343" y="128"/>
                    <a:pt x="344" y="127"/>
                  </a:cubicBezTo>
                  <a:cubicBezTo>
                    <a:pt x="346" y="125"/>
                    <a:pt x="347" y="122"/>
                    <a:pt x="346" y="120"/>
                  </a:cubicBezTo>
                  <a:cubicBezTo>
                    <a:pt x="321" y="41"/>
                    <a:pt x="321" y="41"/>
                    <a:pt x="321" y="41"/>
                  </a:cubicBezTo>
                  <a:cubicBezTo>
                    <a:pt x="335" y="41"/>
                    <a:pt x="335" y="41"/>
                    <a:pt x="335" y="41"/>
                  </a:cubicBezTo>
                  <a:cubicBezTo>
                    <a:pt x="376" y="142"/>
                    <a:pt x="376" y="142"/>
                    <a:pt x="376" y="142"/>
                  </a:cubicBezTo>
                  <a:lnTo>
                    <a:pt x="218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fr-F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09E7D90B-DD7F-41FA-B8E0-58A446DFFE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7" y="484"/>
              <a:ext cx="187" cy="223"/>
            </a:xfrm>
            <a:custGeom>
              <a:avLst/>
              <a:gdLst>
                <a:gd name="T0" fmla="*/ 34 w 149"/>
                <a:gd name="T1" fmla="*/ 133 h 186"/>
                <a:gd name="T2" fmla="*/ 44 w 149"/>
                <a:gd name="T3" fmla="*/ 151 h 186"/>
                <a:gd name="T4" fmla="*/ 44 w 149"/>
                <a:gd name="T5" fmla="*/ 153 h 186"/>
                <a:gd name="T6" fmla="*/ 44 w 149"/>
                <a:gd name="T7" fmla="*/ 161 h 186"/>
                <a:gd name="T8" fmla="*/ 41 w 149"/>
                <a:gd name="T9" fmla="*/ 161 h 186"/>
                <a:gd name="T10" fmla="*/ 35 w 149"/>
                <a:gd name="T11" fmla="*/ 167 h 186"/>
                <a:gd name="T12" fmla="*/ 41 w 149"/>
                <a:gd name="T13" fmla="*/ 173 h 186"/>
                <a:gd name="T14" fmla="*/ 44 w 149"/>
                <a:gd name="T15" fmla="*/ 173 h 186"/>
                <a:gd name="T16" fmla="*/ 44 w 149"/>
                <a:gd name="T17" fmla="*/ 174 h 186"/>
                <a:gd name="T18" fmla="*/ 56 w 149"/>
                <a:gd name="T19" fmla="*/ 186 h 186"/>
                <a:gd name="T20" fmla="*/ 95 w 149"/>
                <a:gd name="T21" fmla="*/ 186 h 186"/>
                <a:gd name="T22" fmla="*/ 108 w 149"/>
                <a:gd name="T23" fmla="*/ 174 h 186"/>
                <a:gd name="T24" fmla="*/ 108 w 149"/>
                <a:gd name="T25" fmla="*/ 173 h 186"/>
                <a:gd name="T26" fmla="*/ 110 w 149"/>
                <a:gd name="T27" fmla="*/ 173 h 186"/>
                <a:gd name="T28" fmla="*/ 116 w 149"/>
                <a:gd name="T29" fmla="*/ 167 h 186"/>
                <a:gd name="T30" fmla="*/ 110 w 149"/>
                <a:gd name="T31" fmla="*/ 161 h 186"/>
                <a:gd name="T32" fmla="*/ 108 w 149"/>
                <a:gd name="T33" fmla="*/ 161 h 186"/>
                <a:gd name="T34" fmla="*/ 108 w 149"/>
                <a:gd name="T35" fmla="*/ 153 h 186"/>
                <a:gd name="T36" fmla="*/ 108 w 149"/>
                <a:gd name="T37" fmla="*/ 151 h 186"/>
                <a:gd name="T38" fmla="*/ 118 w 149"/>
                <a:gd name="T39" fmla="*/ 132 h 186"/>
                <a:gd name="T40" fmla="*/ 149 w 149"/>
                <a:gd name="T41" fmla="*/ 73 h 186"/>
                <a:gd name="T42" fmla="*/ 76 w 149"/>
                <a:gd name="T43" fmla="*/ 0 h 186"/>
                <a:gd name="T44" fmla="*/ 4 w 149"/>
                <a:gd name="T45" fmla="*/ 62 h 186"/>
                <a:gd name="T46" fmla="*/ 34 w 149"/>
                <a:gd name="T47" fmla="*/ 133 h 186"/>
                <a:gd name="T48" fmla="*/ 96 w 149"/>
                <a:gd name="T49" fmla="*/ 174 h 186"/>
                <a:gd name="T50" fmla="*/ 57 w 149"/>
                <a:gd name="T51" fmla="*/ 174 h 186"/>
                <a:gd name="T52" fmla="*/ 57 w 149"/>
                <a:gd name="T53" fmla="*/ 159 h 186"/>
                <a:gd name="T54" fmla="*/ 96 w 149"/>
                <a:gd name="T55" fmla="*/ 159 h 186"/>
                <a:gd name="T56" fmla="*/ 96 w 149"/>
                <a:gd name="T57" fmla="*/ 174 h 186"/>
                <a:gd name="T58" fmla="*/ 16 w 149"/>
                <a:gd name="T59" fmla="*/ 65 h 186"/>
                <a:gd name="T60" fmla="*/ 76 w 149"/>
                <a:gd name="T61" fmla="*/ 13 h 186"/>
                <a:gd name="T62" fmla="*/ 137 w 149"/>
                <a:gd name="T63" fmla="*/ 73 h 186"/>
                <a:gd name="T64" fmla="*/ 111 w 149"/>
                <a:gd name="T65" fmla="*/ 123 h 186"/>
                <a:gd name="T66" fmla="*/ 96 w 149"/>
                <a:gd name="T67" fmla="*/ 147 h 186"/>
                <a:gd name="T68" fmla="*/ 82 w 149"/>
                <a:gd name="T69" fmla="*/ 147 h 186"/>
                <a:gd name="T70" fmla="*/ 82 w 149"/>
                <a:gd name="T71" fmla="*/ 84 h 186"/>
                <a:gd name="T72" fmla="*/ 101 w 149"/>
                <a:gd name="T73" fmla="*/ 79 h 186"/>
                <a:gd name="T74" fmla="*/ 101 w 149"/>
                <a:gd name="T75" fmla="*/ 70 h 186"/>
                <a:gd name="T76" fmla="*/ 92 w 149"/>
                <a:gd name="T77" fmla="*/ 70 h 186"/>
                <a:gd name="T78" fmla="*/ 80 w 149"/>
                <a:gd name="T79" fmla="*/ 70 h 186"/>
                <a:gd name="T80" fmla="*/ 72 w 149"/>
                <a:gd name="T81" fmla="*/ 70 h 186"/>
                <a:gd name="T82" fmla="*/ 60 w 149"/>
                <a:gd name="T83" fmla="*/ 70 h 186"/>
                <a:gd name="T84" fmla="*/ 51 w 149"/>
                <a:gd name="T85" fmla="*/ 70 h 186"/>
                <a:gd name="T86" fmla="*/ 51 w 149"/>
                <a:gd name="T87" fmla="*/ 79 h 186"/>
                <a:gd name="T88" fmla="*/ 66 w 149"/>
                <a:gd name="T89" fmla="*/ 85 h 186"/>
                <a:gd name="T90" fmla="*/ 70 w 149"/>
                <a:gd name="T91" fmla="*/ 84 h 186"/>
                <a:gd name="T92" fmla="*/ 70 w 149"/>
                <a:gd name="T93" fmla="*/ 147 h 186"/>
                <a:gd name="T94" fmla="*/ 56 w 149"/>
                <a:gd name="T95" fmla="*/ 147 h 186"/>
                <a:gd name="T96" fmla="*/ 41 w 149"/>
                <a:gd name="T97" fmla="*/ 123 h 186"/>
                <a:gd name="T98" fmla="*/ 16 w 149"/>
                <a:gd name="T99" fmla="*/ 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186">
                  <a:moveTo>
                    <a:pt x="34" y="133"/>
                  </a:moveTo>
                  <a:cubicBezTo>
                    <a:pt x="40" y="137"/>
                    <a:pt x="44" y="144"/>
                    <a:pt x="44" y="151"/>
                  </a:cubicBezTo>
                  <a:cubicBezTo>
                    <a:pt x="44" y="153"/>
                    <a:pt x="44" y="153"/>
                    <a:pt x="44" y="1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1" y="161"/>
                    <a:pt x="41" y="161"/>
                    <a:pt x="41" y="161"/>
                  </a:cubicBezTo>
                  <a:cubicBezTo>
                    <a:pt x="38" y="161"/>
                    <a:pt x="35" y="163"/>
                    <a:pt x="35" y="167"/>
                  </a:cubicBezTo>
                  <a:cubicBezTo>
                    <a:pt x="35" y="170"/>
                    <a:pt x="38" y="173"/>
                    <a:pt x="41" y="173"/>
                  </a:cubicBezTo>
                  <a:cubicBezTo>
                    <a:pt x="44" y="173"/>
                    <a:pt x="44" y="173"/>
                    <a:pt x="44" y="173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81"/>
                    <a:pt x="49" y="186"/>
                    <a:pt x="56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102" y="186"/>
                    <a:pt x="108" y="181"/>
                    <a:pt x="108" y="174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14" y="173"/>
                    <a:pt x="116" y="170"/>
                    <a:pt x="116" y="167"/>
                  </a:cubicBezTo>
                  <a:cubicBezTo>
                    <a:pt x="116" y="163"/>
                    <a:pt x="114" y="161"/>
                    <a:pt x="110" y="161"/>
                  </a:cubicBezTo>
                  <a:cubicBezTo>
                    <a:pt x="108" y="161"/>
                    <a:pt x="108" y="161"/>
                    <a:pt x="108" y="161"/>
                  </a:cubicBezTo>
                  <a:cubicBezTo>
                    <a:pt x="108" y="153"/>
                    <a:pt x="108" y="153"/>
                    <a:pt x="108" y="153"/>
                  </a:cubicBezTo>
                  <a:cubicBezTo>
                    <a:pt x="108" y="151"/>
                    <a:pt x="108" y="151"/>
                    <a:pt x="108" y="151"/>
                  </a:cubicBezTo>
                  <a:cubicBezTo>
                    <a:pt x="108" y="144"/>
                    <a:pt x="111" y="137"/>
                    <a:pt x="118" y="132"/>
                  </a:cubicBezTo>
                  <a:cubicBezTo>
                    <a:pt x="137" y="119"/>
                    <a:pt x="149" y="96"/>
                    <a:pt x="149" y="73"/>
                  </a:cubicBezTo>
                  <a:cubicBezTo>
                    <a:pt x="149" y="33"/>
                    <a:pt x="116" y="0"/>
                    <a:pt x="76" y="0"/>
                  </a:cubicBezTo>
                  <a:cubicBezTo>
                    <a:pt x="38" y="0"/>
                    <a:pt x="9" y="28"/>
                    <a:pt x="4" y="62"/>
                  </a:cubicBezTo>
                  <a:cubicBezTo>
                    <a:pt x="0" y="90"/>
                    <a:pt x="12" y="117"/>
                    <a:pt x="34" y="133"/>
                  </a:cubicBezTo>
                  <a:close/>
                  <a:moveTo>
                    <a:pt x="96" y="174"/>
                  </a:moveTo>
                  <a:cubicBezTo>
                    <a:pt x="57" y="174"/>
                    <a:pt x="57" y="174"/>
                    <a:pt x="57" y="174"/>
                  </a:cubicBezTo>
                  <a:cubicBezTo>
                    <a:pt x="57" y="159"/>
                    <a:pt x="57" y="159"/>
                    <a:pt x="57" y="159"/>
                  </a:cubicBezTo>
                  <a:cubicBezTo>
                    <a:pt x="96" y="159"/>
                    <a:pt x="96" y="159"/>
                    <a:pt x="96" y="159"/>
                  </a:cubicBezTo>
                  <a:lnTo>
                    <a:pt x="96" y="174"/>
                  </a:lnTo>
                  <a:close/>
                  <a:moveTo>
                    <a:pt x="16" y="65"/>
                  </a:moveTo>
                  <a:cubicBezTo>
                    <a:pt x="20" y="36"/>
                    <a:pt x="44" y="13"/>
                    <a:pt x="76" y="13"/>
                  </a:cubicBezTo>
                  <a:cubicBezTo>
                    <a:pt x="109" y="13"/>
                    <a:pt x="137" y="40"/>
                    <a:pt x="137" y="73"/>
                  </a:cubicBezTo>
                  <a:cubicBezTo>
                    <a:pt x="137" y="93"/>
                    <a:pt x="127" y="111"/>
                    <a:pt x="111" y="123"/>
                  </a:cubicBezTo>
                  <a:cubicBezTo>
                    <a:pt x="103" y="129"/>
                    <a:pt x="98" y="137"/>
                    <a:pt x="96" y="147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9" y="85"/>
                    <a:pt x="96" y="84"/>
                    <a:pt x="101" y="79"/>
                  </a:cubicBezTo>
                  <a:cubicBezTo>
                    <a:pt x="103" y="76"/>
                    <a:pt x="103" y="73"/>
                    <a:pt x="101" y="70"/>
                  </a:cubicBezTo>
                  <a:cubicBezTo>
                    <a:pt x="98" y="68"/>
                    <a:pt x="95" y="68"/>
                    <a:pt x="92" y="70"/>
                  </a:cubicBezTo>
                  <a:cubicBezTo>
                    <a:pt x="89" y="73"/>
                    <a:pt x="84" y="74"/>
                    <a:pt x="80" y="70"/>
                  </a:cubicBezTo>
                  <a:cubicBezTo>
                    <a:pt x="78" y="68"/>
                    <a:pt x="74" y="68"/>
                    <a:pt x="72" y="70"/>
                  </a:cubicBezTo>
                  <a:cubicBezTo>
                    <a:pt x="69" y="73"/>
                    <a:pt x="63" y="73"/>
                    <a:pt x="60" y="70"/>
                  </a:cubicBezTo>
                  <a:cubicBezTo>
                    <a:pt x="57" y="68"/>
                    <a:pt x="54" y="68"/>
                    <a:pt x="51" y="70"/>
                  </a:cubicBezTo>
                  <a:cubicBezTo>
                    <a:pt x="49" y="73"/>
                    <a:pt x="49" y="76"/>
                    <a:pt x="51" y="79"/>
                  </a:cubicBezTo>
                  <a:cubicBezTo>
                    <a:pt x="55" y="83"/>
                    <a:pt x="60" y="85"/>
                    <a:pt x="66" y="85"/>
                  </a:cubicBezTo>
                  <a:cubicBezTo>
                    <a:pt x="67" y="85"/>
                    <a:pt x="69" y="85"/>
                    <a:pt x="70" y="84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5" y="137"/>
                    <a:pt x="49" y="128"/>
                    <a:pt x="41" y="123"/>
                  </a:cubicBezTo>
                  <a:cubicBezTo>
                    <a:pt x="23" y="110"/>
                    <a:pt x="13" y="87"/>
                    <a:pt x="1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fr-F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F6DD8835-6950-4B39-BED3-696432B4D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430"/>
              <a:ext cx="15" cy="39"/>
            </a:xfrm>
            <a:custGeom>
              <a:avLst/>
              <a:gdLst>
                <a:gd name="T0" fmla="*/ 6 w 12"/>
                <a:gd name="T1" fmla="*/ 33 h 33"/>
                <a:gd name="T2" fmla="*/ 12 w 12"/>
                <a:gd name="T3" fmla="*/ 27 h 33"/>
                <a:gd name="T4" fmla="*/ 12 w 12"/>
                <a:gd name="T5" fmla="*/ 6 h 33"/>
                <a:gd name="T6" fmla="*/ 6 w 12"/>
                <a:gd name="T7" fmla="*/ 0 h 33"/>
                <a:gd name="T8" fmla="*/ 0 w 12"/>
                <a:gd name="T9" fmla="*/ 6 h 33"/>
                <a:gd name="T10" fmla="*/ 0 w 12"/>
                <a:gd name="T11" fmla="*/ 27 h 33"/>
                <a:gd name="T12" fmla="*/ 6 w 1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3">
                  <a:moveTo>
                    <a:pt x="6" y="33"/>
                  </a:moveTo>
                  <a:cubicBezTo>
                    <a:pt x="10" y="33"/>
                    <a:pt x="12" y="30"/>
                    <a:pt x="12" y="2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3" y="33"/>
                    <a:pt x="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fr-F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24">
              <a:extLst>
                <a:ext uri="{FF2B5EF4-FFF2-40B4-BE49-F238E27FC236}">
                  <a16:creationId xmlns:a16="http://schemas.microsoft.com/office/drawing/2014/main" id="{04893902-BA03-4189-A968-626220125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438"/>
              <a:ext cx="28" cy="41"/>
            </a:xfrm>
            <a:custGeom>
              <a:avLst/>
              <a:gdLst>
                <a:gd name="T0" fmla="*/ 9 w 22"/>
                <a:gd name="T1" fmla="*/ 29 h 34"/>
                <a:gd name="T2" fmla="*/ 17 w 22"/>
                <a:gd name="T3" fmla="*/ 32 h 34"/>
                <a:gd name="T4" fmla="*/ 20 w 22"/>
                <a:gd name="T5" fmla="*/ 24 h 34"/>
                <a:gd name="T6" fmla="*/ 12 w 22"/>
                <a:gd name="T7" fmla="*/ 5 h 34"/>
                <a:gd name="T8" fmla="*/ 5 w 22"/>
                <a:gd name="T9" fmla="*/ 2 h 34"/>
                <a:gd name="T10" fmla="*/ 2 w 22"/>
                <a:gd name="T11" fmla="*/ 10 h 34"/>
                <a:gd name="T12" fmla="*/ 9 w 22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9" y="29"/>
                  </a:moveTo>
                  <a:cubicBezTo>
                    <a:pt x="10" y="32"/>
                    <a:pt x="14" y="34"/>
                    <a:pt x="17" y="32"/>
                  </a:cubicBezTo>
                  <a:cubicBezTo>
                    <a:pt x="20" y="31"/>
                    <a:pt x="22" y="27"/>
                    <a:pt x="20" y="2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8" y="0"/>
                    <a:pt x="5" y="2"/>
                  </a:cubicBezTo>
                  <a:cubicBezTo>
                    <a:pt x="2" y="3"/>
                    <a:pt x="0" y="7"/>
                    <a:pt x="2" y="10"/>
                  </a:cubicBezTo>
                  <a:lnTo>
                    <a:pt x="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fr-F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A04BD127-9D51-4A24-B77A-5F5F583DE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469"/>
              <a:ext cx="35" cy="34"/>
            </a:xfrm>
            <a:custGeom>
              <a:avLst/>
              <a:gdLst>
                <a:gd name="T0" fmla="*/ 17 w 28"/>
                <a:gd name="T1" fmla="*/ 25 h 28"/>
                <a:gd name="T2" fmla="*/ 26 w 28"/>
                <a:gd name="T3" fmla="*/ 25 h 28"/>
                <a:gd name="T4" fmla="*/ 26 w 28"/>
                <a:gd name="T5" fmla="*/ 17 h 28"/>
                <a:gd name="T6" fmla="*/ 11 w 28"/>
                <a:gd name="T7" fmla="*/ 2 h 28"/>
                <a:gd name="T8" fmla="*/ 3 w 28"/>
                <a:gd name="T9" fmla="*/ 2 h 28"/>
                <a:gd name="T10" fmla="*/ 3 w 28"/>
                <a:gd name="T11" fmla="*/ 11 h 28"/>
                <a:gd name="T12" fmla="*/ 17 w 28"/>
                <a:gd name="T1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7" y="25"/>
                  </a:moveTo>
                  <a:cubicBezTo>
                    <a:pt x="20" y="28"/>
                    <a:pt x="23" y="28"/>
                    <a:pt x="26" y="25"/>
                  </a:cubicBezTo>
                  <a:cubicBezTo>
                    <a:pt x="28" y="23"/>
                    <a:pt x="28" y="19"/>
                    <a:pt x="26" y="1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0"/>
                    <a:pt x="5" y="0"/>
                    <a:pt x="3" y="2"/>
                  </a:cubicBezTo>
                  <a:cubicBezTo>
                    <a:pt x="0" y="5"/>
                    <a:pt x="0" y="8"/>
                    <a:pt x="3" y="11"/>
                  </a:cubicBezTo>
                  <a:lnTo>
                    <a:pt x="1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fr-F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39A41711-954A-4207-B2C4-7E6B12B7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469"/>
              <a:ext cx="35" cy="34"/>
            </a:xfrm>
            <a:custGeom>
              <a:avLst/>
              <a:gdLst>
                <a:gd name="T0" fmla="*/ 11 w 28"/>
                <a:gd name="T1" fmla="*/ 25 h 28"/>
                <a:gd name="T2" fmla="*/ 25 w 28"/>
                <a:gd name="T3" fmla="*/ 11 h 28"/>
                <a:gd name="T4" fmla="*/ 25 w 28"/>
                <a:gd name="T5" fmla="*/ 2 h 28"/>
                <a:gd name="T6" fmla="*/ 17 w 28"/>
                <a:gd name="T7" fmla="*/ 2 h 28"/>
                <a:gd name="T8" fmla="*/ 2 w 28"/>
                <a:gd name="T9" fmla="*/ 17 h 28"/>
                <a:gd name="T10" fmla="*/ 2 w 28"/>
                <a:gd name="T11" fmla="*/ 25 h 28"/>
                <a:gd name="T12" fmla="*/ 11 w 28"/>
                <a:gd name="T1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1" y="2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8" y="8"/>
                    <a:pt x="28" y="5"/>
                    <a:pt x="25" y="2"/>
                  </a:cubicBezTo>
                  <a:cubicBezTo>
                    <a:pt x="23" y="0"/>
                    <a:pt x="19" y="0"/>
                    <a:pt x="17" y="2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9"/>
                    <a:pt x="0" y="23"/>
                    <a:pt x="2" y="25"/>
                  </a:cubicBezTo>
                  <a:cubicBezTo>
                    <a:pt x="5" y="28"/>
                    <a:pt x="8" y="28"/>
                    <a:pt x="1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fr-FR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843917E0-8B7D-4D29-B6A0-DC8E42050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441"/>
              <a:ext cx="28" cy="38"/>
            </a:xfrm>
            <a:custGeom>
              <a:avLst/>
              <a:gdLst>
                <a:gd name="T0" fmla="*/ 5 w 22"/>
                <a:gd name="T1" fmla="*/ 30 h 32"/>
                <a:gd name="T2" fmla="*/ 13 w 22"/>
                <a:gd name="T3" fmla="*/ 27 h 32"/>
                <a:gd name="T4" fmla="*/ 21 w 22"/>
                <a:gd name="T5" fmla="*/ 9 h 32"/>
                <a:gd name="T6" fmla="*/ 18 w 22"/>
                <a:gd name="T7" fmla="*/ 1 h 32"/>
                <a:gd name="T8" fmla="*/ 10 w 22"/>
                <a:gd name="T9" fmla="*/ 4 h 32"/>
                <a:gd name="T10" fmla="*/ 2 w 22"/>
                <a:gd name="T11" fmla="*/ 23 h 32"/>
                <a:gd name="T12" fmla="*/ 5 w 22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2">
                  <a:moveTo>
                    <a:pt x="5" y="30"/>
                  </a:moveTo>
                  <a:cubicBezTo>
                    <a:pt x="8" y="32"/>
                    <a:pt x="12" y="30"/>
                    <a:pt x="13" y="2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6"/>
                    <a:pt x="21" y="2"/>
                    <a:pt x="18" y="1"/>
                  </a:cubicBezTo>
                  <a:cubicBezTo>
                    <a:pt x="15" y="0"/>
                    <a:pt x="11" y="1"/>
                    <a:pt x="10" y="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6"/>
                    <a:pt x="2" y="29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fr-FR" sz="135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4" name="Espace réservé du contenu 1">
            <a:extLst>
              <a:ext uri="{FF2B5EF4-FFF2-40B4-BE49-F238E27FC236}">
                <a16:creationId xmlns:a16="http://schemas.microsoft.com/office/drawing/2014/main" id="{CEA20F00-CA01-4032-BD31-6262FC561FFA}"/>
              </a:ext>
            </a:extLst>
          </p:cNvPr>
          <p:cNvSpPr txBox="1">
            <a:spLocks/>
          </p:cNvSpPr>
          <p:nvPr/>
        </p:nvSpPr>
        <p:spPr>
          <a:xfrm>
            <a:off x="515538" y="3906686"/>
            <a:ext cx="4901210" cy="92829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/>
              <a:t>A group of </a:t>
            </a:r>
            <a:r>
              <a:rPr lang="en-US" sz="1600" b="1">
                <a:solidFill>
                  <a:schemeClr val="accent4"/>
                </a:solidFill>
              </a:rPr>
              <a:t>ambassadors</a:t>
            </a:r>
            <a:r>
              <a:rPr lang="en-US" sz="1600"/>
              <a:t> will be set up to reach out for the entire Group and Contractors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HSE Branch team members</a:t>
            </a:r>
          </a:p>
          <a:p>
            <a:pPr marL="214313" lvl="1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Auditors</a:t>
            </a:r>
          </a:p>
          <a:p>
            <a:pPr marL="214313" lvl="1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HSE specialists</a:t>
            </a:r>
          </a:p>
          <a:p>
            <a:pPr marL="214313" lvl="1" indent="-2143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Branch personnel whenever adequate</a:t>
            </a:r>
          </a:p>
        </p:txBody>
      </p:sp>
      <p:grpSp>
        <p:nvGrpSpPr>
          <p:cNvPr id="65" name="Group 28">
            <a:extLst>
              <a:ext uri="{FF2B5EF4-FFF2-40B4-BE49-F238E27FC236}">
                <a16:creationId xmlns:a16="http://schemas.microsoft.com/office/drawing/2014/main" id="{0B19A8CC-E320-4276-8276-232BF4B3BC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79371" y="5809725"/>
            <a:ext cx="368792" cy="346760"/>
            <a:chOff x="4058" y="752"/>
            <a:chExt cx="539" cy="479"/>
          </a:xfrm>
          <a:solidFill>
            <a:schemeClr val="bg2"/>
          </a:solidFill>
        </p:grpSpPr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416E936D-40E4-4D23-943A-163F49B183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1" y="1012"/>
              <a:ext cx="246" cy="219"/>
            </a:xfrm>
            <a:custGeom>
              <a:avLst/>
              <a:gdLst>
                <a:gd name="T0" fmla="*/ 91 w 183"/>
                <a:gd name="T1" fmla="*/ 183 h 183"/>
                <a:gd name="T2" fmla="*/ 0 w 183"/>
                <a:gd name="T3" fmla="*/ 91 h 183"/>
                <a:gd name="T4" fmla="*/ 91 w 183"/>
                <a:gd name="T5" fmla="*/ 0 h 183"/>
                <a:gd name="T6" fmla="*/ 183 w 183"/>
                <a:gd name="T7" fmla="*/ 91 h 183"/>
                <a:gd name="T8" fmla="*/ 91 w 183"/>
                <a:gd name="T9" fmla="*/ 183 h 183"/>
                <a:gd name="T10" fmla="*/ 91 w 183"/>
                <a:gd name="T11" fmla="*/ 16 h 183"/>
                <a:gd name="T12" fmla="*/ 16 w 183"/>
                <a:gd name="T13" fmla="*/ 91 h 183"/>
                <a:gd name="T14" fmla="*/ 91 w 183"/>
                <a:gd name="T15" fmla="*/ 166 h 183"/>
                <a:gd name="T16" fmla="*/ 166 w 183"/>
                <a:gd name="T17" fmla="*/ 91 h 183"/>
                <a:gd name="T18" fmla="*/ 91 w 183"/>
                <a:gd name="T19" fmla="*/ 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183">
                  <a:moveTo>
                    <a:pt x="91" y="183"/>
                  </a:moveTo>
                  <a:cubicBezTo>
                    <a:pt x="41" y="183"/>
                    <a:pt x="0" y="142"/>
                    <a:pt x="0" y="91"/>
                  </a:cubicBezTo>
                  <a:cubicBezTo>
                    <a:pt x="0" y="41"/>
                    <a:pt x="41" y="0"/>
                    <a:pt x="91" y="0"/>
                  </a:cubicBezTo>
                  <a:cubicBezTo>
                    <a:pt x="142" y="0"/>
                    <a:pt x="183" y="41"/>
                    <a:pt x="183" y="91"/>
                  </a:cubicBezTo>
                  <a:cubicBezTo>
                    <a:pt x="183" y="142"/>
                    <a:pt x="142" y="183"/>
                    <a:pt x="91" y="183"/>
                  </a:cubicBezTo>
                  <a:close/>
                  <a:moveTo>
                    <a:pt x="91" y="16"/>
                  </a:moveTo>
                  <a:cubicBezTo>
                    <a:pt x="50" y="16"/>
                    <a:pt x="16" y="50"/>
                    <a:pt x="16" y="91"/>
                  </a:cubicBezTo>
                  <a:cubicBezTo>
                    <a:pt x="16" y="133"/>
                    <a:pt x="50" y="166"/>
                    <a:pt x="91" y="166"/>
                  </a:cubicBezTo>
                  <a:cubicBezTo>
                    <a:pt x="133" y="166"/>
                    <a:pt x="166" y="133"/>
                    <a:pt x="166" y="91"/>
                  </a:cubicBezTo>
                  <a:cubicBezTo>
                    <a:pt x="166" y="50"/>
                    <a:pt x="133" y="16"/>
                    <a:pt x="9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A464AF48-6237-4536-8A2F-4E3B1345E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070"/>
              <a:ext cx="159" cy="101"/>
            </a:xfrm>
            <a:custGeom>
              <a:avLst/>
              <a:gdLst>
                <a:gd name="T0" fmla="*/ 43 w 118"/>
                <a:gd name="T1" fmla="*/ 84 h 84"/>
                <a:gd name="T2" fmla="*/ 37 w 118"/>
                <a:gd name="T3" fmla="*/ 82 h 84"/>
                <a:gd name="T4" fmla="*/ 3 w 118"/>
                <a:gd name="T5" fmla="*/ 48 h 84"/>
                <a:gd name="T6" fmla="*/ 3 w 118"/>
                <a:gd name="T7" fmla="*/ 36 h 84"/>
                <a:gd name="T8" fmla="*/ 15 w 118"/>
                <a:gd name="T9" fmla="*/ 36 h 84"/>
                <a:gd name="T10" fmla="*/ 43 w 118"/>
                <a:gd name="T11" fmla="*/ 64 h 84"/>
                <a:gd name="T12" fmla="*/ 103 w 118"/>
                <a:gd name="T13" fmla="*/ 3 h 84"/>
                <a:gd name="T14" fmla="*/ 115 w 118"/>
                <a:gd name="T15" fmla="*/ 3 h 84"/>
                <a:gd name="T16" fmla="*/ 115 w 118"/>
                <a:gd name="T17" fmla="*/ 15 h 84"/>
                <a:gd name="T18" fmla="*/ 49 w 118"/>
                <a:gd name="T19" fmla="*/ 82 h 84"/>
                <a:gd name="T20" fmla="*/ 43 w 118"/>
                <a:gd name="T2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84">
                  <a:moveTo>
                    <a:pt x="43" y="84"/>
                  </a:moveTo>
                  <a:cubicBezTo>
                    <a:pt x="41" y="84"/>
                    <a:pt x="38" y="83"/>
                    <a:pt x="37" y="82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0" y="40"/>
                    <a:pt x="3" y="36"/>
                  </a:cubicBezTo>
                  <a:cubicBezTo>
                    <a:pt x="7" y="33"/>
                    <a:pt x="12" y="33"/>
                    <a:pt x="15" y="36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7" y="0"/>
                    <a:pt x="112" y="0"/>
                    <a:pt x="115" y="3"/>
                  </a:cubicBezTo>
                  <a:cubicBezTo>
                    <a:pt x="118" y="6"/>
                    <a:pt x="118" y="12"/>
                    <a:pt x="115" y="15"/>
                  </a:cubicBezTo>
                  <a:cubicBezTo>
                    <a:pt x="49" y="82"/>
                    <a:pt x="49" y="82"/>
                    <a:pt x="49" y="82"/>
                  </a:cubicBezTo>
                  <a:cubicBezTo>
                    <a:pt x="47" y="83"/>
                    <a:pt x="45" y="84"/>
                    <a:pt x="4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051616FD-6BED-41B8-8641-A3E167BBA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752"/>
              <a:ext cx="405" cy="439"/>
            </a:xfrm>
            <a:custGeom>
              <a:avLst/>
              <a:gdLst>
                <a:gd name="T0" fmla="*/ 192 w 300"/>
                <a:gd name="T1" fmla="*/ 367 h 367"/>
                <a:gd name="T2" fmla="*/ 8 w 300"/>
                <a:gd name="T3" fmla="*/ 367 h 367"/>
                <a:gd name="T4" fmla="*/ 0 w 300"/>
                <a:gd name="T5" fmla="*/ 358 h 367"/>
                <a:gd name="T6" fmla="*/ 0 w 300"/>
                <a:gd name="T7" fmla="*/ 108 h 367"/>
                <a:gd name="T8" fmla="*/ 2 w 300"/>
                <a:gd name="T9" fmla="*/ 102 h 367"/>
                <a:gd name="T10" fmla="*/ 102 w 300"/>
                <a:gd name="T11" fmla="*/ 2 h 367"/>
                <a:gd name="T12" fmla="*/ 108 w 300"/>
                <a:gd name="T13" fmla="*/ 0 h 367"/>
                <a:gd name="T14" fmla="*/ 292 w 300"/>
                <a:gd name="T15" fmla="*/ 0 h 367"/>
                <a:gd name="T16" fmla="*/ 300 w 300"/>
                <a:gd name="T17" fmla="*/ 8 h 367"/>
                <a:gd name="T18" fmla="*/ 300 w 300"/>
                <a:gd name="T19" fmla="*/ 192 h 367"/>
                <a:gd name="T20" fmla="*/ 292 w 300"/>
                <a:gd name="T21" fmla="*/ 200 h 367"/>
                <a:gd name="T22" fmla="*/ 283 w 300"/>
                <a:gd name="T23" fmla="*/ 192 h 367"/>
                <a:gd name="T24" fmla="*/ 283 w 300"/>
                <a:gd name="T25" fmla="*/ 17 h 367"/>
                <a:gd name="T26" fmla="*/ 112 w 300"/>
                <a:gd name="T27" fmla="*/ 17 h 367"/>
                <a:gd name="T28" fmla="*/ 17 w 300"/>
                <a:gd name="T29" fmla="*/ 112 h 367"/>
                <a:gd name="T30" fmla="*/ 17 w 300"/>
                <a:gd name="T31" fmla="*/ 350 h 367"/>
                <a:gd name="T32" fmla="*/ 192 w 300"/>
                <a:gd name="T33" fmla="*/ 350 h 367"/>
                <a:gd name="T34" fmla="*/ 200 w 300"/>
                <a:gd name="T35" fmla="*/ 358 h 367"/>
                <a:gd name="T36" fmla="*/ 192 w 300"/>
                <a:gd name="T3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0" h="367">
                  <a:moveTo>
                    <a:pt x="192" y="367"/>
                  </a:moveTo>
                  <a:cubicBezTo>
                    <a:pt x="8" y="367"/>
                    <a:pt x="8" y="367"/>
                    <a:pt x="8" y="367"/>
                  </a:cubicBezTo>
                  <a:cubicBezTo>
                    <a:pt x="4" y="367"/>
                    <a:pt x="0" y="363"/>
                    <a:pt x="0" y="35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6"/>
                    <a:pt x="1" y="104"/>
                    <a:pt x="2" y="10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4" y="1"/>
                    <a:pt x="106" y="0"/>
                    <a:pt x="108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6" y="0"/>
                    <a:pt x="300" y="4"/>
                    <a:pt x="300" y="8"/>
                  </a:cubicBezTo>
                  <a:cubicBezTo>
                    <a:pt x="300" y="192"/>
                    <a:pt x="300" y="192"/>
                    <a:pt x="300" y="192"/>
                  </a:cubicBezTo>
                  <a:cubicBezTo>
                    <a:pt x="300" y="196"/>
                    <a:pt x="296" y="200"/>
                    <a:pt x="292" y="200"/>
                  </a:cubicBezTo>
                  <a:cubicBezTo>
                    <a:pt x="287" y="200"/>
                    <a:pt x="283" y="196"/>
                    <a:pt x="283" y="192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92" y="350"/>
                    <a:pt x="192" y="350"/>
                    <a:pt x="192" y="350"/>
                  </a:cubicBezTo>
                  <a:cubicBezTo>
                    <a:pt x="196" y="350"/>
                    <a:pt x="200" y="354"/>
                    <a:pt x="200" y="358"/>
                  </a:cubicBezTo>
                  <a:cubicBezTo>
                    <a:pt x="200" y="363"/>
                    <a:pt x="196" y="367"/>
                    <a:pt x="192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79F34C25-9AF6-4FCC-B28D-C42206A01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752"/>
              <a:ext cx="158" cy="140"/>
            </a:xfrm>
            <a:custGeom>
              <a:avLst/>
              <a:gdLst>
                <a:gd name="T0" fmla="*/ 108 w 117"/>
                <a:gd name="T1" fmla="*/ 117 h 117"/>
                <a:gd name="T2" fmla="*/ 8 w 117"/>
                <a:gd name="T3" fmla="*/ 117 h 117"/>
                <a:gd name="T4" fmla="*/ 0 w 117"/>
                <a:gd name="T5" fmla="*/ 108 h 117"/>
                <a:gd name="T6" fmla="*/ 8 w 117"/>
                <a:gd name="T7" fmla="*/ 100 h 117"/>
                <a:gd name="T8" fmla="*/ 100 w 117"/>
                <a:gd name="T9" fmla="*/ 100 h 117"/>
                <a:gd name="T10" fmla="*/ 100 w 117"/>
                <a:gd name="T11" fmla="*/ 8 h 117"/>
                <a:gd name="T12" fmla="*/ 108 w 117"/>
                <a:gd name="T13" fmla="*/ 0 h 117"/>
                <a:gd name="T14" fmla="*/ 117 w 117"/>
                <a:gd name="T15" fmla="*/ 8 h 117"/>
                <a:gd name="T16" fmla="*/ 117 w 117"/>
                <a:gd name="T17" fmla="*/ 108 h 117"/>
                <a:gd name="T18" fmla="*/ 108 w 117"/>
                <a:gd name="T1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108" y="117"/>
                  </a:moveTo>
                  <a:cubicBezTo>
                    <a:pt x="8" y="117"/>
                    <a:pt x="8" y="117"/>
                    <a:pt x="8" y="117"/>
                  </a:cubicBezTo>
                  <a:cubicBezTo>
                    <a:pt x="4" y="117"/>
                    <a:pt x="0" y="113"/>
                    <a:pt x="0" y="108"/>
                  </a:cubicBezTo>
                  <a:cubicBezTo>
                    <a:pt x="0" y="104"/>
                    <a:pt x="4" y="100"/>
                    <a:pt x="8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00" y="4"/>
                    <a:pt x="104" y="0"/>
                    <a:pt x="108" y="0"/>
                  </a:cubicBezTo>
                  <a:cubicBezTo>
                    <a:pt x="113" y="0"/>
                    <a:pt x="117" y="4"/>
                    <a:pt x="117" y="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7" y="113"/>
                    <a:pt x="113" y="117"/>
                    <a:pt x="108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fr-FR" sz="1350"/>
            </a:p>
          </p:txBody>
        </p:sp>
      </p:grp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1293CECF-6F29-447A-9F22-FD8672657C7D}"/>
              </a:ext>
            </a:extLst>
          </p:cNvPr>
          <p:cNvCxnSpPr/>
          <p:nvPr/>
        </p:nvCxnSpPr>
        <p:spPr>
          <a:xfrm>
            <a:off x="5710844" y="972662"/>
            <a:ext cx="0" cy="4638429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4"/>
            </a:solidFill>
            <a:prstDash val="dash"/>
          </a:ln>
        </p:spPr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437327A8-C87F-46ED-B5B2-0B9F4D68A41F}"/>
              </a:ext>
            </a:extLst>
          </p:cNvPr>
          <p:cNvCxnSpPr>
            <a:cxnSpLocks/>
          </p:cNvCxnSpPr>
          <p:nvPr/>
        </p:nvCxnSpPr>
        <p:spPr>
          <a:xfrm flipH="1">
            <a:off x="621707" y="3212976"/>
            <a:ext cx="11207304" cy="0"/>
          </a:xfrm>
          <a:prstGeom prst="line">
            <a:avLst/>
          </a:prstGeom>
          <a:solidFill>
            <a:schemeClr val="bg1"/>
          </a:solidFill>
          <a:ln w="6350">
            <a:solidFill>
              <a:schemeClr val="accent4"/>
            </a:solidFill>
            <a:prstDash val="dash"/>
          </a:ln>
        </p:spPr>
      </p:cxnSp>
      <p:sp>
        <p:nvSpPr>
          <p:cNvPr id="72" name="Espace réservé du contenu 1">
            <a:extLst>
              <a:ext uri="{FF2B5EF4-FFF2-40B4-BE49-F238E27FC236}">
                <a16:creationId xmlns:a16="http://schemas.microsoft.com/office/drawing/2014/main" id="{D4947CCB-145D-4111-AF3C-0C5D7D79D0BA}"/>
              </a:ext>
            </a:extLst>
          </p:cNvPr>
          <p:cNvSpPr txBox="1">
            <a:spLocks/>
          </p:cNvSpPr>
          <p:nvPr/>
        </p:nvSpPr>
        <p:spPr>
          <a:xfrm>
            <a:off x="6004941" y="4173095"/>
            <a:ext cx="5785095" cy="928291"/>
          </a:xfrm>
          <a:prstGeom prst="rect">
            <a:avLst/>
          </a:prstGeom>
        </p:spPr>
        <p:txBody>
          <a:bodyPr anchor="t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4"/>
                </a:solidFill>
              </a:rPr>
              <a:t>Critical part of the puzzle : Contractors</a:t>
            </a:r>
          </a:p>
          <a:p>
            <a:pPr marL="213995" lvl="1" indent="-21399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Induction sessions at Group Level</a:t>
            </a:r>
          </a:p>
          <a:p>
            <a:pPr marL="213995" lvl="1" indent="-21399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World Day for Safety : Joint Safety Tours</a:t>
            </a:r>
          </a:p>
          <a:p>
            <a:pPr marL="213995" lvl="1" indent="-21399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Local contributions to implement the actions</a:t>
            </a: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00D53065-F1A3-4EE5-96E6-E159230FBA54}"/>
              </a:ext>
            </a:extLst>
          </p:cNvPr>
          <p:cNvSpPr>
            <a:spLocks noEditPoints="1"/>
          </p:cNvSpPr>
          <p:nvPr/>
        </p:nvSpPr>
        <p:spPr bwMode="auto">
          <a:xfrm>
            <a:off x="8763410" y="3733246"/>
            <a:ext cx="438940" cy="346880"/>
          </a:xfrm>
          <a:custGeom>
            <a:avLst/>
            <a:gdLst>
              <a:gd name="T0" fmla="*/ 188 w 346"/>
              <a:gd name="T1" fmla="*/ 70 h 243"/>
              <a:gd name="T2" fmla="*/ 88 w 346"/>
              <a:gd name="T3" fmla="*/ 59 h 243"/>
              <a:gd name="T4" fmla="*/ 58 w 346"/>
              <a:gd name="T5" fmla="*/ 22 h 243"/>
              <a:gd name="T6" fmla="*/ 120 w 346"/>
              <a:gd name="T7" fmla="*/ 28 h 243"/>
              <a:gd name="T8" fmla="*/ 143 w 346"/>
              <a:gd name="T9" fmla="*/ 9 h 243"/>
              <a:gd name="T10" fmla="*/ 288 w 346"/>
              <a:gd name="T11" fmla="*/ 0 h 243"/>
              <a:gd name="T12" fmla="*/ 258 w 346"/>
              <a:gd name="T13" fmla="*/ 26 h 243"/>
              <a:gd name="T14" fmla="*/ 145 w 346"/>
              <a:gd name="T15" fmla="*/ 21 h 243"/>
              <a:gd name="T16" fmla="*/ 122 w 346"/>
              <a:gd name="T17" fmla="*/ 72 h 243"/>
              <a:gd name="T18" fmla="*/ 300 w 346"/>
              <a:gd name="T19" fmla="*/ 126 h 243"/>
              <a:gd name="T20" fmla="*/ 346 w 346"/>
              <a:gd name="T21" fmla="*/ 101 h 243"/>
              <a:gd name="T22" fmla="*/ 274 w 346"/>
              <a:gd name="T23" fmla="*/ 167 h 243"/>
              <a:gd name="T24" fmla="*/ 212 w 346"/>
              <a:gd name="T25" fmla="*/ 218 h 243"/>
              <a:gd name="T26" fmla="*/ 143 w 346"/>
              <a:gd name="T27" fmla="*/ 215 h 243"/>
              <a:gd name="T28" fmla="*/ 96 w 346"/>
              <a:gd name="T29" fmla="*/ 216 h 243"/>
              <a:gd name="T30" fmla="*/ 67 w 346"/>
              <a:gd name="T31" fmla="*/ 203 h 243"/>
              <a:gd name="T32" fmla="*/ 32 w 346"/>
              <a:gd name="T33" fmla="*/ 135 h 243"/>
              <a:gd name="T34" fmla="*/ 0 w 346"/>
              <a:gd name="T35" fmla="*/ 95 h 243"/>
              <a:gd name="T36" fmla="*/ 42 w 346"/>
              <a:gd name="T37" fmla="*/ 124 h 243"/>
              <a:gd name="T38" fmla="*/ 85 w 346"/>
              <a:gd name="T39" fmla="*/ 123 h 243"/>
              <a:gd name="T40" fmla="*/ 129 w 346"/>
              <a:gd name="T41" fmla="*/ 153 h 243"/>
              <a:gd name="T42" fmla="*/ 150 w 346"/>
              <a:gd name="T43" fmla="*/ 204 h 243"/>
              <a:gd name="T44" fmla="*/ 199 w 346"/>
              <a:gd name="T45" fmla="*/ 211 h 243"/>
              <a:gd name="T46" fmla="*/ 171 w 346"/>
              <a:gd name="T47" fmla="*/ 180 h 243"/>
              <a:gd name="T48" fmla="*/ 235 w 346"/>
              <a:gd name="T49" fmla="*/ 189 h 243"/>
              <a:gd name="T50" fmla="*/ 190 w 346"/>
              <a:gd name="T51" fmla="*/ 154 h 243"/>
              <a:gd name="T52" fmla="*/ 239 w 346"/>
              <a:gd name="T53" fmla="*/ 177 h 243"/>
              <a:gd name="T54" fmla="*/ 207 w 346"/>
              <a:gd name="T55" fmla="*/ 130 h 243"/>
              <a:gd name="T56" fmla="*/ 213 w 346"/>
              <a:gd name="T57" fmla="*/ 119 h 243"/>
              <a:gd name="T58" fmla="*/ 295 w 346"/>
              <a:gd name="T59" fmla="*/ 137 h 243"/>
              <a:gd name="T60" fmla="*/ 81 w 346"/>
              <a:gd name="T61" fmla="*/ 190 h 243"/>
              <a:gd name="T62" fmla="*/ 95 w 346"/>
              <a:gd name="T63" fmla="*/ 203 h 243"/>
              <a:gd name="T64" fmla="*/ 107 w 346"/>
              <a:gd name="T65" fmla="*/ 163 h 243"/>
              <a:gd name="T66" fmla="*/ 41 w 346"/>
              <a:gd name="T67" fmla="*/ 144 h 243"/>
              <a:gd name="T68" fmla="*/ 72 w 346"/>
              <a:gd name="T69" fmla="*/ 137 h 243"/>
              <a:gd name="T70" fmla="*/ 93 w 346"/>
              <a:gd name="T71" fmla="*/ 133 h 243"/>
              <a:gd name="T72" fmla="*/ 64 w 346"/>
              <a:gd name="T73" fmla="*/ 191 h 243"/>
              <a:gd name="T74" fmla="*/ 93 w 346"/>
              <a:gd name="T75" fmla="*/ 133 h 243"/>
              <a:gd name="T76" fmla="*/ 110 w 346"/>
              <a:gd name="T77" fmla="*/ 205 h 243"/>
              <a:gd name="T78" fmla="*/ 137 w 346"/>
              <a:gd name="T79" fmla="*/ 20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243">
                <a:moveTo>
                  <a:pt x="295" y="137"/>
                </a:moveTo>
                <a:cubicBezTo>
                  <a:pt x="283" y="129"/>
                  <a:pt x="221" y="90"/>
                  <a:pt x="188" y="70"/>
                </a:cubicBezTo>
                <a:cubicBezTo>
                  <a:pt x="162" y="54"/>
                  <a:pt x="158" y="59"/>
                  <a:pt x="130" y="81"/>
                </a:cubicBezTo>
                <a:cubicBezTo>
                  <a:pt x="99" y="106"/>
                  <a:pt x="68" y="78"/>
                  <a:pt x="88" y="59"/>
                </a:cubicBezTo>
                <a:cubicBezTo>
                  <a:pt x="93" y="54"/>
                  <a:pt x="109" y="38"/>
                  <a:pt x="109" y="38"/>
                </a:cubicBezTo>
                <a:cubicBezTo>
                  <a:pt x="58" y="22"/>
                  <a:pt x="58" y="22"/>
                  <a:pt x="58" y="22"/>
                </a:cubicBezTo>
                <a:cubicBezTo>
                  <a:pt x="66" y="11"/>
                  <a:pt x="66" y="11"/>
                  <a:pt x="66" y="11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40" y="9"/>
                  <a:pt x="141" y="9"/>
                  <a:pt x="143" y="9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88" y="0"/>
                  <a:pt x="288" y="0"/>
                  <a:pt x="288" y="0"/>
                </a:cubicBezTo>
                <a:cubicBezTo>
                  <a:pt x="294" y="11"/>
                  <a:pt x="294" y="11"/>
                  <a:pt x="294" y="11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57" y="27"/>
                  <a:pt x="257" y="27"/>
                  <a:pt x="256" y="27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38" y="28"/>
                  <a:pt x="109" y="55"/>
                  <a:pt x="97" y="68"/>
                </a:cubicBezTo>
                <a:cubicBezTo>
                  <a:pt x="88" y="76"/>
                  <a:pt x="107" y="85"/>
                  <a:pt x="122" y="72"/>
                </a:cubicBezTo>
                <a:cubicBezTo>
                  <a:pt x="157" y="43"/>
                  <a:pt x="164" y="41"/>
                  <a:pt x="196" y="60"/>
                </a:cubicBezTo>
                <a:cubicBezTo>
                  <a:pt x="229" y="80"/>
                  <a:pt x="285" y="116"/>
                  <a:pt x="300" y="126"/>
                </a:cubicBezTo>
                <a:cubicBezTo>
                  <a:pt x="340" y="90"/>
                  <a:pt x="340" y="90"/>
                  <a:pt x="340" y="90"/>
                </a:cubicBezTo>
                <a:cubicBezTo>
                  <a:pt x="346" y="101"/>
                  <a:pt x="346" y="101"/>
                  <a:pt x="346" y="101"/>
                </a:cubicBezTo>
                <a:cubicBezTo>
                  <a:pt x="307" y="135"/>
                  <a:pt x="307" y="135"/>
                  <a:pt x="307" y="135"/>
                </a:cubicBezTo>
                <a:cubicBezTo>
                  <a:pt x="310" y="156"/>
                  <a:pt x="295" y="172"/>
                  <a:pt x="274" y="167"/>
                </a:cubicBezTo>
                <a:cubicBezTo>
                  <a:pt x="273" y="181"/>
                  <a:pt x="262" y="192"/>
                  <a:pt x="248" y="192"/>
                </a:cubicBezTo>
                <a:cubicBezTo>
                  <a:pt x="248" y="212"/>
                  <a:pt x="230" y="224"/>
                  <a:pt x="212" y="218"/>
                </a:cubicBezTo>
                <a:cubicBezTo>
                  <a:pt x="209" y="235"/>
                  <a:pt x="190" y="243"/>
                  <a:pt x="175" y="234"/>
                </a:cubicBezTo>
                <a:cubicBezTo>
                  <a:pt x="143" y="215"/>
                  <a:pt x="143" y="215"/>
                  <a:pt x="143" y="215"/>
                </a:cubicBezTo>
                <a:cubicBezTo>
                  <a:pt x="133" y="225"/>
                  <a:pt x="133" y="225"/>
                  <a:pt x="133" y="225"/>
                </a:cubicBezTo>
                <a:cubicBezTo>
                  <a:pt x="121" y="238"/>
                  <a:pt x="101" y="233"/>
                  <a:pt x="96" y="216"/>
                </a:cubicBezTo>
                <a:cubicBezTo>
                  <a:pt x="94" y="217"/>
                  <a:pt x="91" y="218"/>
                  <a:pt x="89" y="218"/>
                </a:cubicBezTo>
                <a:cubicBezTo>
                  <a:pt x="79" y="218"/>
                  <a:pt x="70" y="212"/>
                  <a:pt x="67" y="203"/>
                </a:cubicBezTo>
                <a:cubicBezTo>
                  <a:pt x="47" y="215"/>
                  <a:pt x="25" y="189"/>
                  <a:pt x="41" y="171"/>
                </a:cubicBezTo>
                <a:cubicBezTo>
                  <a:pt x="26" y="166"/>
                  <a:pt x="21" y="147"/>
                  <a:pt x="32" y="135"/>
                </a:cubicBezTo>
                <a:cubicBezTo>
                  <a:pt x="33" y="133"/>
                  <a:pt x="33" y="133"/>
                  <a:pt x="33" y="133"/>
                </a:cubicBezTo>
                <a:cubicBezTo>
                  <a:pt x="0" y="95"/>
                  <a:pt x="0" y="95"/>
                  <a:pt x="0" y="95"/>
                </a:cubicBezTo>
                <a:cubicBezTo>
                  <a:pt x="8" y="85"/>
                  <a:pt x="8" y="85"/>
                  <a:pt x="8" y="85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60" y="105"/>
                  <a:pt x="79" y="109"/>
                  <a:pt x="85" y="123"/>
                </a:cubicBezTo>
                <a:cubicBezTo>
                  <a:pt x="102" y="107"/>
                  <a:pt x="130" y="126"/>
                  <a:pt x="119" y="148"/>
                </a:cubicBezTo>
                <a:cubicBezTo>
                  <a:pt x="123" y="149"/>
                  <a:pt x="126" y="151"/>
                  <a:pt x="129" y="153"/>
                </a:cubicBezTo>
                <a:cubicBezTo>
                  <a:pt x="135" y="159"/>
                  <a:pt x="137" y="168"/>
                  <a:pt x="134" y="176"/>
                </a:cubicBezTo>
                <a:cubicBezTo>
                  <a:pt x="148" y="179"/>
                  <a:pt x="155" y="192"/>
                  <a:pt x="150" y="204"/>
                </a:cubicBezTo>
                <a:cubicBezTo>
                  <a:pt x="181" y="223"/>
                  <a:pt x="181" y="223"/>
                  <a:pt x="181" y="223"/>
                </a:cubicBezTo>
                <a:cubicBezTo>
                  <a:pt x="191" y="229"/>
                  <a:pt x="201" y="223"/>
                  <a:pt x="199" y="211"/>
                </a:cubicBezTo>
                <a:cubicBezTo>
                  <a:pt x="165" y="190"/>
                  <a:pt x="165" y="190"/>
                  <a:pt x="165" y="190"/>
                </a:cubicBezTo>
                <a:cubicBezTo>
                  <a:pt x="158" y="186"/>
                  <a:pt x="164" y="176"/>
                  <a:pt x="171" y="180"/>
                </a:cubicBezTo>
                <a:cubicBezTo>
                  <a:pt x="212" y="204"/>
                  <a:pt x="212" y="204"/>
                  <a:pt x="212" y="204"/>
                </a:cubicBezTo>
                <a:cubicBezTo>
                  <a:pt x="225" y="212"/>
                  <a:pt x="237" y="203"/>
                  <a:pt x="235" y="189"/>
                </a:cubicBezTo>
                <a:cubicBezTo>
                  <a:pt x="221" y="182"/>
                  <a:pt x="205" y="171"/>
                  <a:pt x="192" y="163"/>
                </a:cubicBezTo>
                <a:cubicBezTo>
                  <a:pt x="189" y="161"/>
                  <a:pt x="188" y="157"/>
                  <a:pt x="190" y="154"/>
                </a:cubicBezTo>
                <a:cubicBezTo>
                  <a:pt x="191" y="151"/>
                  <a:pt x="195" y="151"/>
                  <a:pt x="198" y="152"/>
                </a:cubicBezTo>
                <a:cubicBezTo>
                  <a:pt x="239" y="177"/>
                  <a:pt x="239" y="177"/>
                  <a:pt x="239" y="177"/>
                </a:cubicBezTo>
                <a:cubicBezTo>
                  <a:pt x="252" y="185"/>
                  <a:pt x="264" y="175"/>
                  <a:pt x="262" y="161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4" y="128"/>
                  <a:pt x="203" y="124"/>
                  <a:pt x="205" y="121"/>
                </a:cubicBezTo>
                <a:cubicBezTo>
                  <a:pt x="206" y="118"/>
                  <a:pt x="210" y="117"/>
                  <a:pt x="213" y="119"/>
                </a:cubicBezTo>
                <a:cubicBezTo>
                  <a:pt x="221" y="124"/>
                  <a:pt x="269" y="149"/>
                  <a:pt x="272" y="153"/>
                </a:cubicBezTo>
                <a:cubicBezTo>
                  <a:pt x="285" y="161"/>
                  <a:pt x="297" y="151"/>
                  <a:pt x="295" y="137"/>
                </a:cubicBezTo>
                <a:close/>
                <a:moveTo>
                  <a:pt x="107" y="163"/>
                </a:moveTo>
                <a:cubicBezTo>
                  <a:pt x="81" y="190"/>
                  <a:pt x="81" y="190"/>
                  <a:pt x="81" y="190"/>
                </a:cubicBezTo>
                <a:cubicBezTo>
                  <a:pt x="80" y="192"/>
                  <a:pt x="79" y="195"/>
                  <a:pt x="79" y="197"/>
                </a:cubicBezTo>
                <a:cubicBezTo>
                  <a:pt x="79" y="205"/>
                  <a:pt x="89" y="209"/>
                  <a:pt x="95" y="203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9" y="166"/>
                  <a:pt x="115" y="154"/>
                  <a:pt x="107" y="163"/>
                </a:cubicBezTo>
                <a:close/>
                <a:moveTo>
                  <a:pt x="58" y="125"/>
                </a:moveTo>
                <a:cubicBezTo>
                  <a:pt x="41" y="144"/>
                  <a:pt x="41" y="144"/>
                  <a:pt x="41" y="144"/>
                </a:cubicBezTo>
                <a:cubicBezTo>
                  <a:pt x="32" y="152"/>
                  <a:pt x="45" y="165"/>
                  <a:pt x="54" y="156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80" y="128"/>
                  <a:pt x="67" y="116"/>
                  <a:pt x="58" y="125"/>
                </a:cubicBezTo>
                <a:close/>
                <a:moveTo>
                  <a:pt x="93" y="133"/>
                </a:moveTo>
                <a:cubicBezTo>
                  <a:pt x="79" y="148"/>
                  <a:pt x="65" y="163"/>
                  <a:pt x="50" y="178"/>
                </a:cubicBezTo>
                <a:cubicBezTo>
                  <a:pt x="42" y="187"/>
                  <a:pt x="56" y="200"/>
                  <a:pt x="64" y="191"/>
                </a:cubicBezTo>
                <a:cubicBezTo>
                  <a:pt x="78" y="176"/>
                  <a:pt x="92" y="160"/>
                  <a:pt x="107" y="145"/>
                </a:cubicBezTo>
                <a:cubicBezTo>
                  <a:pt x="115" y="136"/>
                  <a:pt x="102" y="124"/>
                  <a:pt x="93" y="133"/>
                </a:cubicBezTo>
                <a:close/>
                <a:moveTo>
                  <a:pt x="123" y="190"/>
                </a:moveTo>
                <a:cubicBezTo>
                  <a:pt x="110" y="205"/>
                  <a:pt x="110" y="205"/>
                  <a:pt x="110" y="205"/>
                </a:cubicBezTo>
                <a:cubicBezTo>
                  <a:pt x="102" y="213"/>
                  <a:pt x="115" y="226"/>
                  <a:pt x="124" y="217"/>
                </a:cubicBezTo>
                <a:cubicBezTo>
                  <a:pt x="137" y="203"/>
                  <a:pt x="137" y="203"/>
                  <a:pt x="137" y="203"/>
                </a:cubicBezTo>
                <a:cubicBezTo>
                  <a:pt x="145" y="194"/>
                  <a:pt x="132" y="182"/>
                  <a:pt x="123" y="190"/>
                </a:cubicBezTo>
                <a:close/>
              </a:path>
            </a:pathLst>
          </a:custGeom>
          <a:solidFill>
            <a:srgbClr val="00B050"/>
          </a:solidFill>
          <a:ln w="127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4" name="Espace réservé du contenu 1">
            <a:extLst>
              <a:ext uri="{FF2B5EF4-FFF2-40B4-BE49-F238E27FC236}">
                <a16:creationId xmlns:a16="http://schemas.microsoft.com/office/drawing/2014/main" id="{51EEDEFD-5834-4B33-836E-D6F3D869102C}"/>
              </a:ext>
            </a:extLst>
          </p:cNvPr>
          <p:cNvSpPr txBox="1">
            <a:spLocks/>
          </p:cNvSpPr>
          <p:nvPr/>
        </p:nvSpPr>
        <p:spPr>
          <a:xfrm>
            <a:off x="1124678" y="5791667"/>
            <a:ext cx="10055939" cy="928291"/>
          </a:xfrm>
          <a:prstGeom prst="rect">
            <a:avLst/>
          </a:prstGeom>
        </p:spPr>
        <p:txBody>
          <a:bodyPr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/>
              <a:t>Deployment will include a reinforcement of aspects related to </a:t>
            </a:r>
            <a:r>
              <a:rPr lang="en-US" sz="1600" b="1">
                <a:solidFill>
                  <a:schemeClr val="accent4"/>
                </a:solidFill>
              </a:rPr>
              <a:t>CR-GR-HSE-402 : Permit to Work</a:t>
            </a:r>
          </a:p>
        </p:txBody>
      </p:sp>
    </p:spTree>
    <p:extLst>
      <p:ext uri="{BB962C8B-B14F-4D97-AF65-F5344CB8AC3E}">
        <p14:creationId xmlns:p14="http://schemas.microsoft.com/office/powerpoint/2010/main" val="2254295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2" grpId="0" animBg="1"/>
      <p:bldP spid="43" grpId="0" animBg="1"/>
      <p:bldP spid="44" grpId="0"/>
      <p:bldP spid="64" grpId="0"/>
      <p:bldP spid="72" grpId="0"/>
      <p:bldP spid="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Implementation plan</a:t>
            </a:r>
            <a:endParaRPr lang="en-US"/>
          </a:p>
        </p:txBody>
      </p:sp>
      <p:sp>
        <p:nvSpPr>
          <p:cNvPr id="77" name="ZoneTexte 76"/>
          <p:cNvSpPr txBox="1"/>
          <p:nvPr/>
        </p:nvSpPr>
        <p:spPr>
          <a:xfrm>
            <a:off x="7621830" y="3546390"/>
            <a:ext cx="1032655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100">
                <a:solidFill>
                  <a:schemeClr val="accent2"/>
                </a:solidFill>
              </a:rPr>
              <a:t>Safe isolation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A543D81-A133-4BD2-A416-C055A25C3C44}"/>
              </a:ext>
            </a:extLst>
          </p:cNvPr>
          <p:cNvSpPr/>
          <p:nvPr/>
        </p:nvSpPr>
        <p:spPr>
          <a:xfrm>
            <a:off x="789961" y="1237855"/>
            <a:ext cx="1157809" cy="33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accent1"/>
                </a:solidFill>
              </a:rPr>
              <a:t>Q3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9C562C1-5229-4C29-81A7-CFFFA4DB52C3}"/>
              </a:ext>
            </a:extLst>
          </p:cNvPr>
          <p:cNvSpPr/>
          <p:nvPr/>
        </p:nvSpPr>
        <p:spPr>
          <a:xfrm>
            <a:off x="1994199" y="1237855"/>
            <a:ext cx="1157809" cy="33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accent1"/>
                </a:solidFill>
              </a:rPr>
              <a:t>Q4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808F065-F0F7-4D49-8973-15221184FFC6}"/>
              </a:ext>
            </a:extLst>
          </p:cNvPr>
          <p:cNvSpPr/>
          <p:nvPr/>
        </p:nvSpPr>
        <p:spPr>
          <a:xfrm>
            <a:off x="3198437" y="1237855"/>
            <a:ext cx="1157809" cy="33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accent1"/>
                </a:solidFill>
              </a:rPr>
              <a:t>Q1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537B435-1B6F-4135-8D90-D22E320DE752}"/>
              </a:ext>
            </a:extLst>
          </p:cNvPr>
          <p:cNvSpPr/>
          <p:nvPr/>
        </p:nvSpPr>
        <p:spPr>
          <a:xfrm>
            <a:off x="4402675" y="1237855"/>
            <a:ext cx="1157809" cy="33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accent1"/>
                </a:solidFill>
              </a:rPr>
              <a:t>Q2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1434D1-438C-4AD3-BC35-3FCB92EB2153}"/>
              </a:ext>
            </a:extLst>
          </p:cNvPr>
          <p:cNvSpPr/>
          <p:nvPr/>
        </p:nvSpPr>
        <p:spPr>
          <a:xfrm>
            <a:off x="5597172" y="1237855"/>
            <a:ext cx="1157809" cy="33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accent1"/>
                </a:solidFill>
              </a:rPr>
              <a:t>Q3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9704E01-E506-455C-9983-6E6A44B8EC85}"/>
              </a:ext>
            </a:extLst>
          </p:cNvPr>
          <p:cNvSpPr/>
          <p:nvPr/>
        </p:nvSpPr>
        <p:spPr>
          <a:xfrm>
            <a:off x="6791668" y="1237855"/>
            <a:ext cx="1157809" cy="33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accent1"/>
                </a:solidFill>
              </a:rPr>
              <a:t>Q4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4E60AD4-AB8D-4D1D-9ED9-FF5DA61C3E06}"/>
              </a:ext>
            </a:extLst>
          </p:cNvPr>
          <p:cNvSpPr/>
          <p:nvPr/>
        </p:nvSpPr>
        <p:spPr>
          <a:xfrm>
            <a:off x="7986165" y="1237855"/>
            <a:ext cx="1157809" cy="33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accent1"/>
                </a:solidFill>
              </a:rPr>
              <a:t>Q1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A77F230-9EA1-4F28-9C0D-35965E187AFD}"/>
              </a:ext>
            </a:extLst>
          </p:cNvPr>
          <p:cNvSpPr/>
          <p:nvPr/>
        </p:nvSpPr>
        <p:spPr>
          <a:xfrm>
            <a:off x="9190403" y="1237855"/>
            <a:ext cx="1157809" cy="33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accent1"/>
                </a:solidFill>
              </a:rPr>
              <a:t>Q2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137FEED-8E64-461A-B4F1-49DF0D5D1F0E}"/>
              </a:ext>
            </a:extLst>
          </p:cNvPr>
          <p:cNvSpPr/>
          <p:nvPr/>
        </p:nvSpPr>
        <p:spPr>
          <a:xfrm>
            <a:off x="10384900" y="1237855"/>
            <a:ext cx="1157809" cy="33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accent1"/>
                </a:solidFill>
              </a:rPr>
              <a:t>Q3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4B05FAD-1140-48F7-972F-60274BDBE9DD}"/>
              </a:ext>
            </a:extLst>
          </p:cNvPr>
          <p:cNvSpPr/>
          <p:nvPr/>
        </p:nvSpPr>
        <p:spPr>
          <a:xfrm>
            <a:off x="787061" y="962964"/>
            <a:ext cx="2362047" cy="238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9707A1B-AB49-4DFD-B372-9B999AAD114E}"/>
              </a:ext>
            </a:extLst>
          </p:cNvPr>
          <p:cNvSpPr/>
          <p:nvPr/>
        </p:nvSpPr>
        <p:spPr>
          <a:xfrm>
            <a:off x="3198436" y="962964"/>
            <a:ext cx="4751041" cy="238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5384524-42E0-425D-AFF8-54294C0CF4EF}"/>
              </a:ext>
            </a:extLst>
          </p:cNvPr>
          <p:cNvSpPr/>
          <p:nvPr/>
        </p:nvSpPr>
        <p:spPr>
          <a:xfrm>
            <a:off x="7986164" y="962964"/>
            <a:ext cx="3556545" cy="238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90" name="Étoile : 5 branches 19">
            <a:extLst>
              <a:ext uri="{FF2B5EF4-FFF2-40B4-BE49-F238E27FC236}">
                <a16:creationId xmlns:a16="http://schemas.microsoft.com/office/drawing/2014/main" id="{EE976211-0563-407A-B89B-A5BCA3DDC920}"/>
              </a:ext>
            </a:extLst>
          </p:cNvPr>
          <p:cNvSpPr/>
          <p:nvPr/>
        </p:nvSpPr>
        <p:spPr>
          <a:xfrm>
            <a:off x="2226334" y="1645459"/>
            <a:ext cx="216000" cy="216000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36000" tIns="108000" rIns="36000" bIns="36000" rtlCol="0" anchor="t">
            <a:noAutofit/>
          </a:bodyPr>
          <a:lstStyle/>
          <a:p>
            <a:pPr marL="179388" indent="-90488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400" u="none">
              <a:solidFill>
                <a:schemeClr val="accent5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01F47717-1565-4F5F-95CF-BF0AAFE5907C}"/>
              </a:ext>
            </a:extLst>
          </p:cNvPr>
          <p:cNvSpPr txBox="1"/>
          <p:nvPr/>
        </p:nvSpPr>
        <p:spPr>
          <a:xfrm>
            <a:off x="1752774" y="1907790"/>
            <a:ext cx="1940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u="none">
                <a:solidFill>
                  <a:schemeClr val="accent3"/>
                </a:solidFill>
              </a:rPr>
              <a:t>Suppliers’ day</a:t>
            </a:r>
          </a:p>
        </p:txBody>
      </p:sp>
      <p:sp>
        <p:nvSpPr>
          <p:cNvPr id="92" name="Étoile : 5 branches 25">
            <a:extLst>
              <a:ext uri="{FF2B5EF4-FFF2-40B4-BE49-F238E27FC236}">
                <a16:creationId xmlns:a16="http://schemas.microsoft.com/office/drawing/2014/main" id="{343DB6D1-4C94-4C1E-AA54-3078018E4DF8}"/>
              </a:ext>
            </a:extLst>
          </p:cNvPr>
          <p:cNvSpPr/>
          <p:nvPr/>
        </p:nvSpPr>
        <p:spPr>
          <a:xfrm>
            <a:off x="4579359" y="1645459"/>
            <a:ext cx="216000" cy="21600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lIns="36000" tIns="108000" rIns="36000" bIns="36000" rtlCol="0" anchor="t">
            <a:noAutofit/>
          </a:bodyPr>
          <a:lstStyle/>
          <a:p>
            <a:pPr marL="179388" indent="-90488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400" u="none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4030CE0A-E105-40B9-89FA-0B2410EA9CF5}"/>
              </a:ext>
            </a:extLst>
          </p:cNvPr>
          <p:cNvSpPr txBox="1"/>
          <p:nvPr/>
        </p:nvSpPr>
        <p:spPr>
          <a:xfrm>
            <a:off x="4577228" y="1899593"/>
            <a:ext cx="862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>
                <a:solidFill>
                  <a:schemeClr val="accent4"/>
                </a:solidFill>
              </a:rPr>
              <a:t>WDF</a:t>
            </a:r>
            <a:r>
              <a:rPr lang="en-US" sz="1100" u="none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94" name="Étoile : 5 branches 29">
            <a:extLst>
              <a:ext uri="{FF2B5EF4-FFF2-40B4-BE49-F238E27FC236}">
                <a16:creationId xmlns:a16="http://schemas.microsoft.com/office/drawing/2014/main" id="{9ECAFB02-A307-449E-AE17-4C30DD9CD820}"/>
              </a:ext>
            </a:extLst>
          </p:cNvPr>
          <p:cNvSpPr/>
          <p:nvPr/>
        </p:nvSpPr>
        <p:spPr>
          <a:xfrm>
            <a:off x="1467977" y="1645459"/>
            <a:ext cx="216000" cy="2160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36000" tIns="108000" rIns="36000" bIns="36000" rtlCol="0" anchor="t">
            <a:noAutofit/>
          </a:bodyPr>
          <a:lstStyle/>
          <a:p>
            <a:pPr marL="179388" indent="-90488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400" u="none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1D9693CA-2A4B-47E4-9B95-7D0884561B20}"/>
              </a:ext>
            </a:extLst>
          </p:cNvPr>
          <p:cNvSpPr txBox="1"/>
          <p:nvPr/>
        </p:nvSpPr>
        <p:spPr>
          <a:xfrm>
            <a:off x="654174" y="1899593"/>
            <a:ext cx="1398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/>
              <a:t>Group HSE committee</a:t>
            </a:r>
            <a:endParaRPr lang="en-US" sz="1100" u="none"/>
          </a:p>
        </p:txBody>
      </p:sp>
      <p:sp>
        <p:nvSpPr>
          <p:cNvPr id="97" name="Étoile : 5 branches 39">
            <a:extLst>
              <a:ext uri="{FF2B5EF4-FFF2-40B4-BE49-F238E27FC236}">
                <a16:creationId xmlns:a16="http://schemas.microsoft.com/office/drawing/2014/main" id="{015B4A47-D66B-4B6D-8D7F-2FD54963CFC9}"/>
              </a:ext>
            </a:extLst>
          </p:cNvPr>
          <p:cNvSpPr/>
          <p:nvPr/>
        </p:nvSpPr>
        <p:spPr>
          <a:xfrm>
            <a:off x="9360679" y="1645459"/>
            <a:ext cx="216000" cy="21600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lIns="36000" tIns="108000" rIns="36000" bIns="36000" rtlCol="0" anchor="t">
            <a:noAutofit/>
          </a:bodyPr>
          <a:lstStyle/>
          <a:p>
            <a:pPr marL="179388" indent="-90488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400" u="none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722A31BF-A931-4DC9-A74D-1310BBFF0CC3}"/>
              </a:ext>
            </a:extLst>
          </p:cNvPr>
          <p:cNvSpPr txBox="1"/>
          <p:nvPr/>
        </p:nvSpPr>
        <p:spPr>
          <a:xfrm>
            <a:off x="9386793" y="1899593"/>
            <a:ext cx="9614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>
                <a:solidFill>
                  <a:schemeClr val="accent4"/>
                </a:solidFill>
              </a:rPr>
              <a:t>WDFS</a:t>
            </a:r>
            <a:endParaRPr lang="en-US" sz="1100" u="none">
              <a:solidFill>
                <a:schemeClr val="accent4"/>
              </a:solidFill>
            </a:endParaRPr>
          </a:p>
        </p:txBody>
      </p:sp>
      <p:sp>
        <p:nvSpPr>
          <p:cNvPr id="100" name="Flèche : chevron 48">
            <a:extLst>
              <a:ext uri="{FF2B5EF4-FFF2-40B4-BE49-F238E27FC236}">
                <a16:creationId xmlns:a16="http://schemas.microsoft.com/office/drawing/2014/main" id="{65724CBD-2ED8-4050-972E-079B624EC54D}"/>
              </a:ext>
            </a:extLst>
          </p:cNvPr>
          <p:cNvSpPr/>
          <p:nvPr/>
        </p:nvSpPr>
        <p:spPr>
          <a:xfrm>
            <a:off x="568185" y="2769513"/>
            <a:ext cx="1021748" cy="468000"/>
          </a:xfrm>
          <a:prstGeom prst="chevron">
            <a:avLst>
              <a:gd name="adj" fmla="val 13636"/>
            </a:avLst>
          </a:prstGeom>
          <a:noFill/>
          <a:ln w="12700">
            <a:solidFill>
              <a:srgbClr val="C00000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88900" algn="ctr">
              <a:buClr>
                <a:schemeClr val="accent2"/>
              </a:buClr>
            </a:pPr>
            <a:endParaRPr lang="en-US" sz="1100" u="none"/>
          </a:p>
        </p:txBody>
      </p:sp>
      <p:sp>
        <p:nvSpPr>
          <p:cNvPr id="101" name="Flèche : chevron 49">
            <a:extLst>
              <a:ext uri="{FF2B5EF4-FFF2-40B4-BE49-F238E27FC236}">
                <a16:creationId xmlns:a16="http://schemas.microsoft.com/office/drawing/2014/main" id="{880BF553-91B5-45F4-84CE-D239F095DD46}"/>
              </a:ext>
            </a:extLst>
          </p:cNvPr>
          <p:cNvSpPr/>
          <p:nvPr/>
        </p:nvSpPr>
        <p:spPr>
          <a:xfrm>
            <a:off x="4682657" y="2767363"/>
            <a:ext cx="7048257" cy="468000"/>
          </a:xfrm>
          <a:prstGeom prst="chevron">
            <a:avLst>
              <a:gd name="adj" fmla="val 13636"/>
            </a:avLst>
          </a:prstGeom>
          <a:solidFill>
            <a:schemeClr val="accent2"/>
          </a:solidFill>
          <a:ln w="12700">
            <a:noFill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>
              <a:buClr>
                <a:schemeClr val="accent2"/>
              </a:buClr>
            </a:pPr>
            <a:r>
              <a:rPr lang="en-US" sz="1100" u="none">
                <a:solidFill>
                  <a:schemeClr val="accent3"/>
                </a:solidFill>
                <a:latin typeface="Arial"/>
                <a:cs typeface="Arial"/>
              </a:rPr>
              <a:t>Communication campaigns</a:t>
            </a:r>
          </a:p>
        </p:txBody>
      </p:sp>
      <p:sp>
        <p:nvSpPr>
          <p:cNvPr id="102" name="Flèche : chevron 54">
            <a:extLst>
              <a:ext uri="{FF2B5EF4-FFF2-40B4-BE49-F238E27FC236}">
                <a16:creationId xmlns:a16="http://schemas.microsoft.com/office/drawing/2014/main" id="{F3C0C4C3-96F6-4D4A-9633-182B03A84484}"/>
              </a:ext>
            </a:extLst>
          </p:cNvPr>
          <p:cNvSpPr/>
          <p:nvPr/>
        </p:nvSpPr>
        <p:spPr>
          <a:xfrm>
            <a:off x="560886" y="4683705"/>
            <a:ext cx="1029048" cy="468000"/>
          </a:xfrm>
          <a:prstGeom prst="chevron">
            <a:avLst>
              <a:gd name="adj" fmla="val 1363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88900">
              <a:buClr>
                <a:schemeClr val="accent2"/>
              </a:buClr>
            </a:pPr>
            <a:endParaRPr lang="en-US" sz="1100" u="none"/>
          </a:p>
        </p:txBody>
      </p:sp>
      <p:sp>
        <p:nvSpPr>
          <p:cNvPr id="103" name="Flèche : chevron 55">
            <a:extLst>
              <a:ext uri="{FF2B5EF4-FFF2-40B4-BE49-F238E27FC236}">
                <a16:creationId xmlns:a16="http://schemas.microsoft.com/office/drawing/2014/main" id="{4AA111F1-0C89-417B-9218-A8C2A1F49F4A}"/>
              </a:ext>
            </a:extLst>
          </p:cNvPr>
          <p:cNvSpPr/>
          <p:nvPr/>
        </p:nvSpPr>
        <p:spPr>
          <a:xfrm>
            <a:off x="5432651" y="4680787"/>
            <a:ext cx="6292079" cy="468000"/>
          </a:xfrm>
          <a:prstGeom prst="chevron">
            <a:avLst>
              <a:gd name="adj" fmla="val 13636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>
              <a:buClr>
                <a:schemeClr val="accent2"/>
              </a:buClr>
            </a:pPr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Safety Green Light</a:t>
            </a:r>
            <a:endParaRPr lang="en-US" sz="1100" u="none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4" name="Flèche : chevron 56">
            <a:extLst>
              <a:ext uri="{FF2B5EF4-FFF2-40B4-BE49-F238E27FC236}">
                <a16:creationId xmlns:a16="http://schemas.microsoft.com/office/drawing/2014/main" id="{CA9A014C-59C4-4846-9DF9-9E8E1DC9F4B5}"/>
              </a:ext>
            </a:extLst>
          </p:cNvPr>
          <p:cNvSpPr/>
          <p:nvPr/>
        </p:nvSpPr>
        <p:spPr>
          <a:xfrm>
            <a:off x="562004" y="4101350"/>
            <a:ext cx="1020405" cy="468000"/>
          </a:xfrm>
          <a:prstGeom prst="chevron">
            <a:avLst>
              <a:gd name="adj" fmla="val 1363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88900" algn="l">
              <a:buClr>
                <a:schemeClr val="accent2"/>
              </a:buClr>
            </a:pPr>
            <a:endParaRPr lang="en-US" sz="1100" u="none"/>
          </a:p>
        </p:txBody>
      </p:sp>
      <p:sp>
        <p:nvSpPr>
          <p:cNvPr id="105" name="Flèche : chevron 57">
            <a:extLst>
              <a:ext uri="{FF2B5EF4-FFF2-40B4-BE49-F238E27FC236}">
                <a16:creationId xmlns:a16="http://schemas.microsoft.com/office/drawing/2014/main" id="{24A4F315-5FBB-4A02-ADCF-B583A4375494}"/>
              </a:ext>
            </a:extLst>
          </p:cNvPr>
          <p:cNvSpPr/>
          <p:nvPr/>
        </p:nvSpPr>
        <p:spPr>
          <a:xfrm>
            <a:off x="4604572" y="4101350"/>
            <a:ext cx="7120160" cy="468000"/>
          </a:xfrm>
          <a:prstGeom prst="chevron">
            <a:avLst>
              <a:gd name="adj" fmla="val 13636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>
              <a:buClr>
                <a:schemeClr val="accent2"/>
              </a:buClr>
            </a:pPr>
            <a:r>
              <a:rPr lang="en-US" sz="1100" u="none" dirty="0">
                <a:solidFill>
                  <a:schemeClr val="bg1"/>
                </a:solidFill>
                <a:latin typeface="Arial"/>
                <a:cs typeface="Arial"/>
              </a:rPr>
              <a:t>Joint Safety Tours</a:t>
            </a:r>
          </a:p>
        </p:txBody>
      </p:sp>
      <p:sp>
        <p:nvSpPr>
          <p:cNvPr id="112" name="Losange 111">
            <a:extLst>
              <a:ext uri="{FF2B5EF4-FFF2-40B4-BE49-F238E27FC236}">
                <a16:creationId xmlns:a16="http://schemas.microsoft.com/office/drawing/2014/main" id="{3CB6BC79-576C-4331-A8A2-13A9C847DAEA}"/>
              </a:ext>
            </a:extLst>
          </p:cNvPr>
          <p:cNvSpPr/>
          <p:nvPr/>
        </p:nvSpPr>
        <p:spPr>
          <a:xfrm>
            <a:off x="2272920" y="4765589"/>
            <a:ext cx="190558" cy="1440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108000" rIns="36000" bIns="36000" rtlCol="0" anchor="t">
            <a:noAutofit/>
          </a:bodyPr>
          <a:lstStyle/>
          <a:p>
            <a:pPr marL="179388" indent="-90488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400" u="none"/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2D6B9DC9-D95C-4188-BA7F-39E26DCBC7BD}"/>
              </a:ext>
            </a:extLst>
          </p:cNvPr>
          <p:cNvSpPr txBox="1"/>
          <p:nvPr/>
        </p:nvSpPr>
        <p:spPr>
          <a:xfrm>
            <a:off x="1963713" y="4899538"/>
            <a:ext cx="741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none"/>
              <a:t>Guide</a:t>
            </a:r>
          </a:p>
        </p:txBody>
      </p:sp>
      <p:sp>
        <p:nvSpPr>
          <p:cNvPr id="114" name="Losange 113">
            <a:extLst>
              <a:ext uri="{FF2B5EF4-FFF2-40B4-BE49-F238E27FC236}">
                <a16:creationId xmlns:a16="http://schemas.microsoft.com/office/drawing/2014/main" id="{F1264338-16C3-47D6-ACEA-D2B357FC1938}"/>
              </a:ext>
            </a:extLst>
          </p:cNvPr>
          <p:cNvSpPr/>
          <p:nvPr/>
        </p:nvSpPr>
        <p:spPr>
          <a:xfrm>
            <a:off x="2259605" y="4198801"/>
            <a:ext cx="190558" cy="14400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108000" rIns="36000" bIns="36000" rtlCol="0" anchor="t">
            <a:noAutofit/>
          </a:bodyPr>
          <a:lstStyle/>
          <a:p>
            <a:pPr marL="179388" indent="-90488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400" u="none"/>
          </a:p>
        </p:txBody>
      </p:sp>
      <p:sp>
        <p:nvSpPr>
          <p:cNvPr id="115" name="Étoile : 5 branches 116">
            <a:extLst>
              <a:ext uri="{FF2B5EF4-FFF2-40B4-BE49-F238E27FC236}">
                <a16:creationId xmlns:a16="http://schemas.microsoft.com/office/drawing/2014/main" id="{544F11A3-5947-44C5-9103-72D725B581DE}"/>
              </a:ext>
            </a:extLst>
          </p:cNvPr>
          <p:cNvSpPr/>
          <p:nvPr/>
        </p:nvSpPr>
        <p:spPr>
          <a:xfrm>
            <a:off x="3612187" y="1653704"/>
            <a:ext cx="216000" cy="216000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36000" tIns="108000" rIns="36000" bIns="36000" rtlCol="0" anchor="t">
            <a:noAutofit/>
          </a:bodyPr>
          <a:lstStyle/>
          <a:p>
            <a:pPr marL="179388" indent="-90488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400">
              <a:solidFill>
                <a:schemeClr val="accent5"/>
              </a:solidFill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7F14D500-C41B-4D52-9CA9-61C3F55E61EB}"/>
              </a:ext>
            </a:extLst>
          </p:cNvPr>
          <p:cNvSpPr txBox="1"/>
          <p:nvPr/>
        </p:nvSpPr>
        <p:spPr>
          <a:xfrm>
            <a:off x="2614736" y="1574907"/>
            <a:ext cx="1150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 u="none">
                <a:solidFill>
                  <a:schemeClr val="accent5"/>
                </a:solidFill>
              </a:defRPr>
            </a:lvl1pPr>
          </a:lstStyle>
          <a:p>
            <a:pPr algn="ctr"/>
            <a:r>
              <a:rPr lang="en-US">
                <a:solidFill>
                  <a:schemeClr val="accent3"/>
                </a:solidFill>
              </a:rPr>
              <a:t>Contractor Safety Day</a:t>
            </a:r>
          </a:p>
        </p:txBody>
      </p:sp>
      <p:sp>
        <p:nvSpPr>
          <p:cNvPr id="117" name="Flèche : chevron 48">
            <a:extLst>
              <a:ext uri="{FF2B5EF4-FFF2-40B4-BE49-F238E27FC236}">
                <a16:creationId xmlns:a16="http://schemas.microsoft.com/office/drawing/2014/main" id="{65724CBD-2ED8-4050-972E-079B624EC54D}"/>
              </a:ext>
            </a:extLst>
          </p:cNvPr>
          <p:cNvSpPr/>
          <p:nvPr/>
        </p:nvSpPr>
        <p:spPr>
          <a:xfrm>
            <a:off x="1582409" y="2767363"/>
            <a:ext cx="3098883" cy="468000"/>
          </a:xfrm>
          <a:prstGeom prst="chevron">
            <a:avLst>
              <a:gd name="adj" fmla="val 13636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88900" algn="l">
              <a:buClr>
                <a:schemeClr val="accent2"/>
              </a:buClr>
            </a:pPr>
            <a:endParaRPr lang="en-US" sz="1100" u="none"/>
          </a:p>
        </p:txBody>
      </p:sp>
      <p:cxnSp>
        <p:nvCxnSpPr>
          <p:cNvPr id="118" name="Connecteur droit avec flèche 117"/>
          <p:cNvCxnSpPr/>
          <p:nvPr/>
        </p:nvCxnSpPr>
        <p:spPr>
          <a:xfrm>
            <a:off x="4681292" y="3477752"/>
            <a:ext cx="1462854" cy="7764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Étoile à 5 branches 118"/>
          <p:cNvSpPr/>
          <p:nvPr/>
        </p:nvSpPr>
        <p:spPr>
          <a:xfrm>
            <a:off x="4604572" y="2879250"/>
            <a:ext cx="216000" cy="216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Flèche : chevron 56">
            <a:extLst>
              <a:ext uri="{FF2B5EF4-FFF2-40B4-BE49-F238E27FC236}">
                <a16:creationId xmlns:a16="http://schemas.microsoft.com/office/drawing/2014/main" id="{CA9A014C-59C4-4846-9DF9-9E8E1DC9F4B5}"/>
              </a:ext>
            </a:extLst>
          </p:cNvPr>
          <p:cNvSpPr/>
          <p:nvPr/>
        </p:nvSpPr>
        <p:spPr>
          <a:xfrm>
            <a:off x="1619594" y="4107155"/>
            <a:ext cx="2984978" cy="468000"/>
          </a:xfrm>
          <a:prstGeom prst="chevron">
            <a:avLst>
              <a:gd name="adj" fmla="val 1363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88900" algn="l">
              <a:buClr>
                <a:schemeClr val="accent2"/>
              </a:buClr>
            </a:pPr>
            <a:endParaRPr lang="en-US" sz="1100" u="none"/>
          </a:p>
        </p:txBody>
      </p:sp>
      <p:sp>
        <p:nvSpPr>
          <p:cNvPr id="122" name="Flèche : chevron 52">
            <a:extLst>
              <a:ext uri="{FF2B5EF4-FFF2-40B4-BE49-F238E27FC236}">
                <a16:creationId xmlns:a16="http://schemas.microsoft.com/office/drawing/2014/main" id="{5AB132E9-17B3-49CB-AD7A-7C6B4C056FAB}"/>
              </a:ext>
            </a:extLst>
          </p:cNvPr>
          <p:cNvSpPr/>
          <p:nvPr/>
        </p:nvSpPr>
        <p:spPr>
          <a:xfrm>
            <a:off x="3159345" y="5912431"/>
            <a:ext cx="406450" cy="255056"/>
          </a:xfrm>
          <a:prstGeom prst="chevron">
            <a:avLst>
              <a:gd name="adj" fmla="val 1363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88900" algn="l">
              <a:buClr>
                <a:schemeClr val="accent2"/>
              </a:buClr>
            </a:pPr>
            <a:endParaRPr lang="en-US" sz="1100" u="none"/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C3B63F0B-C4BE-4BB8-AD22-EB8270710CC6}"/>
              </a:ext>
            </a:extLst>
          </p:cNvPr>
          <p:cNvSpPr txBox="1"/>
          <p:nvPr/>
        </p:nvSpPr>
        <p:spPr>
          <a:xfrm>
            <a:off x="3540636" y="5848072"/>
            <a:ext cx="114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none"/>
              <a:t>Front-end Engineering</a:t>
            </a:r>
          </a:p>
        </p:txBody>
      </p:sp>
      <p:sp>
        <p:nvSpPr>
          <p:cNvPr id="124" name="Flèche : chevron 52">
            <a:extLst>
              <a:ext uri="{FF2B5EF4-FFF2-40B4-BE49-F238E27FC236}">
                <a16:creationId xmlns:a16="http://schemas.microsoft.com/office/drawing/2014/main" id="{5AB132E9-17B3-49CB-AD7A-7C6B4C056FAB}"/>
              </a:ext>
            </a:extLst>
          </p:cNvPr>
          <p:cNvSpPr/>
          <p:nvPr/>
        </p:nvSpPr>
        <p:spPr>
          <a:xfrm>
            <a:off x="4887009" y="5912431"/>
            <a:ext cx="406450" cy="255056"/>
          </a:xfrm>
          <a:prstGeom prst="chevron">
            <a:avLst>
              <a:gd name="adj" fmla="val 1363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88900" algn="l">
              <a:buClr>
                <a:schemeClr val="accent2"/>
              </a:buClr>
            </a:pPr>
            <a:endParaRPr lang="en-US" sz="1100" u="none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C3B63F0B-C4BE-4BB8-AD22-EB8270710CC6}"/>
              </a:ext>
            </a:extLst>
          </p:cNvPr>
          <p:cNvSpPr txBox="1"/>
          <p:nvPr/>
        </p:nvSpPr>
        <p:spPr>
          <a:xfrm>
            <a:off x="5268301" y="5848072"/>
            <a:ext cx="114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none"/>
              <a:t>Detailed Engineering</a:t>
            </a:r>
          </a:p>
        </p:txBody>
      </p:sp>
      <p:sp>
        <p:nvSpPr>
          <p:cNvPr id="126" name="Flèche : chevron 56">
            <a:extLst>
              <a:ext uri="{FF2B5EF4-FFF2-40B4-BE49-F238E27FC236}">
                <a16:creationId xmlns:a16="http://schemas.microsoft.com/office/drawing/2014/main" id="{CA9A014C-59C4-4846-9DF9-9E8E1DC9F4B5}"/>
              </a:ext>
            </a:extLst>
          </p:cNvPr>
          <p:cNvSpPr/>
          <p:nvPr/>
        </p:nvSpPr>
        <p:spPr>
          <a:xfrm>
            <a:off x="1603598" y="4692900"/>
            <a:ext cx="3000974" cy="468000"/>
          </a:xfrm>
          <a:prstGeom prst="chevron">
            <a:avLst>
              <a:gd name="adj" fmla="val 1363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88900" algn="l">
              <a:buClr>
                <a:schemeClr val="accent2"/>
              </a:buClr>
            </a:pPr>
            <a:endParaRPr lang="en-US" sz="1100" u="none"/>
          </a:p>
        </p:txBody>
      </p:sp>
      <p:sp>
        <p:nvSpPr>
          <p:cNvPr id="127" name="Étoile à 5 branches 126"/>
          <p:cNvSpPr/>
          <p:nvPr/>
        </p:nvSpPr>
        <p:spPr>
          <a:xfrm>
            <a:off x="4520817" y="4198801"/>
            <a:ext cx="216000" cy="2160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Étoile à 5 branches 127"/>
          <p:cNvSpPr/>
          <p:nvPr/>
        </p:nvSpPr>
        <p:spPr>
          <a:xfrm>
            <a:off x="6704771" y="5904920"/>
            <a:ext cx="216000" cy="2160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C3B63F0B-C4BE-4BB8-AD22-EB8270710CC6}"/>
              </a:ext>
            </a:extLst>
          </p:cNvPr>
          <p:cNvSpPr txBox="1"/>
          <p:nvPr/>
        </p:nvSpPr>
        <p:spPr>
          <a:xfrm>
            <a:off x="6887706" y="5848072"/>
            <a:ext cx="143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none"/>
              <a:t>Implementation kit completed</a:t>
            </a:r>
          </a:p>
        </p:txBody>
      </p:sp>
      <p:sp>
        <p:nvSpPr>
          <p:cNvPr id="130" name="Étoile à 5 branches 129"/>
          <p:cNvSpPr/>
          <p:nvPr/>
        </p:nvSpPr>
        <p:spPr>
          <a:xfrm>
            <a:off x="4496572" y="4790572"/>
            <a:ext cx="216000" cy="2160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31" name="Connecteur droit avec flèche 130"/>
          <p:cNvCxnSpPr/>
          <p:nvPr/>
        </p:nvCxnSpPr>
        <p:spPr>
          <a:xfrm>
            <a:off x="6225088" y="3481634"/>
            <a:ext cx="1254440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>
            <a:off x="7499730" y="3481634"/>
            <a:ext cx="1254440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/>
          <p:nvPr/>
        </p:nvCxnSpPr>
        <p:spPr>
          <a:xfrm>
            <a:off x="8821423" y="3481634"/>
            <a:ext cx="1254440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>
            <a:off x="10112334" y="3481634"/>
            <a:ext cx="1254440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4866736" y="3546390"/>
            <a:ext cx="1091966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100">
                <a:solidFill>
                  <a:schemeClr val="accent2"/>
                </a:solidFill>
              </a:rPr>
              <a:t>Work at height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6481855" y="3546390"/>
            <a:ext cx="740907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100">
                <a:solidFill>
                  <a:schemeClr val="accent2"/>
                </a:solidFill>
              </a:rPr>
              <a:t>Hot work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9115011" y="3546390"/>
            <a:ext cx="561372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100">
                <a:solidFill>
                  <a:schemeClr val="accent2"/>
                </a:solidFill>
              </a:rPr>
              <a:t>Lifting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10144679" y="3546390"/>
            <a:ext cx="1189749" cy="2616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100">
                <a:solidFill>
                  <a:schemeClr val="accent2"/>
                </a:solidFill>
              </a:rPr>
              <a:t>Confined Space</a:t>
            </a:r>
          </a:p>
        </p:txBody>
      </p:sp>
      <p:sp>
        <p:nvSpPr>
          <p:cNvPr id="139" name="Étoile à 5 branches 138"/>
          <p:cNvSpPr/>
          <p:nvPr/>
        </p:nvSpPr>
        <p:spPr>
          <a:xfrm>
            <a:off x="8520139" y="5904920"/>
            <a:ext cx="216000" cy="216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C3B63F0B-C4BE-4BB8-AD22-EB8270710CC6}"/>
              </a:ext>
            </a:extLst>
          </p:cNvPr>
          <p:cNvSpPr txBox="1"/>
          <p:nvPr/>
        </p:nvSpPr>
        <p:spPr>
          <a:xfrm>
            <a:off x="8703073" y="5894261"/>
            <a:ext cx="2269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none"/>
              <a:t>Communication campaign kick-off</a:t>
            </a:r>
          </a:p>
        </p:txBody>
      </p:sp>
      <p:sp>
        <p:nvSpPr>
          <p:cNvPr id="141" name="Flèche : chevron 56">
            <a:extLst>
              <a:ext uri="{FF2B5EF4-FFF2-40B4-BE49-F238E27FC236}">
                <a16:creationId xmlns:a16="http://schemas.microsoft.com/office/drawing/2014/main" id="{CA9A014C-59C4-4846-9DF9-9E8E1DC9F4B5}"/>
              </a:ext>
            </a:extLst>
          </p:cNvPr>
          <p:cNvSpPr/>
          <p:nvPr/>
        </p:nvSpPr>
        <p:spPr>
          <a:xfrm>
            <a:off x="1622992" y="5246235"/>
            <a:ext cx="1311765" cy="473456"/>
          </a:xfrm>
          <a:prstGeom prst="chevron">
            <a:avLst>
              <a:gd name="adj" fmla="val 1363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88900" algn="l">
              <a:buClr>
                <a:schemeClr val="accent2"/>
              </a:buClr>
            </a:pPr>
            <a:endParaRPr lang="en-US" sz="1100" u="none"/>
          </a:p>
        </p:txBody>
      </p:sp>
      <p:sp>
        <p:nvSpPr>
          <p:cNvPr id="142" name="Flèche : chevron 52">
            <a:extLst>
              <a:ext uri="{FF2B5EF4-FFF2-40B4-BE49-F238E27FC236}">
                <a16:creationId xmlns:a16="http://schemas.microsoft.com/office/drawing/2014/main" id="{5AB132E9-17B3-49CB-AD7A-7C6B4C056FAB}"/>
              </a:ext>
            </a:extLst>
          </p:cNvPr>
          <p:cNvSpPr/>
          <p:nvPr/>
        </p:nvSpPr>
        <p:spPr>
          <a:xfrm>
            <a:off x="562004" y="5247741"/>
            <a:ext cx="1016635" cy="468000"/>
          </a:xfrm>
          <a:prstGeom prst="chevron">
            <a:avLst>
              <a:gd name="adj" fmla="val 13636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88900" algn="l">
              <a:buClr>
                <a:schemeClr val="accent2"/>
              </a:buClr>
            </a:pPr>
            <a:endParaRPr lang="en-US" sz="1100" u="none"/>
          </a:p>
        </p:txBody>
      </p:sp>
      <p:sp>
        <p:nvSpPr>
          <p:cNvPr id="143" name="Flèche : chevron 53">
            <a:extLst>
              <a:ext uri="{FF2B5EF4-FFF2-40B4-BE49-F238E27FC236}">
                <a16:creationId xmlns:a16="http://schemas.microsoft.com/office/drawing/2014/main" id="{A80E97E0-34A0-4451-BB99-9C21548AF076}"/>
              </a:ext>
            </a:extLst>
          </p:cNvPr>
          <p:cNvSpPr/>
          <p:nvPr/>
        </p:nvSpPr>
        <p:spPr>
          <a:xfrm>
            <a:off x="5439948" y="5258499"/>
            <a:ext cx="6284784" cy="468000"/>
          </a:xfrm>
          <a:prstGeom prst="chevron">
            <a:avLst>
              <a:gd name="adj" fmla="val 13636"/>
            </a:avLst>
          </a:prstGeom>
          <a:solidFill>
            <a:srgbClr val="0070C0"/>
          </a:solidFill>
          <a:ln w="1270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88900">
              <a:buClr>
                <a:schemeClr val="accent2"/>
              </a:buClr>
            </a:pPr>
            <a:r>
              <a:rPr lang="en-US" sz="1100" u="none">
                <a:solidFill>
                  <a:schemeClr val="bg1"/>
                </a:solidFill>
                <a:latin typeface="Arial"/>
                <a:cs typeface="Arial"/>
              </a:rPr>
              <a:t>Life Saving checks</a:t>
            </a:r>
          </a:p>
        </p:txBody>
      </p:sp>
      <p:sp>
        <p:nvSpPr>
          <p:cNvPr id="146" name="Flèche : chevron 52">
            <a:extLst>
              <a:ext uri="{FF2B5EF4-FFF2-40B4-BE49-F238E27FC236}">
                <a16:creationId xmlns:a16="http://schemas.microsoft.com/office/drawing/2014/main" id="{5AB132E9-17B3-49CB-AD7A-7C6B4C056FAB}"/>
              </a:ext>
            </a:extLst>
          </p:cNvPr>
          <p:cNvSpPr/>
          <p:nvPr/>
        </p:nvSpPr>
        <p:spPr>
          <a:xfrm>
            <a:off x="2934758" y="5247741"/>
            <a:ext cx="1707299" cy="485294"/>
          </a:xfrm>
          <a:prstGeom prst="chevron">
            <a:avLst>
              <a:gd name="adj" fmla="val 13636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88900" algn="ctr">
              <a:buClr>
                <a:schemeClr val="accent2"/>
              </a:buClr>
            </a:pPr>
            <a:r>
              <a:rPr lang="fr-FR" sz="1100">
                <a:solidFill>
                  <a:schemeClr val="accent3">
                    <a:lumMod val="75000"/>
                  </a:schemeClr>
                </a:solidFill>
              </a:rPr>
              <a:t>Pilots and </a:t>
            </a:r>
          </a:p>
          <a:p>
            <a:pPr marL="88900" algn="ctr">
              <a:buClr>
                <a:schemeClr val="accent2"/>
              </a:buClr>
            </a:pPr>
            <a:r>
              <a:rPr lang="fr-FR" sz="1100">
                <a:solidFill>
                  <a:schemeClr val="accent3">
                    <a:lumMod val="75000"/>
                  </a:schemeClr>
                </a:solidFill>
              </a:rPr>
              <a:t>Site feedback</a:t>
            </a:r>
            <a:endParaRPr lang="en-US" sz="1100" u="none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0" name="Connecteur droit avec flèche 119"/>
          <p:cNvCxnSpPr/>
          <p:nvPr/>
        </p:nvCxnSpPr>
        <p:spPr>
          <a:xfrm>
            <a:off x="3710197" y="2412766"/>
            <a:ext cx="22451" cy="3510246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Étoile à 5 branches 144"/>
          <p:cNvSpPr/>
          <p:nvPr/>
        </p:nvSpPr>
        <p:spPr>
          <a:xfrm>
            <a:off x="4556286" y="5373741"/>
            <a:ext cx="216000" cy="2160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4680615" y="4932637"/>
            <a:ext cx="741600" cy="776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4735317" y="5533616"/>
            <a:ext cx="741600" cy="776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3314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657B02E-D205-435E-A3E4-59E61F81A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3 KPIs </a:t>
            </a:r>
          </a:p>
          <a:p>
            <a:endParaRPr lang="en-US"/>
          </a:p>
          <a:p>
            <a:pPr lvl="1"/>
            <a:r>
              <a:rPr lang="en-US"/>
              <a:t>Safety Green Light : # affiliates who have implemented the Safety Green Light</a:t>
            </a:r>
          </a:p>
          <a:p>
            <a:endParaRPr lang="en-US"/>
          </a:p>
          <a:p>
            <a:pPr lvl="1"/>
            <a:r>
              <a:rPr lang="en-US"/>
              <a:t>Joint Safety Tours : # joint safety tours performed </a:t>
            </a:r>
          </a:p>
          <a:p>
            <a:pPr lvl="1"/>
            <a:endParaRPr lang="en-US"/>
          </a:p>
          <a:p>
            <a:pPr lvl="1"/>
            <a:r>
              <a:rPr lang="en-US"/>
              <a:t>Life Saving Checks : # compliance checks performed</a:t>
            </a:r>
          </a:p>
          <a:p>
            <a:endParaRPr lang="en-US"/>
          </a:p>
          <a:p>
            <a:r>
              <a:rPr lang="en-US"/>
              <a:t>Monthly</a:t>
            </a:r>
          </a:p>
          <a:p>
            <a:endParaRPr lang="en-US"/>
          </a:p>
          <a:p>
            <a:r>
              <a:rPr lang="en-US"/>
              <a:t>By Branch</a:t>
            </a:r>
          </a:p>
          <a:p>
            <a:endParaRPr lang="en-US"/>
          </a:p>
          <a:p>
            <a:r>
              <a:rPr lang="en-US"/>
              <a:t>Computed for the entire Group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8D3491-6C97-40BA-93AE-2DA68B02A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83619CB-5A24-4399-B832-B8B56ED6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KPIs at Group </a:t>
            </a:r>
            <a:r>
              <a:rPr lang="fr-FR" err="1"/>
              <a:t>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012392"/>
      </p:ext>
    </p:extLst>
  </p:cSld>
  <p:clrMapOvr>
    <a:masterClrMapping/>
  </p:clrMapOvr>
  <p:transition spd="med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Implementation</a:t>
            </a:r>
            <a:r>
              <a:rPr lang="fr-FR"/>
              <a:t> stages</a:t>
            </a:r>
            <a:endParaRPr lang="en-US"/>
          </a:p>
        </p:txBody>
      </p:sp>
      <p:sp>
        <p:nvSpPr>
          <p:cNvPr id="5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367319" y="1589369"/>
            <a:ext cx="10854505" cy="46493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accent4"/>
                </a:solidFill>
              </a:rPr>
              <a:t>December 2019</a:t>
            </a:r>
            <a:r>
              <a:rPr lang="en-US">
                <a:solidFill>
                  <a:schemeClr val="accent4"/>
                </a:solidFill>
              </a:rPr>
              <a:t>: </a:t>
            </a:r>
            <a:r>
              <a:rPr lang="en-US" b="1">
                <a:solidFill>
                  <a:schemeClr val="accent4"/>
                </a:solidFill>
              </a:rPr>
              <a:t>Kick-off </a:t>
            </a:r>
            <a:r>
              <a:rPr lang="en-US"/>
              <a:t>of implementation within all Branches</a:t>
            </a:r>
          </a:p>
        </p:txBody>
      </p:sp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367319" y="2865575"/>
            <a:ext cx="10854505" cy="47075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accent4"/>
                </a:solidFill>
              </a:rPr>
              <a:t>February 2020</a:t>
            </a:r>
            <a:r>
              <a:rPr lang="en-US">
                <a:solidFill>
                  <a:schemeClr val="accent4"/>
                </a:solidFill>
              </a:rPr>
              <a:t>: List of </a:t>
            </a:r>
            <a:r>
              <a:rPr lang="en-US" b="1">
                <a:solidFill>
                  <a:schemeClr val="accent4"/>
                </a:solidFill>
              </a:rPr>
              <a:t>ambassadors</a:t>
            </a:r>
            <a:r>
              <a:rPr lang="en-US">
                <a:solidFill>
                  <a:schemeClr val="accent4"/>
                </a:solidFill>
              </a:rPr>
              <a:t> completed and Information of </a:t>
            </a:r>
            <a:r>
              <a:rPr lang="en-US" b="1">
                <a:solidFill>
                  <a:schemeClr val="accent4"/>
                </a:solidFill>
              </a:rPr>
              <a:t>Group Contractors</a:t>
            </a:r>
          </a:p>
        </p:txBody>
      </p:sp>
      <p:sp>
        <p:nvSpPr>
          <p:cNvPr id="7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367315" y="2221305"/>
            <a:ext cx="10854505" cy="47727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accent4"/>
                </a:solidFill>
              </a:rPr>
              <a:t>January 2020</a:t>
            </a:r>
            <a:r>
              <a:rPr lang="en-US">
                <a:solidFill>
                  <a:schemeClr val="accent4"/>
                </a:solidFill>
              </a:rPr>
              <a:t>:</a:t>
            </a:r>
            <a:r>
              <a:rPr lang="en-US"/>
              <a:t> Review within each Branch of </a:t>
            </a:r>
            <a:r>
              <a:rPr lang="en-US" b="1">
                <a:solidFill>
                  <a:schemeClr val="accent4"/>
                </a:solidFill>
              </a:rPr>
              <a:t>specific needs in terms of training material and tools</a:t>
            </a:r>
          </a:p>
        </p:txBody>
      </p:sp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367319" y="3503328"/>
            <a:ext cx="10854505" cy="46426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accent4"/>
                </a:solidFill>
              </a:rPr>
              <a:t>March 2020</a:t>
            </a:r>
            <a:r>
              <a:rPr lang="en-US">
                <a:solidFill>
                  <a:schemeClr val="accent4"/>
                </a:solidFill>
              </a:rPr>
              <a:t>: </a:t>
            </a:r>
            <a:r>
              <a:rPr lang="en-US"/>
              <a:t>Kick-off of </a:t>
            </a:r>
            <a:r>
              <a:rPr lang="en-US" b="1">
                <a:solidFill>
                  <a:schemeClr val="accent4"/>
                </a:solidFill>
              </a:rPr>
              <a:t>ambassadors’ training</a:t>
            </a:r>
            <a:r>
              <a:rPr lang="en-US"/>
              <a:t>, including contractors based on Branches request</a:t>
            </a:r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367319" y="4134591"/>
            <a:ext cx="10854505" cy="46341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April 2020</a:t>
            </a:r>
            <a:r>
              <a:rPr lang="en-US" dirty="0">
                <a:solidFill>
                  <a:schemeClr val="accent4"/>
                </a:solidFill>
              </a:rPr>
              <a:t>: </a:t>
            </a:r>
            <a:r>
              <a:rPr lang="en-US" b="1" dirty="0">
                <a:solidFill>
                  <a:schemeClr val="accent4"/>
                </a:solidFill>
              </a:rPr>
              <a:t>World Day for Safety “Joint Safety Tours, Our Lives First”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367314" y="4787147"/>
            <a:ext cx="10854505" cy="45632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chemeClr val="accent4"/>
                </a:solidFill>
              </a:rPr>
              <a:t>May 2020: </a:t>
            </a:r>
            <a:r>
              <a:rPr lang="en-US"/>
              <a:t>Communication on high risk activities </a:t>
            </a:r>
            <a:r>
              <a:rPr lang="en-US" b="1">
                <a:solidFill>
                  <a:schemeClr val="accent4"/>
                </a:solidFill>
              </a:rPr>
              <a:t>“Work at height” </a:t>
            </a:r>
            <a:endParaRPr lang="en-US"/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FA5C2C70-5688-4213-893A-63EBF7964C32}"/>
              </a:ext>
            </a:extLst>
          </p:cNvPr>
          <p:cNvSpPr txBox="1">
            <a:spLocks/>
          </p:cNvSpPr>
          <p:nvPr/>
        </p:nvSpPr>
        <p:spPr>
          <a:xfrm>
            <a:off x="367315" y="5410471"/>
            <a:ext cx="10854505" cy="47600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Q2 2020: </a:t>
            </a:r>
            <a:r>
              <a:rPr lang="en-US" dirty="0"/>
              <a:t>Gradual implementation of</a:t>
            </a:r>
            <a:r>
              <a:rPr lang="en-US" b="1" dirty="0">
                <a:solidFill>
                  <a:schemeClr val="accent4"/>
                </a:solidFill>
              </a:rPr>
              <a:t> “Safety Green Light”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4"/>
                </a:solidFill>
              </a:rPr>
              <a:t>“Life Saving Checks”</a:t>
            </a:r>
            <a:endParaRPr lang="en-US" dirty="0"/>
          </a:p>
        </p:txBody>
      </p:sp>
      <p:grpSp>
        <p:nvGrpSpPr>
          <p:cNvPr id="22" name="Group 43">
            <a:extLst>
              <a:ext uri="{FF2B5EF4-FFF2-40B4-BE49-F238E27FC236}">
                <a16:creationId xmlns:a16="http://schemas.microsoft.com/office/drawing/2014/main" id="{E8D731FE-ED34-4C4A-A404-711E49FEAC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60354" y="1601653"/>
            <a:ext cx="414202" cy="440370"/>
            <a:chOff x="2663" y="1405"/>
            <a:chExt cx="353" cy="432"/>
          </a:xfrm>
          <a:solidFill>
            <a:schemeClr val="accent2"/>
          </a:solidFill>
        </p:grpSpPr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1B7F794D-1DF0-4FC8-B64C-CECE96D7B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1" y="1488"/>
              <a:ext cx="218" cy="349"/>
            </a:xfrm>
            <a:custGeom>
              <a:avLst/>
              <a:gdLst>
                <a:gd name="T0" fmla="*/ 34 w 197"/>
                <a:gd name="T1" fmla="*/ 167 h 291"/>
                <a:gd name="T2" fmla="*/ 53 w 197"/>
                <a:gd name="T3" fmla="*/ 217 h 291"/>
                <a:gd name="T4" fmla="*/ 74 w 197"/>
                <a:gd name="T5" fmla="*/ 271 h 291"/>
                <a:gd name="T6" fmla="*/ 124 w 197"/>
                <a:gd name="T7" fmla="*/ 271 h 291"/>
                <a:gd name="T8" fmla="*/ 145 w 197"/>
                <a:gd name="T9" fmla="*/ 217 h 291"/>
                <a:gd name="T10" fmla="*/ 164 w 197"/>
                <a:gd name="T11" fmla="*/ 167 h 291"/>
                <a:gd name="T12" fmla="*/ 106 w 197"/>
                <a:gd name="T13" fmla="*/ 0 h 291"/>
                <a:gd name="T14" fmla="*/ 3 w 197"/>
                <a:gd name="T15" fmla="*/ 87 h 291"/>
                <a:gd name="T16" fmla="*/ 87 w 197"/>
                <a:gd name="T17" fmla="*/ 271 h 291"/>
                <a:gd name="T18" fmla="*/ 99 w 197"/>
                <a:gd name="T19" fmla="*/ 279 h 291"/>
                <a:gd name="T20" fmla="*/ 65 w 197"/>
                <a:gd name="T21" fmla="*/ 217 h 291"/>
                <a:gd name="T22" fmla="*/ 133 w 197"/>
                <a:gd name="T23" fmla="*/ 223 h 291"/>
                <a:gd name="T24" fmla="*/ 123 w 197"/>
                <a:gd name="T25" fmla="*/ 259 h 291"/>
                <a:gd name="T26" fmla="*/ 66 w 197"/>
                <a:gd name="T27" fmla="*/ 253 h 291"/>
                <a:gd name="T28" fmla="*/ 80 w 197"/>
                <a:gd name="T29" fmla="*/ 117 h 291"/>
                <a:gd name="T30" fmla="*/ 65 w 197"/>
                <a:gd name="T31" fmla="*/ 109 h 291"/>
                <a:gd name="T32" fmla="*/ 80 w 197"/>
                <a:gd name="T33" fmla="*/ 109 h 291"/>
                <a:gd name="T34" fmla="*/ 92 w 197"/>
                <a:gd name="T35" fmla="*/ 129 h 291"/>
                <a:gd name="T36" fmla="*/ 105 w 197"/>
                <a:gd name="T37" fmla="*/ 205 h 291"/>
                <a:gd name="T38" fmla="*/ 92 w 197"/>
                <a:gd name="T39" fmla="*/ 129 h 291"/>
                <a:gd name="T40" fmla="*/ 105 w 197"/>
                <a:gd name="T41" fmla="*/ 12 h 291"/>
                <a:gd name="T42" fmla="*/ 156 w 197"/>
                <a:gd name="T43" fmla="*/ 158 h 291"/>
                <a:gd name="T44" fmla="*/ 117 w 197"/>
                <a:gd name="T45" fmla="*/ 205 h 291"/>
                <a:gd name="T46" fmla="*/ 125 w 197"/>
                <a:gd name="T47" fmla="*/ 129 h 291"/>
                <a:gd name="T48" fmla="*/ 125 w 197"/>
                <a:gd name="T49" fmla="*/ 89 h 291"/>
                <a:gd name="T50" fmla="*/ 105 w 197"/>
                <a:gd name="T51" fmla="*/ 117 h 291"/>
                <a:gd name="T52" fmla="*/ 92 w 197"/>
                <a:gd name="T53" fmla="*/ 109 h 291"/>
                <a:gd name="T54" fmla="*/ 53 w 197"/>
                <a:gd name="T55" fmla="*/ 109 h 291"/>
                <a:gd name="T56" fmla="*/ 80 w 197"/>
                <a:gd name="T57" fmla="*/ 129 h 291"/>
                <a:gd name="T58" fmla="*/ 65 w 197"/>
                <a:gd name="T59" fmla="*/ 205 h 291"/>
                <a:gd name="T60" fmla="*/ 15 w 197"/>
                <a:gd name="T61" fmla="*/ 88 h 291"/>
                <a:gd name="T62" fmla="*/ 117 w 197"/>
                <a:gd name="T63" fmla="*/ 117 h 291"/>
                <a:gd name="T64" fmla="*/ 125 w 197"/>
                <a:gd name="T65" fmla="*/ 101 h 291"/>
                <a:gd name="T66" fmla="*/ 125 w 197"/>
                <a:gd name="T67" fmla="*/ 11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7" h="291">
                  <a:moveTo>
                    <a:pt x="3" y="87"/>
                  </a:moveTo>
                  <a:cubicBezTo>
                    <a:pt x="0" y="117"/>
                    <a:pt x="12" y="146"/>
                    <a:pt x="34" y="167"/>
                  </a:cubicBezTo>
                  <a:cubicBezTo>
                    <a:pt x="46" y="178"/>
                    <a:pt x="53" y="194"/>
                    <a:pt x="53" y="211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49"/>
                    <a:pt x="53" y="249"/>
                    <a:pt x="53" y="249"/>
                  </a:cubicBezTo>
                  <a:cubicBezTo>
                    <a:pt x="53" y="261"/>
                    <a:pt x="62" y="271"/>
                    <a:pt x="74" y="271"/>
                  </a:cubicBezTo>
                  <a:cubicBezTo>
                    <a:pt x="77" y="281"/>
                    <a:pt x="87" y="291"/>
                    <a:pt x="99" y="291"/>
                  </a:cubicBezTo>
                  <a:cubicBezTo>
                    <a:pt x="111" y="291"/>
                    <a:pt x="121" y="281"/>
                    <a:pt x="124" y="271"/>
                  </a:cubicBezTo>
                  <a:cubicBezTo>
                    <a:pt x="136" y="271"/>
                    <a:pt x="145" y="261"/>
                    <a:pt x="145" y="249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5" y="211"/>
                    <a:pt x="145" y="211"/>
                    <a:pt x="145" y="211"/>
                  </a:cubicBezTo>
                  <a:cubicBezTo>
                    <a:pt x="145" y="194"/>
                    <a:pt x="152" y="178"/>
                    <a:pt x="164" y="167"/>
                  </a:cubicBezTo>
                  <a:cubicBezTo>
                    <a:pt x="186" y="146"/>
                    <a:pt x="197" y="117"/>
                    <a:pt x="195" y="87"/>
                  </a:cubicBezTo>
                  <a:cubicBezTo>
                    <a:pt x="191" y="41"/>
                    <a:pt x="152" y="3"/>
                    <a:pt x="106" y="0"/>
                  </a:cubicBezTo>
                  <a:cubicBezTo>
                    <a:pt x="101" y="0"/>
                    <a:pt x="97" y="0"/>
                    <a:pt x="92" y="0"/>
                  </a:cubicBezTo>
                  <a:cubicBezTo>
                    <a:pt x="46" y="3"/>
                    <a:pt x="7" y="41"/>
                    <a:pt x="3" y="87"/>
                  </a:cubicBezTo>
                  <a:close/>
                  <a:moveTo>
                    <a:pt x="99" y="279"/>
                  </a:moveTo>
                  <a:cubicBezTo>
                    <a:pt x="94" y="279"/>
                    <a:pt x="89" y="275"/>
                    <a:pt x="87" y="271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09" y="275"/>
                    <a:pt x="104" y="279"/>
                    <a:pt x="99" y="279"/>
                  </a:cubicBezTo>
                  <a:close/>
                  <a:moveTo>
                    <a:pt x="65" y="223"/>
                  </a:moveTo>
                  <a:cubicBezTo>
                    <a:pt x="65" y="217"/>
                    <a:pt x="65" y="217"/>
                    <a:pt x="65" y="217"/>
                  </a:cubicBezTo>
                  <a:cubicBezTo>
                    <a:pt x="133" y="217"/>
                    <a:pt x="133" y="217"/>
                    <a:pt x="133" y="217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2" y="253"/>
                    <a:pt x="132" y="253"/>
                    <a:pt x="132" y="253"/>
                  </a:cubicBezTo>
                  <a:cubicBezTo>
                    <a:pt x="130" y="257"/>
                    <a:pt x="127" y="259"/>
                    <a:pt x="123" y="259"/>
                  </a:cubicBezTo>
                  <a:cubicBezTo>
                    <a:pt x="75" y="259"/>
                    <a:pt x="75" y="259"/>
                    <a:pt x="75" y="259"/>
                  </a:cubicBezTo>
                  <a:cubicBezTo>
                    <a:pt x="71" y="259"/>
                    <a:pt x="68" y="257"/>
                    <a:pt x="66" y="253"/>
                  </a:cubicBezTo>
                  <a:lnTo>
                    <a:pt x="65" y="223"/>
                  </a:lnTo>
                  <a:close/>
                  <a:moveTo>
                    <a:pt x="80" y="117"/>
                  </a:moveTo>
                  <a:cubicBezTo>
                    <a:pt x="73" y="117"/>
                    <a:pt x="73" y="117"/>
                    <a:pt x="73" y="117"/>
                  </a:cubicBezTo>
                  <a:cubicBezTo>
                    <a:pt x="68" y="117"/>
                    <a:pt x="65" y="113"/>
                    <a:pt x="65" y="109"/>
                  </a:cubicBezTo>
                  <a:cubicBezTo>
                    <a:pt x="65" y="104"/>
                    <a:pt x="68" y="101"/>
                    <a:pt x="73" y="101"/>
                  </a:cubicBezTo>
                  <a:cubicBezTo>
                    <a:pt x="77" y="101"/>
                    <a:pt x="80" y="104"/>
                    <a:pt x="80" y="109"/>
                  </a:cubicBezTo>
                  <a:lnTo>
                    <a:pt x="80" y="117"/>
                  </a:lnTo>
                  <a:close/>
                  <a:moveTo>
                    <a:pt x="92" y="129"/>
                  </a:moveTo>
                  <a:cubicBezTo>
                    <a:pt x="105" y="129"/>
                    <a:pt x="105" y="129"/>
                    <a:pt x="105" y="129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92" y="205"/>
                    <a:pt x="92" y="205"/>
                    <a:pt x="92" y="205"/>
                  </a:cubicBezTo>
                  <a:lnTo>
                    <a:pt x="92" y="129"/>
                  </a:lnTo>
                  <a:close/>
                  <a:moveTo>
                    <a:pt x="93" y="12"/>
                  </a:moveTo>
                  <a:cubicBezTo>
                    <a:pt x="97" y="12"/>
                    <a:pt x="101" y="12"/>
                    <a:pt x="105" y="12"/>
                  </a:cubicBezTo>
                  <a:cubicBezTo>
                    <a:pt x="146" y="15"/>
                    <a:pt x="179" y="48"/>
                    <a:pt x="183" y="88"/>
                  </a:cubicBezTo>
                  <a:cubicBezTo>
                    <a:pt x="185" y="115"/>
                    <a:pt x="175" y="140"/>
                    <a:pt x="156" y="158"/>
                  </a:cubicBezTo>
                  <a:cubicBezTo>
                    <a:pt x="143" y="170"/>
                    <a:pt x="134" y="187"/>
                    <a:pt x="133" y="205"/>
                  </a:cubicBezTo>
                  <a:cubicBezTo>
                    <a:pt x="117" y="205"/>
                    <a:pt x="117" y="205"/>
                    <a:pt x="117" y="205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5" y="129"/>
                    <a:pt x="125" y="129"/>
                    <a:pt x="125" y="129"/>
                  </a:cubicBezTo>
                  <a:cubicBezTo>
                    <a:pt x="136" y="129"/>
                    <a:pt x="145" y="120"/>
                    <a:pt x="145" y="109"/>
                  </a:cubicBezTo>
                  <a:cubicBezTo>
                    <a:pt x="145" y="98"/>
                    <a:pt x="136" y="89"/>
                    <a:pt x="125" y="89"/>
                  </a:cubicBezTo>
                  <a:cubicBezTo>
                    <a:pt x="114" y="89"/>
                    <a:pt x="105" y="98"/>
                    <a:pt x="105" y="109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98"/>
                    <a:pt x="83" y="89"/>
                    <a:pt x="73" y="89"/>
                  </a:cubicBezTo>
                  <a:cubicBezTo>
                    <a:pt x="62" y="89"/>
                    <a:pt x="53" y="98"/>
                    <a:pt x="53" y="109"/>
                  </a:cubicBezTo>
                  <a:cubicBezTo>
                    <a:pt x="53" y="120"/>
                    <a:pt x="62" y="129"/>
                    <a:pt x="73" y="129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63" y="187"/>
                    <a:pt x="55" y="170"/>
                    <a:pt x="42" y="158"/>
                  </a:cubicBezTo>
                  <a:cubicBezTo>
                    <a:pt x="22" y="140"/>
                    <a:pt x="13" y="115"/>
                    <a:pt x="15" y="88"/>
                  </a:cubicBezTo>
                  <a:cubicBezTo>
                    <a:pt x="19" y="48"/>
                    <a:pt x="52" y="15"/>
                    <a:pt x="93" y="12"/>
                  </a:cubicBezTo>
                  <a:close/>
                  <a:moveTo>
                    <a:pt x="117" y="117"/>
                  </a:moveTo>
                  <a:cubicBezTo>
                    <a:pt x="117" y="109"/>
                    <a:pt x="117" y="109"/>
                    <a:pt x="117" y="109"/>
                  </a:cubicBezTo>
                  <a:cubicBezTo>
                    <a:pt x="117" y="104"/>
                    <a:pt x="121" y="101"/>
                    <a:pt x="125" y="101"/>
                  </a:cubicBezTo>
                  <a:cubicBezTo>
                    <a:pt x="130" y="101"/>
                    <a:pt x="133" y="104"/>
                    <a:pt x="133" y="109"/>
                  </a:cubicBezTo>
                  <a:cubicBezTo>
                    <a:pt x="133" y="113"/>
                    <a:pt x="130" y="117"/>
                    <a:pt x="125" y="117"/>
                  </a:cubicBezTo>
                  <a:lnTo>
                    <a:pt x="117" y="11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5407D42D-0E3F-4392-9CBC-D75D435B5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405"/>
              <a:ext cx="13" cy="49"/>
            </a:xfrm>
            <a:custGeom>
              <a:avLst/>
              <a:gdLst>
                <a:gd name="T0" fmla="*/ 0 w 12"/>
                <a:gd name="T1" fmla="*/ 6 h 41"/>
                <a:gd name="T2" fmla="*/ 0 w 12"/>
                <a:gd name="T3" fmla="*/ 34 h 41"/>
                <a:gd name="T4" fmla="*/ 6 w 12"/>
                <a:gd name="T5" fmla="*/ 41 h 41"/>
                <a:gd name="T6" fmla="*/ 12 w 12"/>
                <a:gd name="T7" fmla="*/ 34 h 41"/>
                <a:gd name="T8" fmla="*/ 12 w 12"/>
                <a:gd name="T9" fmla="*/ 6 h 41"/>
                <a:gd name="T10" fmla="*/ 6 w 12"/>
                <a:gd name="T11" fmla="*/ 0 h 41"/>
                <a:gd name="T12" fmla="*/ 0 w 12"/>
                <a:gd name="T1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1">
                  <a:moveTo>
                    <a:pt x="0" y="6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2" y="41"/>
                    <a:pt x="6" y="41"/>
                  </a:cubicBezTo>
                  <a:cubicBezTo>
                    <a:pt x="9" y="41"/>
                    <a:pt x="12" y="38"/>
                    <a:pt x="12" y="3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CE4B8DE6-4465-41C9-823E-F89F57C1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441"/>
              <a:ext cx="34" cy="45"/>
            </a:xfrm>
            <a:custGeom>
              <a:avLst/>
              <a:gdLst>
                <a:gd name="T0" fmla="*/ 27 w 31"/>
                <a:gd name="T1" fmla="*/ 2 h 37"/>
                <a:gd name="T2" fmla="*/ 19 w 31"/>
                <a:gd name="T3" fmla="*/ 4 h 37"/>
                <a:gd name="T4" fmla="*/ 2 w 31"/>
                <a:gd name="T5" fmla="*/ 26 h 37"/>
                <a:gd name="T6" fmla="*/ 4 w 31"/>
                <a:gd name="T7" fmla="*/ 35 h 37"/>
                <a:gd name="T8" fmla="*/ 13 w 31"/>
                <a:gd name="T9" fmla="*/ 34 h 37"/>
                <a:gd name="T10" fmla="*/ 29 w 31"/>
                <a:gd name="T11" fmla="*/ 11 h 37"/>
                <a:gd name="T12" fmla="*/ 27 w 31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27" y="2"/>
                  </a:moveTo>
                  <a:cubicBezTo>
                    <a:pt x="25" y="0"/>
                    <a:pt x="21" y="1"/>
                    <a:pt x="19" y="4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1" y="33"/>
                    <a:pt x="4" y="35"/>
                  </a:cubicBezTo>
                  <a:cubicBezTo>
                    <a:pt x="6" y="37"/>
                    <a:pt x="10" y="37"/>
                    <a:pt x="13" y="34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8"/>
                    <a:pt x="30" y="4"/>
                    <a:pt x="27" y="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C5DEE368-B045-44F8-A936-C5F7C92FA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1538"/>
              <a:ext cx="45" cy="27"/>
            </a:xfrm>
            <a:custGeom>
              <a:avLst/>
              <a:gdLst>
                <a:gd name="T0" fmla="*/ 9 w 41"/>
                <a:gd name="T1" fmla="*/ 21 h 22"/>
                <a:gd name="T2" fmla="*/ 35 w 41"/>
                <a:gd name="T3" fmla="*/ 13 h 22"/>
                <a:gd name="T4" fmla="*/ 39 w 41"/>
                <a:gd name="T5" fmla="*/ 5 h 22"/>
                <a:gd name="T6" fmla="*/ 31 w 41"/>
                <a:gd name="T7" fmla="*/ 1 h 22"/>
                <a:gd name="T8" fmla="*/ 5 w 41"/>
                <a:gd name="T9" fmla="*/ 9 h 22"/>
                <a:gd name="T10" fmla="*/ 1 w 41"/>
                <a:gd name="T11" fmla="*/ 17 h 22"/>
                <a:gd name="T12" fmla="*/ 9 w 41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2">
                  <a:moveTo>
                    <a:pt x="9" y="21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9" y="12"/>
                    <a:pt x="41" y="8"/>
                    <a:pt x="39" y="5"/>
                  </a:cubicBezTo>
                  <a:cubicBezTo>
                    <a:pt x="38" y="1"/>
                    <a:pt x="35" y="0"/>
                    <a:pt x="31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0"/>
                    <a:pt x="0" y="14"/>
                    <a:pt x="1" y="17"/>
                  </a:cubicBezTo>
                  <a:cubicBezTo>
                    <a:pt x="2" y="21"/>
                    <a:pt x="6" y="22"/>
                    <a:pt x="9" y="21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EF10EA8E-5542-4A12-A354-3799DAC8B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646"/>
              <a:ext cx="45" cy="28"/>
            </a:xfrm>
            <a:custGeom>
              <a:avLst/>
              <a:gdLst>
                <a:gd name="T0" fmla="*/ 5 w 41"/>
                <a:gd name="T1" fmla="*/ 13 h 23"/>
                <a:gd name="T2" fmla="*/ 32 w 41"/>
                <a:gd name="T3" fmla="*/ 22 h 23"/>
                <a:gd name="T4" fmla="*/ 40 w 41"/>
                <a:gd name="T5" fmla="*/ 18 h 23"/>
                <a:gd name="T6" fmla="*/ 36 w 41"/>
                <a:gd name="T7" fmla="*/ 10 h 23"/>
                <a:gd name="T8" fmla="*/ 9 w 41"/>
                <a:gd name="T9" fmla="*/ 1 h 23"/>
                <a:gd name="T10" fmla="*/ 1 w 41"/>
                <a:gd name="T11" fmla="*/ 5 h 23"/>
                <a:gd name="T12" fmla="*/ 5 w 41"/>
                <a:gd name="T13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3">
                  <a:moveTo>
                    <a:pt x="5" y="13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35" y="23"/>
                    <a:pt x="39" y="21"/>
                    <a:pt x="40" y="18"/>
                  </a:cubicBezTo>
                  <a:cubicBezTo>
                    <a:pt x="41" y="14"/>
                    <a:pt x="39" y="11"/>
                    <a:pt x="36" y="1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8"/>
                    <a:pt x="2" y="12"/>
                    <a:pt x="5" y="1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74A6E7D6-30CD-4857-B20C-B2AB7DC2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1724"/>
              <a:ext cx="33" cy="45"/>
            </a:xfrm>
            <a:custGeom>
              <a:avLst/>
              <a:gdLst>
                <a:gd name="T0" fmla="*/ 12 w 30"/>
                <a:gd name="T1" fmla="*/ 4 h 37"/>
                <a:gd name="T2" fmla="*/ 3 w 30"/>
                <a:gd name="T3" fmla="*/ 3 h 37"/>
                <a:gd name="T4" fmla="*/ 2 w 30"/>
                <a:gd name="T5" fmla="*/ 11 h 37"/>
                <a:gd name="T6" fmla="*/ 18 w 30"/>
                <a:gd name="T7" fmla="*/ 34 h 37"/>
                <a:gd name="T8" fmla="*/ 27 w 30"/>
                <a:gd name="T9" fmla="*/ 35 h 37"/>
                <a:gd name="T10" fmla="*/ 28 w 30"/>
                <a:gd name="T11" fmla="*/ 26 h 37"/>
                <a:gd name="T12" fmla="*/ 12 w 30"/>
                <a:gd name="T1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2" y="4"/>
                  </a:moveTo>
                  <a:cubicBezTo>
                    <a:pt x="10" y="1"/>
                    <a:pt x="6" y="0"/>
                    <a:pt x="3" y="3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7"/>
                    <a:pt x="24" y="37"/>
                    <a:pt x="27" y="35"/>
                  </a:cubicBezTo>
                  <a:cubicBezTo>
                    <a:pt x="30" y="33"/>
                    <a:pt x="30" y="29"/>
                    <a:pt x="28" y="26"/>
                  </a:cubicBezTo>
                  <a:lnTo>
                    <a:pt x="12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D2F16E72-30F6-465C-B4A1-0D8423A30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1723"/>
              <a:ext cx="34" cy="45"/>
            </a:xfrm>
            <a:custGeom>
              <a:avLst/>
              <a:gdLst>
                <a:gd name="T0" fmla="*/ 4 w 31"/>
                <a:gd name="T1" fmla="*/ 35 h 37"/>
                <a:gd name="T2" fmla="*/ 12 w 31"/>
                <a:gd name="T3" fmla="*/ 34 h 37"/>
                <a:gd name="T4" fmla="*/ 29 w 31"/>
                <a:gd name="T5" fmla="*/ 11 h 37"/>
                <a:gd name="T6" fmla="*/ 27 w 31"/>
                <a:gd name="T7" fmla="*/ 2 h 37"/>
                <a:gd name="T8" fmla="*/ 18 w 31"/>
                <a:gd name="T9" fmla="*/ 4 h 37"/>
                <a:gd name="T10" fmla="*/ 2 w 31"/>
                <a:gd name="T11" fmla="*/ 26 h 37"/>
                <a:gd name="T12" fmla="*/ 4 w 31"/>
                <a:gd name="T13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7">
                  <a:moveTo>
                    <a:pt x="4" y="35"/>
                  </a:moveTo>
                  <a:cubicBezTo>
                    <a:pt x="6" y="37"/>
                    <a:pt x="10" y="37"/>
                    <a:pt x="12" y="34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8"/>
                    <a:pt x="30" y="4"/>
                    <a:pt x="27" y="2"/>
                  </a:cubicBezTo>
                  <a:cubicBezTo>
                    <a:pt x="25" y="0"/>
                    <a:pt x="21" y="1"/>
                    <a:pt x="18" y="4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9"/>
                    <a:pt x="1" y="33"/>
                    <a:pt x="4" y="35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73A2BC6D-E36B-45FC-957A-D4FD618C4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1644"/>
              <a:ext cx="45" cy="28"/>
            </a:xfrm>
            <a:custGeom>
              <a:avLst/>
              <a:gdLst>
                <a:gd name="T0" fmla="*/ 10 w 41"/>
                <a:gd name="T1" fmla="*/ 22 h 23"/>
                <a:gd name="T2" fmla="*/ 36 w 41"/>
                <a:gd name="T3" fmla="*/ 13 h 23"/>
                <a:gd name="T4" fmla="*/ 40 w 41"/>
                <a:gd name="T5" fmla="*/ 5 h 23"/>
                <a:gd name="T6" fmla="*/ 40 w 41"/>
                <a:gd name="T7" fmla="*/ 5 h 23"/>
                <a:gd name="T8" fmla="*/ 32 w 41"/>
                <a:gd name="T9" fmla="*/ 1 h 23"/>
                <a:gd name="T10" fmla="*/ 6 w 41"/>
                <a:gd name="T11" fmla="*/ 10 h 23"/>
                <a:gd name="T12" fmla="*/ 2 w 41"/>
                <a:gd name="T13" fmla="*/ 18 h 23"/>
                <a:gd name="T14" fmla="*/ 10 w 41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3">
                  <a:moveTo>
                    <a:pt x="10" y="22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9" y="12"/>
                    <a:pt x="41" y="9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2"/>
                    <a:pt x="35" y="0"/>
                    <a:pt x="32" y="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2" y="11"/>
                    <a:pt x="0" y="14"/>
                    <a:pt x="2" y="18"/>
                  </a:cubicBezTo>
                  <a:cubicBezTo>
                    <a:pt x="3" y="21"/>
                    <a:pt x="6" y="23"/>
                    <a:pt x="10" y="22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0DEC6FE1-985E-4395-8EE9-24C4B2333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1536"/>
              <a:ext cx="45" cy="28"/>
            </a:xfrm>
            <a:custGeom>
              <a:avLst/>
              <a:gdLst>
                <a:gd name="T0" fmla="*/ 5 w 41"/>
                <a:gd name="T1" fmla="*/ 13 h 23"/>
                <a:gd name="T2" fmla="*/ 32 w 41"/>
                <a:gd name="T3" fmla="*/ 22 h 23"/>
                <a:gd name="T4" fmla="*/ 40 w 41"/>
                <a:gd name="T5" fmla="*/ 18 h 23"/>
                <a:gd name="T6" fmla="*/ 36 w 41"/>
                <a:gd name="T7" fmla="*/ 10 h 23"/>
                <a:gd name="T8" fmla="*/ 9 w 41"/>
                <a:gd name="T9" fmla="*/ 1 h 23"/>
                <a:gd name="T10" fmla="*/ 1 w 41"/>
                <a:gd name="T11" fmla="*/ 5 h 23"/>
                <a:gd name="T12" fmla="*/ 5 w 41"/>
                <a:gd name="T13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3">
                  <a:moveTo>
                    <a:pt x="5" y="13"/>
                  </a:moveTo>
                  <a:cubicBezTo>
                    <a:pt x="32" y="22"/>
                    <a:pt x="32" y="22"/>
                    <a:pt x="32" y="22"/>
                  </a:cubicBezTo>
                  <a:cubicBezTo>
                    <a:pt x="35" y="23"/>
                    <a:pt x="39" y="21"/>
                    <a:pt x="40" y="18"/>
                  </a:cubicBezTo>
                  <a:cubicBezTo>
                    <a:pt x="41" y="14"/>
                    <a:pt x="39" y="11"/>
                    <a:pt x="36" y="1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8"/>
                    <a:pt x="2" y="12"/>
                    <a:pt x="5" y="13"/>
                  </a:cubicBez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4401E3E7-E462-49DE-AEF8-D90E576E3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1440"/>
              <a:ext cx="33" cy="44"/>
            </a:xfrm>
            <a:custGeom>
              <a:avLst/>
              <a:gdLst>
                <a:gd name="T0" fmla="*/ 12 w 30"/>
                <a:gd name="T1" fmla="*/ 4 h 37"/>
                <a:gd name="T2" fmla="*/ 3 w 30"/>
                <a:gd name="T3" fmla="*/ 2 h 37"/>
                <a:gd name="T4" fmla="*/ 2 w 30"/>
                <a:gd name="T5" fmla="*/ 11 h 37"/>
                <a:gd name="T6" fmla="*/ 18 w 30"/>
                <a:gd name="T7" fmla="*/ 34 h 37"/>
                <a:gd name="T8" fmla="*/ 27 w 30"/>
                <a:gd name="T9" fmla="*/ 35 h 37"/>
                <a:gd name="T10" fmla="*/ 28 w 30"/>
                <a:gd name="T11" fmla="*/ 26 h 37"/>
                <a:gd name="T12" fmla="*/ 12 w 30"/>
                <a:gd name="T13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2" y="4"/>
                  </a:moveTo>
                  <a:cubicBezTo>
                    <a:pt x="10" y="1"/>
                    <a:pt x="6" y="0"/>
                    <a:pt x="3" y="2"/>
                  </a:cubicBezTo>
                  <a:cubicBezTo>
                    <a:pt x="0" y="4"/>
                    <a:pt x="0" y="8"/>
                    <a:pt x="2" y="11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0" y="36"/>
                    <a:pt x="24" y="37"/>
                    <a:pt x="27" y="35"/>
                  </a:cubicBezTo>
                  <a:cubicBezTo>
                    <a:pt x="30" y="33"/>
                    <a:pt x="30" y="29"/>
                    <a:pt x="28" y="26"/>
                  </a:cubicBezTo>
                  <a:lnTo>
                    <a:pt x="12" y="4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3" name="Freeform 26">
            <a:extLst>
              <a:ext uri="{FF2B5EF4-FFF2-40B4-BE49-F238E27FC236}">
                <a16:creationId xmlns:a16="http://schemas.microsoft.com/office/drawing/2014/main" id="{9B022076-0712-40D4-A118-25E03C98A178}"/>
              </a:ext>
            </a:extLst>
          </p:cNvPr>
          <p:cNvSpPr>
            <a:spLocks noEditPoints="1"/>
          </p:cNvSpPr>
          <p:nvPr/>
        </p:nvSpPr>
        <p:spPr bwMode="auto">
          <a:xfrm>
            <a:off x="11484556" y="2265178"/>
            <a:ext cx="422074" cy="407527"/>
          </a:xfrm>
          <a:custGeom>
            <a:avLst/>
            <a:gdLst>
              <a:gd name="T0" fmla="*/ 144 w 352"/>
              <a:gd name="T1" fmla="*/ 32 h 344"/>
              <a:gd name="T2" fmla="*/ 208 w 352"/>
              <a:gd name="T3" fmla="*/ 32 h 344"/>
              <a:gd name="T4" fmla="*/ 176 w 352"/>
              <a:gd name="T5" fmla="*/ 16 h 344"/>
              <a:gd name="T6" fmla="*/ 176 w 352"/>
              <a:gd name="T7" fmla="*/ 48 h 344"/>
              <a:gd name="T8" fmla="*/ 176 w 352"/>
              <a:gd name="T9" fmla="*/ 16 h 344"/>
              <a:gd name="T10" fmla="*/ 130 w 352"/>
              <a:gd name="T11" fmla="*/ 85 h 344"/>
              <a:gd name="T12" fmla="*/ 108 w 352"/>
              <a:gd name="T13" fmla="*/ 148 h 344"/>
              <a:gd name="T14" fmla="*/ 236 w 352"/>
              <a:gd name="T15" fmla="*/ 156 h 344"/>
              <a:gd name="T16" fmla="*/ 244 w 352"/>
              <a:gd name="T17" fmla="*/ 116 h 344"/>
              <a:gd name="T18" fmla="*/ 176 w 352"/>
              <a:gd name="T19" fmla="*/ 76 h 344"/>
              <a:gd name="T20" fmla="*/ 215 w 352"/>
              <a:gd name="T21" fmla="*/ 100 h 344"/>
              <a:gd name="T22" fmla="*/ 228 w 352"/>
              <a:gd name="T23" fmla="*/ 140 h 344"/>
              <a:gd name="T24" fmla="*/ 124 w 352"/>
              <a:gd name="T25" fmla="*/ 116 h 344"/>
              <a:gd name="T26" fmla="*/ 176 w 352"/>
              <a:gd name="T27" fmla="*/ 92 h 344"/>
              <a:gd name="T28" fmla="*/ 168 w 352"/>
              <a:gd name="T29" fmla="*/ 188 h 344"/>
              <a:gd name="T30" fmla="*/ 132 w 352"/>
              <a:gd name="T31" fmla="*/ 245 h 344"/>
              <a:gd name="T32" fmla="*/ 140 w 352"/>
              <a:gd name="T33" fmla="*/ 259 h 344"/>
              <a:gd name="T34" fmla="*/ 212 w 352"/>
              <a:gd name="T35" fmla="*/ 259 h 344"/>
              <a:gd name="T36" fmla="*/ 220 w 352"/>
              <a:gd name="T37" fmla="*/ 245 h 344"/>
              <a:gd name="T38" fmla="*/ 184 w 352"/>
              <a:gd name="T39" fmla="*/ 188 h 344"/>
              <a:gd name="T40" fmla="*/ 68 w 352"/>
              <a:gd name="T41" fmla="*/ 188 h 344"/>
              <a:gd name="T42" fmla="*/ 68 w 352"/>
              <a:gd name="T43" fmla="*/ 252 h 344"/>
              <a:gd name="T44" fmla="*/ 68 w 352"/>
              <a:gd name="T45" fmla="*/ 188 h 344"/>
              <a:gd name="T46" fmla="*/ 252 w 352"/>
              <a:gd name="T47" fmla="*/ 220 h 344"/>
              <a:gd name="T48" fmla="*/ 316 w 352"/>
              <a:gd name="T49" fmla="*/ 220 h 344"/>
              <a:gd name="T50" fmla="*/ 68 w 352"/>
              <a:gd name="T51" fmla="*/ 204 h 344"/>
              <a:gd name="T52" fmla="*/ 68 w 352"/>
              <a:gd name="T53" fmla="*/ 236 h 344"/>
              <a:gd name="T54" fmla="*/ 68 w 352"/>
              <a:gd name="T55" fmla="*/ 204 h 344"/>
              <a:gd name="T56" fmla="*/ 300 w 352"/>
              <a:gd name="T57" fmla="*/ 220 h 344"/>
              <a:gd name="T58" fmla="*/ 268 w 352"/>
              <a:gd name="T59" fmla="*/ 220 h 344"/>
              <a:gd name="T60" fmla="*/ 68 w 352"/>
              <a:gd name="T61" fmla="*/ 264 h 344"/>
              <a:gd name="T62" fmla="*/ 0 w 352"/>
              <a:gd name="T63" fmla="*/ 304 h 344"/>
              <a:gd name="T64" fmla="*/ 8 w 352"/>
              <a:gd name="T65" fmla="*/ 344 h 344"/>
              <a:gd name="T66" fmla="*/ 136 w 352"/>
              <a:gd name="T67" fmla="*/ 336 h 344"/>
              <a:gd name="T68" fmla="*/ 114 w 352"/>
              <a:gd name="T69" fmla="*/ 273 h 344"/>
              <a:gd name="T70" fmla="*/ 284 w 352"/>
              <a:gd name="T71" fmla="*/ 264 h 344"/>
              <a:gd name="T72" fmla="*/ 216 w 352"/>
              <a:gd name="T73" fmla="*/ 304 h 344"/>
              <a:gd name="T74" fmla="*/ 224 w 352"/>
              <a:gd name="T75" fmla="*/ 344 h 344"/>
              <a:gd name="T76" fmla="*/ 352 w 352"/>
              <a:gd name="T77" fmla="*/ 336 h 344"/>
              <a:gd name="T78" fmla="*/ 330 w 352"/>
              <a:gd name="T79" fmla="*/ 273 h 344"/>
              <a:gd name="T80" fmla="*/ 68 w 352"/>
              <a:gd name="T81" fmla="*/ 280 h 344"/>
              <a:gd name="T82" fmla="*/ 120 w 352"/>
              <a:gd name="T83" fmla="*/ 304 h 344"/>
              <a:gd name="T84" fmla="*/ 16 w 352"/>
              <a:gd name="T85" fmla="*/ 328 h 344"/>
              <a:gd name="T86" fmla="*/ 29 w 352"/>
              <a:gd name="T87" fmla="*/ 288 h 344"/>
              <a:gd name="T88" fmla="*/ 284 w 352"/>
              <a:gd name="T89" fmla="*/ 280 h 344"/>
              <a:gd name="T90" fmla="*/ 336 w 352"/>
              <a:gd name="T91" fmla="*/ 304 h 344"/>
              <a:gd name="T92" fmla="*/ 232 w 352"/>
              <a:gd name="T93" fmla="*/ 328 h 344"/>
              <a:gd name="T94" fmla="*/ 245 w 352"/>
              <a:gd name="T95" fmla="*/ 28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2" h="344">
                <a:moveTo>
                  <a:pt x="176" y="0"/>
                </a:moveTo>
                <a:cubicBezTo>
                  <a:pt x="158" y="0"/>
                  <a:pt x="144" y="14"/>
                  <a:pt x="144" y="32"/>
                </a:cubicBezTo>
                <a:cubicBezTo>
                  <a:pt x="144" y="50"/>
                  <a:pt x="158" y="64"/>
                  <a:pt x="176" y="64"/>
                </a:cubicBezTo>
                <a:cubicBezTo>
                  <a:pt x="194" y="64"/>
                  <a:pt x="208" y="50"/>
                  <a:pt x="208" y="32"/>
                </a:cubicBezTo>
                <a:cubicBezTo>
                  <a:pt x="208" y="14"/>
                  <a:pt x="194" y="0"/>
                  <a:pt x="176" y="0"/>
                </a:cubicBezTo>
                <a:close/>
                <a:moveTo>
                  <a:pt x="176" y="16"/>
                </a:moveTo>
                <a:cubicBezTo>
                  <a:pt x="185" y="16"/>
                  <a:pt x="192" y="23"/>
                  <a:pt x="192" y="32"/>
                </a:cubicBezTo>
                <a:cubicBezTo>
                  <a:pt x="192" y="41"/>
                  <a:pt x="185" y="48"/>
                  <a:pt x="176" y="48"/>
                </a:cubicBezTo>
                <a:cubicBezTo>
                  <a:pt x="167" y="48"/>
                  <a:pt x="160" y="41"/>
                  <a:pt x="160" y="32"/>
                </a:cubicBezTo>
                <a:cubicBezTo>
                  <a:pt x="160" y="23"/>
                  <a:pt x="167" y="16"/>
                  <a:pt x="176" y="16"/>
                </a:cubicBezTo>
                <a:close/>
                <a:moveTo>
                  <a:pt x="176" y="76"/>
                </a:moveTo>
                <a:cubicBezTo>
                  <a:pt x="158" y="76"/>
                  <a:pt x="142" y="79"/>
                  <a:pt x="130" y="85"/>
                </a:cubicBezTo>
                <a:cubicBezTo>
                  <a:pt x="117" y="92"/>
                  <a:pt x="108" y="102"/>
                  <a:pt x="108" y="11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108" y="152"/>
                  <a:pt x="112" y="156"/>
                  <a:pt x="116" y="156"/>
                </a:cubicBezTo>
                <a:cubicBezTo>
                  <a:pt x="236" y="156"/>
                  <a:pt x="236" y="156"/>
                  <a:pt x="236" y="156"/>
                </a:cubicBezTo>
                <a:cubicBezTo>
                  <a:pt x="240" y="156"/>
                  <a:pt x="244" y="152"/>
                  <a:pt x="244" y="148"/>
                </a:cubicBezTo>
                <a:cubicBezTo>
                  <a:pt x="244" y="116"/>
                  <a:pt x="244" y="116"/>
                  <a:pt x="244" y="116"/>
                </a:cubicBezTo>
                <a:cubicBezTo>
                  <a:pt x="244" y="102"/>
                  <a:pt x="235" y="92"/>
                  <a:pt x="222" y="85"/>
                </a:cubicBezTo>
                <a:cubicBezTo>
                  <a:pt x="210" y="79"/>
                  <a:pt x="194" y="76"/>
                  <a:pt x="176" y="76"/>
                </a:cubicBezTo>
                <a:close/>
                <a:moveTo>
                  <a:pt x="176" y="92"/>
                </a:moveTo>
                <a:cubicBezTo>
                  <a:pt x="192" y="92"/>
                  <a:pt x="206" y="95"/>
                  <a:pt x="215" y="100"/>
                </a:cubicBezTo>
                <a:cubicBezTo>
                  <a:pt x="224" y="104"/>
                  <a:pt x="228" y="110"/>
                  <a:pt x="228" y="116"/>
                </a:cubicBezTo>
                <a:cubicBezTo>
                  <a:pt x="228" y="140"/>
                  <a:pt x="228" y="140"/>
                  <a:pt x="228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4" y="110"/>
                  <a:pt x="128" y="104"/>
                  <a:pt x="137" y="100"/>
                </a:cubicBezTo>
                <a:cubicBezTo>
                  <a:pt x="146" y="95"/>
                  <a:pt x="160" y="92"/>
                  <a:pt x="176" y="92"/>
                </a:cubicBezTo>
                <a:close/>
                <a:moveTo>
                  <a:pt x="175" y="180"/>
                </a:moveTo>
                <a:cubicBezTo>
                  <a:pt x="171" y="180"/>
                  <a:pt x="168" y="184"/>
                  <a:pt x="168" y="188"/>
                </a:cubicBezTo>
                <a:cubicBezTo>
                  <a:pt x="168" y="223"/>
                  <a:pt x="168" y="223"/>
                  <a:pt x="168" y="223"/>
                </a:cubicBezTo>
                <a:cubicBezTo>
                  <a:pt x="132" y="245"/>
                  <a:pt x="132" y="245"/>
                  <a:pt x="132" y="245"/>
                </a:cubicBezTo>
                <a:cubicBezTo>
                  <a:pt x="128" y="247"/>
                  <a:pt x="126" y="253"/>
                  <a:pt x="129" y="256"/>
                </a:cubicBezTo>
                <a:cubicBezTo>
                  <a:pt x="131" y="260"/>
                  <a:pt x="137" y="261"/>
                  <a:pt x="140" y="259"/>
                </a:cubicBezTo>
                <a:cubicBezTo>
                  <a:pt x="176" y="237"/>
                  <a:pt x="176" y="237"/>
                  <a:pt x="176" y="237"/>
                </a:cubicBezTo>
                <a:cubicBezTo>
                  <a:pt x="212" y="259"/>
                  <a:pt x="212" y="259"/>
                  <a:pt x="212" y="259"/>
                </a:cubicBezTo>
                <a:cubicBezTo>
                  <a:pt x="215" y="261"/>
                  <a:pt x="221" y="260"/>
                  <a:pt x="223" y="256"/>
                </a:cubicBezTo>
                <a:cubicBezTo>
                  <a:pt x="226" y="253"/>
                  <a:pt x="224" y="247"/>
                  <a:pt x="220" y="245"/>
                </a:cubicBezTo>
                <a:cubicBezTo>
                  <a:pt x="184" y="223"/>
                  <a:pt x="184" y="223"/>
                  <a:pt x="184" y="223"/>
                </a:cubicBezTo>
                <a:cubicBezTo>
                  <a:pt x="184" y="188"/>
                  <a:pt x="184" y="188"/>
                  <a:pt x="184" y="188"/>
                </a:cubicBezTo>
                <a:cubicBezTo>
                  <a:pt x="184" y="183"/>
                  <a:pt x="180" y="179"/>
                  <a:pt x="175" y="180"/>
                </a:cubicBezTo>
                <a:close/>
                <a:moveTo>
                  <a:pt x="68" y="188"/>
                </a:moveTo>
                <a:cubicBezTo>
                  <a:pt x="50" y="188"/>
                  <a:pt x="36" y="202"/>
                  <a:pt x="36" y="220"/>
                </a:cubicBezTo>
                <a:cubicBezTo>
                  <a:pt x="36" y="238"/>
                  <a:pt x="50" y="252"/>
                  <a:pt x="68" y="252"/>
                </a:cubicBezTo>
                <a:cubicBezTo>
                  <a:pt x="86" y="252"/>
                  <a:pt x="100" y="238"/>
                  <a:pt x="100" y="220"/>
                </a:cubicBezTo>
                <a:cubicBezTo>
                  <a:pt x="100" y="202"/>
                  <a:pt x="86" y="188"/>
                  <a:pt x="68" y="188"/>
                </a:cubicBezTo>
                <a:close/>
                <a:moveTo>
                  <a:pt x="284" y="188"/>
                </a:moveTo>
                <a:cubicBezTo>
                  <a:pt x="266" y="188"/>
                  <a:pt x="252" y="202"/>
                  <a:pt x="252" y="220"/>
                </a:cubicBezTo>
                <a:cubicBezTo>
                  <a:pt x="252" y="238"/>
                  <a:pt x="266" y="252"/>
                  <a:pt x="284" y="252"/>
                </a:cubicBezTo>
                <a:cubicBezTo>
                  <a:pt x="302" y="252"/>
                  <a:pt x="316" y="238"/>
                  <a:pt x="316" y="220"/>
                </a:cubicBezTo>
                <a:cubicBezTo>
                  <a:pt x="316" y="202"/>
                  <a:pt x="302" y="188"/>
                  <a:pt x="284" y="188"/>
                </a:cubicBezTo>
                <a:close/>
                <a:moveTo>
                  <a:pt x="68" y="204"/>
                </a:moveTo>
                <a:cubicBezTo>
                  <a:pt x="77" y="204"/>
                  <a:pt x="84" y="211"/>
                  <a:pt x="84" y="220"/>
                </a:cubicBezTo>
                <a:cubicBezTo>
                  <a:pt x="84" y="229"/>
                  <a:pt x="77" y="236"/>
                  <a:pt x="68" y="236"/>
                </a:cubicBezTo>
                <a:cubicBezTo>
                  <a:pt x="59" y="236"/>
                  <a:pt x="52" y="229"/>
                  <a:pt x="52" y="220"/>
                </a:cubicBezTo>
                <a:cubicBezTo>
                  <a:pt x="52" y="211"/>
                  <a:pt x="59" y="204"/>
                  <a:pt x="68" y="204"/>
                </a:cubicBezTo>
                <a:close/>
                <a:moveTo>
                  <a:pt x="284" y="204"/>
                </a:moveTo>
                <a:cubicBezTo>
                  <a:pt x="293" y="204"/>
                  <a:pt x="300" y="211"/>
                  <a:pt x="300" y="220"/>
                </a:cubicBezTo>
                <a:cubicBezTo>
                  <a:pt x="300" y="229"/>
                  <a:pt x="293" y="236"/>
                  <a:pt x="284" y="236"/>
                </a:cubicBezTo>
                <a:cubicBezTo>
                  <a:pt x="275" y="236"/>
                  <a:pt x="268" y="229"/>
                  <a:pt x="268" y="220"/>
                </a:cubicBezTo>
                <a:cubicBezTo>
                  <a:pt x="268" y="211"/>
                  <a:pt x="275" y="204"/>
                  <a:pt x="284" y="204"/>
                </a:cubicBezTo>
                <a:close/>
                <a:moveTo>
                  <a:pt x="68" y="264"/>
                </a:moveTo>
                <a:cubicBezTo>
                  <a:pt x="50" y="264"/>
                  <a:pt x="34" y="267"/>
                  <a:pt x="22" y="273"/>
                </a:cubicBezTo>
                <a:cubicBezTo>
                  <a:pt x="9" y="280"/>
                  <a:pt x="0" y="290"/>
                  <a:pt x="0" y="304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40"/>
                  <a:pt x="4" y="344"/>
                  <a:pt x="8" y="344"/>
                </a:cubicBezTo>
                <a:cubicBezTo>
                  <a:pt x="128" y="344"/>
                  <a:pt x="128" y="344"/>
                  <a:pt x="128" y="344"/>
                </a:cubicBezTo>
                <a:cubicBezTo>
                  <a:pt x="132" y="344"/>
                  <a:pt x="136" y="340"/>
                  <a:pt x="136" y="336"/>
                </a:cubicBezTo>
                <a:cubicBezTo>
                  <a:pt x="136" y="304"/>
                  <a:pt x="136" y="304"/>
                  <a:pt x="136" y="304"/>
                </a:cubicBezTo>
                <a:cubicBezTo>
                  <a:pt x="136" y="290"/>
                  <a:pt x="127" y="280"/>
                  <a:pt x="114" y="273"/>
                </a:cubicBezTo>
                <a:cubicBezTo>
                  <a:pt x="102" y="267"/>
                  <a:pt x="86" y="264"/>
                  <a:pt x="68" y="264"/>
                </a:cubicBezTo>
                <a:close/>
                <a:moveTo>
                  <a:pt x="284" y="264"/>
                </a:moveTo>
                <a:cubicBezTo>
                  <a:pt x="266" y="264"/>
                  <a:pt x="250" y="267"/>
                  <a:pt x="238" y="273"/>
                </a:cubicBezTo>
                <a:cubicBezTo>
                  <a:pt x="225" y="280"/>
                  <a:pt x="216" y="290"/>
                  <a:pt x="216" y="304"/>
                </a:cubicBezTo>
                <a:cubicBezTo>
                  <a:pt x="216" y="336"/>
                  <a:pt x="216" y="336"/>
                  <a:pt x="216" y="336"/>
                </a:cubicBezTo>
                <a:cubicBezTo>
                  <a:pt x="216" y="340"/>
                  <a:pt x="220" y="344"/>
                  <a:pt x="224" y="344"/>
                </a:cubicBezTo>
                <a:cubicBezTo>
                  <a:pt x="344" y="344"/>
                  <a:pt x="344" y="344"/>
                  <a:pt x="344" y="344"/>
                </a:cubicBezTo>
                <a:cubicBezTo>
                  <a:pt x="348" y="344"/>
                  <a:pt x="352" y="340"/>
                  <a:pt x="352" y="336"/>
                </a:cubicBezTo>
                <a:cubicBezTo>
                  <a:pt x="352" y="304"/>
                  <a:pt x="352" y="304"/>
                  <a:pt x="352" y="304"/>
                </a:cubicBezTo>
                <a:cubicBezTo>
                  <a:pt x="352" y="290"/>
                  <a:pt x="343" y="280"/>
                  <a:pt x="330" y="273"/>
                </a:cubicBezTo>
                <a:cubicBezTo>
                  <a:pt x="318" y="267"/>
                  <a:pt x="302" y="264"/>
                  <a:pt x="284" y="264"/>
                </a:cubicBezTo>
                <a:close/>
                <a:moveTo>
                  <a:pt x="68" y="280"/>
                </a:moveTo>
                <a:cubicBezTo>
                  <a:pt x="84" y="280"/>
                  <a:pt x="98" y="283"/>
                  <a:pt x="107" y="288"/>
                </a:cubicBezTo>
                <a:cubicBezTo>
                  <a:pt x="116" y="292"/>
                  <a:pt x="120" y="298"/>
                  <a:pt x="120" y="304"/>
                </a:cubicBezTo>
                <a:cubicBezTo>
                  <a:pt x="120" y="328"/>
                  <a:pt x="120" y="328"/>
                  <a:pt x="120" y="328"/>
                </a:cubicBezTo>
                <a:cubicBezTo>
                  <a:pt x="16" y="328"/>
                  <a:pt x="16" y="328"/>
                  <a:pt x="16" y="328"/>
                </a:cubicBezTo>
                <a:cubicBezTo>
                  <a:pt x="16" y="304"/>
                  <a:pt x="16" y="304"/>
                  <a:pt x="16" y="304"/>
                </a:cubicBezTo>
                <a:cubicBezTo>
                  <a:pt x="16" y="298"/>
                  <a:pt x="20" y="292"/>
                  <a:pt x="29" y="288"/>
                </a:cubicBezTo>
                <a:cubicBezTo>
                  <a:pt x="38" y="283"/>
                  <a:pt x="52" y="280"/>
                  <a:pt x="68" y="280"/>
                </a:cubicBezTo>
                <a:close/>
                <a:moveTo>
                  <a:pt x="284" y="280"/>
                </a:moveTo>
                <a:cubicBezTo>
                  <a:pt x="300" y="280"/>
                  <a:pt x="314" y="283"/>
                  <a:pt x="323" y="288"/>
                </a:cubicBezTo>
                <a:cubicBezTo>
                  <a:pt x="332" y="292"/>
                  <a:pt x="336" y="298"/>
                  <a:pt x="336" y="304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232" y="328"/>
                  <a:pt x="232" y="328"/>
                  <a:pt x="232" y="328"/>
                </a:cubicBezTo>
                <a:cubicBezTo>
                  <a:pt x="232" y="304"/>
                  <a:pt x="232" y="304"/>
                  <a:pt x="232" y="304"/>
                </a:cubicBezTo>
                <a:cubicBezTo>
                  <a:pt x="232" y="298"/>
                  <a:pt x="236" y="292"/>
                  <a:pt x="245" y="288"/>
                </a:cubicBezTo>
                <a:cubicBezTo>
                  <a:pt x="254" y="283"/>
                  <a:pt x="268" y="280"/>
                  <a:pt x="284" y="28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00D53065-F1A3-4EE5-96E6-E159230FBA54}"/>
              </a:ext>
            </a:extLst>
          </p:cNvPr>
          <p:cNvSpPr>
            <a:spLocks noEditPoints="1"/>
          </p:cNvSpPr>
          <p:nvPr/>
        </p:nvSpPr>
        <p:spPr bwMode="auto">
          <a:xfrm>
            <a:off x="11407232" y="2885707"/>
            <a:ext cx="576722" cy="452698"/>
          </a:xfrm>
          <a:custGeom>
            <a:avLst/>
            <a:gdLst>
              <a:gd name="T0" fmla="*/ 188 w 346"/>
              <a:gd name="T1" fmla="*/ 70 h 243"/>
              <a:gd name="T2" fmla="*/ 88 w 346"/>
              <a:gd name="T3" fmla="*/ 59 h 243"/>
              <a:gd name="T4" fmla="*/ 58 w 346"/>
              <a:gd name="T5" fmla="*/ 22 h 243"/>
              <a:gd name="T6" fmla="*/ 120 w 346"/>
              <a:gd name="T7" fmla="*/ 28 h 243"/>
              <a:gd name="T8" fmla="*/ 143 w 346"/>
              <a:gd name="T9" fmla="*/ 9 h 243"/>
              <a:gd name="T10" fmla="*/ 288 w 346"/>
              <a:gd name="T11" fmla="*/ 0 h 243"/>
              <a:gd name="T12" fmla="*/ 258 w 346"/>
              <a:gd name="T13" fmla="*/ 26 h 243"/>
              <a:gd name="T14" fmla="*/ 145 w 346"/>
              <a:gd name="T15" fmla="*/ 21 h 243"/>
              <a:gd name="T16" fmla="*/ 122 w 346"/>
              <a:gd name="T17" fmla="*/ 72 h 243"/>
              <a:gd name="T18" fmla="*/ 300 w 346"/>
              <a:gd name="T19" fmla="*/ 126 h 243"/>
              <a:gd name="T20" fmla="*/ 346 w 346"/>
              <a:gd name="T21" fmla="*/ 101 h 243"/>
              <a:gd name="T22" fmla="*/ 274 w 346"/>
              <a:gd name="T23" fmla="*/ 167 h 243"/>
              <a:gd name="T24" fmla="*/ 212 w 346"/>
              <a:gd name="T25" fmla="*/ 218 h 243"/>
              <a:gd name="T26" fmla="*/ 143 w 346"/>
              <a:gd name="T27" fmla="*/ 215 h 243"/>
              <a:gd name="T28" fmla="*/ 96 w 346"/>
              <a:gd name="T29" fmla="*/ 216 h 243"/>
              <a:gd name="T30" fmla="*/ 67 w 346"/>
              <a:gd name="T31" fmla="*/ 203 h 243"/>
              <a:gd name="T32" fmla="*/ 32 w 346"/>
              <a:gd name="T33" fmla="*/ 135 h 243"/>
              <a:gd name="T34" fmla="*/ 0 w 346"/>
              <a:gd name="T35" fmla="*/ 95 h 243"/>
              <a:gd name="T36" fmla="*/ 42 w 346"/>
              <a:gd name="T37" fmla="*/ 124 h 243"/>
              <a:gd name="T38" fmla="*/ 85 w 346"/>
              <a:gd name="T39" fmla="*/ 123 h 243"/>
              <a:gd name="T40" fmla="*/ 129 w 346"/>
              <a:gd name="T41" fmla="*/ 153 h 243"/>
              <a:gd name="T42" fmla="*/ 150 w 346"/>
              <a:gd name="T43" fmla="*/ 204 h 243"/>
              <a:gd name="T44" fmla="*/ 199 w 346"/>
              <a:gd name="T45" fmla="*/ 211 h 243"/>
              <a:gd name="T46" fmla="*/ 171 w 346"/>
              <a:gd name="T47" fmla="*/ 180 h 243"/>
              <a:gd name="T48" fmla="*/ 235 w 346"/>
              <a:gd name="T49" fmla="*/ 189 h 243"/>
              <a:gd name="T50" fmla="*/ 190 w 346"/>
              <a:gd name="T51" fmla="*/ 154 h 243"/>
              <a:gd name="T52" fmla="*/ 239 w 346"/>
              <a:gd name="T53" fmla="*/ 177 h 243"/>
              <a:gd name="T54" fmla="*/ 207 w 346"/>
              <a:gd name="T55" fmla="*/ 130 h 243"/>
              <a:gd name="T56" fmla="*/ 213 w 346"/>
              <a:gd name="T57" fmla="*/ 119 h 243"/>
              <a:gd name="T58" fmla="*/ 295 w 346"/>
              <a:gd name="T59" fmla="*/ 137 h 243"/>
              <a:gd name="T60" fmla="*/ 81 w 346"/>
              <a:gd name="T61" fmla="*/ 190 h 243"/>
              <a:gd name="T62" fmla="*/ 95 w 346"/>
              <a:gd name="T63" fmla="*/ 203 h 243"/>
              <a:gd name="T64" fmla="*/ 107 w 346"/>
              <a:gd name="T65" fmla="*/ 163 h 243"/>
              <a:gd name="T66" fmla="*/ 41 w 346"/>
              <a:gd name="T67" fmla="*/ 144 h 243"/>
              <a:gd name="T68" fmla="*/ 72 w 346"/>
              <a:gd name="T69" fmla="*/ 137 h 243"/>
              <a:gd name="T70" fmla="*/ 93 w 346"/>
              <a:gd name="T71" fmla="*/ 133 h 243"/>
              <a:gd name="T72" fmla="*/ 64 w 346"/>
              <a:gd name="T73" fmla="*/ 191 h 243"/>
              <a:gd name="T74" fmla="*/ 93 w 346"/>
              <a:gd name="T75" fmla="*/ 133 h 243"/>
              <a:gd name="T76" fmla="*/ 110 w 346"/>
              <a:gd name="T77" fmla="*/ 205 h 243"/>
              <a:gd name="T78" fmla="*/ 137 w 346"/>
              <a:gd name="T79" fmla="*/ 20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243">
                <a:moveTo>
                  <a:pt x="295" y="137"/>
                </a:moveTo>
                <a:cubicBezTo>
                  <a:pt x="283" y="129"/>
                  <a:pt x="221" y="90"/>
                  <a:pt x="188" y="70"/>
                </a:cubicBezTo>
                <a:cubicBezTo>
                  <a:pt x="162" y="54"/>
                  <a:pt x="158" y="59"/>
                  <a:pt x="130" y="81"/>
                </a:cubicBezTo>
                <a:cubicBezTo>
                  <a:pt x="99" y="106"/>
                  <a:pt x="68" y="78"/>
                  <a:pt x="88" y="59"/>
                </a:cubicBezTo>
                <a:cubicBezTo>
                  <a:pt x="93" y="54"/>
                  <a:pt x="109" y="38"/>
                  <a:pt x="109" y="38"/>
                </a:cubicBezTo>
                <a:cubicBezTo>
                  <a:pt x="58" y="22"/>
                  <a:pt x="58" y="22"/>
                  <a:pt x="58" y="22"/>
                </a:cubicBezTo>
                <a:cubicBezTo>
                  <a:pt x="66" y="11"/>
                  <a:pt x="66" y="11"/>
                  <a:pt x="66" y="11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40" y="9"/>
                  <a:pt x="141" y="9"/>
                  <a:pt x="143" y="9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88" y="0"/>
                  <a:pt x="288" y="0"/>
                  <a:pt x="288" y="0"/>
                </a:cubicBezTo>
                <a:cubicBezTo>
                  <a:pt x="294" y="11"/>
                  <a:pt x="294" y="11"/>
                  <a:pt x="294" y="11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57" y="27"/>
                  <a:pt x="257" y="27"/>
                  <a:pt x="256" y="27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38" y="28"/>
                  <a:pt x="109" y="55"/>
                  <a:pt x="97" y="68"/>
                </a:cubicBezTo>
                <a:cubicBezTo>
                  <a:pt x="88" y="76"/>
                  <a:pt x="107" y="85"/>
                  <a:pt x="122" y="72"/>
                </a:cubicBezTo>
                <a:cubicBezTo>
                  <a:pt x="157" y="43"/>
                  <a:pt x="164" y="41"/>
                  <a:pt x="196" y="60"/>
                </a:cubicBezTo>
                <a:cubicBezTo>
                  <a:pt x="229" y="80"/>
                  <a:pt x="285" y="116"/>
                  <a:pt x="300" y="126"/>
                </a:cubicBezTo>
                <a:cubicBezTo>
                  <a:pt x="340" y="90"/>
                  <a:pt x="340" y="90"/>
                  <a:pt x="340" y="90"/>
                </a:cubicBezTo>
                <a:cubicBezTo>
                  <a:pt x="346" y="101"/>
                  <a:pt x="346" y="101"/>
                  <a:pt x="346" y="101"/>
                </a:cubicBezTo>
                <a:cubicBezTo>
                  <a:pt x="307" y="135"/>
                  <a:pt x="307" y="135"/>
                  <a:pt x="307" y="135"/>
                </a:cubicBezTo>
                <a:cubicBezTo>
                  <a:pt x="310" y="156"/>
                  <a:pt x="295" y="172"/>
                  <a:pt x="274" y="167"/>
                </a:cubicBezTo>
                <a:cubicBezTo>
                  <a:pt x="273" y="181"/>
                  <a:pt x="262" y="192"/>
                  <a:pt x="248" y="192"/>
                </a:cubicBezTo>
                <a:cubicBezTo>
                  <a:pt x="248" y="212"/>
                  <a:pt x="230" y="224"/>
                  <a:pt x="212" y="218"/>
                </a:cubicBezTo>
                <a:cubicBezTo>
                  <a:pt x="209" y="235"/>
                  <a:pt x="190" y="243"/>
                  <a:pt x="175" y="234"/>
                </a:cubicBezTo>
                <a:cubicBezTo>
                  <a:pt x="143" y="215"/>
                  <a:pt x="143" y="215"/>
                  <a:pt x="143" y="215"/>
                </a:cubicBezTo>
                <a:cubicBezTo>
                  <a:pt x="133" y="225"/>
                  <a:pt x="133" y="225"/>
                  <a:pt x="133" y="225"/>
                </a:cubicBezTo>
                <a:cubicBezTo>
                  <a:pt x="121" y="238"/>
                  <a:pt x="101" y="233"/>
                  <a:pt x="96" y="216"/>
                </a:cubicBezTo>
                <a:cubicBezTo>
                  <a:pt x="94" y="217"/>
                  <a:pt x="91" y="218"/>
                  <a:pt x="89" y="218"/>
                </a:cubicBezTo>
                <a:cubicBezTo>
                  <a:pt x="79" y="218"/>
                  <a:pt x="70" y="212"/>
                  <a:pt x="67" y="203"/>
                </a:cubicBezTo>
                <a:cubicBezTo>
                  <a:pt x="47" y="215"/>
                  <a:pt x="25" y="189"/>
                  <a:pt x="41" y="171"/>
                </a:cubicBezTo>
                <a:cubicBezTo>
                  <a:pt x="26" y="166"/>
                  <a:pt x="21" y="147"/>
                  <a:pt x="32" y="135"/>
                </a:cubicBezTo>
                <a:cubicBezTo>
                  <a:pt x="33" y="133"/>
                  <a:pt x="33" y="133"/>
                  <a:pt x="33" y="133"/>
                </a:cubicBezTo>
                <a:cubicBezTo>
                  <a:pt x="0" y="95"/>
                  <a:pt x="0" y="95"/>
                  <a:pt x="0" y="95"/>
                </a:cubicBezTo>
                <a:cubicBezTo>
                  <a:pt x="8" y="85"/>
                  <a:pt x="8" y="85"/>
                  <a:pt x="8" y="85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60" y="105"/>
                  <a:pt x="79" y="109"/>
                  <a:pt x="85" y="123"/>
                </a:cubicBezTo>
                <a:cubicBezTo>
                  <a:pt x="102" y="107"/>
                  <a:pt x="130" y="126"/>
                  <a:pt x="119" y="148"/>
                </a:cubicBezTo>
                <a:cubicBezTo>
                  <a:pt x="123" y="149"/>
                  <a:pt x="126" y="151"/>
                  <a:pt x="129" y="153"/>
                </a:cubicBezTo>
                <a:cubicBezTo>
                  <a:pt x="135" y="159"/>
                  <a:pt x="137" y="168"/>
                  <a:pt x="134" y="176"/>
                </a:cubicBezTo>
                <a:cubicBezTo>
                  <a:pt x="148" y="179"/>
                  <a:pt x="155" y="192"/>
                  <a:pt x="150" y="204"/>
                </a:cubicBezTo>
                <a:cubicBezTo>
                  <a:pt x="181" y="223"/>
                  <a:pt x="181" y="223"/>
                  <a:pt x="181" y="223"/>
                </a:cubicBezTo>
                <a:cubicBezTo>
                  <a:pt x="191" y="229"/>
                  <a:pt x="201" y="223"/>
                  <a:pt x="199" y="211"/>
                </a:cubicBezTo>
                <a:cubicBezTo>
                  <a:pt x="165" y="190"/>
                  <a:pt x="165" y="190"/>
                  <a:pt x="165" y="190"/>
                </a:cubicBezTo>
                <a:cubicBezTo>
                  <a:pt x="158" y="186"/>
                  <a:pt x="164" y="176"/>
                  <a:pt x="171" y="180"/>
                </a:cubicBezTo>
                <a:cubicBezTo>
                  <a:pt x="212" y="204"/>
                  <a:pt x="212" y="204"/>
                  <a:pt x="212" y="204"/>
                </a:cubicBezTo>
                <a:cubicBezTo>
                  <a:pt x="225" y="212"/>
                  <a:pt x="237" y="203"/>
                  <a:pt x="235" y="189"/>
                </a:cubicBezTo>
                <a:cubicBezTo>
                  <a:pt x="221" y="182"/>
                  <a:pt x="205" y="171"/>
                  <a:pt x="192" y="163"/>
                </a:cubicBezTo>
                <a:cubicBezTo>
                  <a:pt x="189" y="161"/>
                  <a:pt x="188" y="157"/>
                  <a:pt x="190" y="154"/>
                </a:cubicBezTo>
                <a:cubicBezTo>
                  <a:pt x="191" y="151"/>
                  <a:pt x="195" y="151"/>
                  <a:pt x="198" y="152"/>
                </a:cubicBezTo>
                <a:cubicBezTo>
                  <a:pt x="239" y="177"/>
                  <a:pt x="239" y="177"/>
                  <a:pt x="239" y="177"/>
                </a:cubicBezTo>
                <a:cubicBezTo>
                  <a:pt x="252" y="185"/>
                  <a:pt x="264" y="175"/>
                  <a:pt x="262" y="161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4" y="128"/>
                  <a:pt x="203" y="124"/>
                  <a:pt x="205" y="121"/>
                </a:cubicBezTo>
                <a:cubicBezTo>
                  <a:pt x="206" y="118"/>
                  <a:pt x="210" y="117"/>
                  <a:pt x="213" y="119"/>
                </a:cubicBezTo>
                <a:cubicBezTo>
                  <a:pt x="221" y="124"/>
                  <a:pt x="269" y="149"/>
                  <a:pt x="272" y="153"/>
                </a:cubicBezTo>
                <a:cubicBezTo>
                  <a:pt x="285" y="161"/>
                  <a:pt x="297" y="151"/>
                  <a:pt x="295" y="137"/>
                </a:cubicBezTo>
                <a:close/>
                <a:moveTo>
                  <a:pt x="107" y="163"/>
                </a:moveTo>
                <a:cubicBezTo>
                  <a:pt x="81" y="190"/>
                  <a:pt x="81" y="190"/>
                  <a:pt x="81" y="190"/>
                </a:cubicBezTo>
                <a:cubicBezTo>
                  <a:pt x="80" y="192"/>
                  <a:pt x="79" y="195"/>
                  <a:pt x="79" y="197"/>
                </a:cubicBezTo>
                <a:cubicBezTo>
                  <a:pt x="79" y="205"/>
                  <a:pt x="89" y="209"/>
                  <a:pt x="95" y="203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9" y="166"/>
                  <a:pt x="115" y="154"/>
                  <a:pt x="107" y="163"/>
                </a:cubicBezTo>
                <a:close/>
                <a:moveTo>
                  <a:pt x="58" y="125"/>
                </a:moveTo>
                <a:cubicBezTo>
                  <a:pt x="41" y="144"/>
                  <a:pt x="41" y="144"/>
                  <a:pt x="41" y="144"/>
                </a:cubicBezTo>
                <a:cubicBezTo>
                  <a:pt x="32" y="152"/>
                  <a:pt x="45" y="165"/>
                  <a:pt x="54" y="156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80" y="128"/>
                  <a:pt x="67" y="116"/>
                  <a:pt x="58" y="125"/>
                </a:cubicBezTo>
                <a:close/>
                <a:moveTo>
                  <a:pt x="93" y="133"/>
                </a:moveTo>
                <a:cubicBezTo>
                  <a:pt x="79" y="148"/>
                  <a:pt x="65" y="163"/>
                  <a:pt x="50" y="178"/>
                </a:cubicBezTo>
                <a:cubicBezTo>
                  <a:pt x="42" y="187"/>
                  <a:pt x="56" y="200"/>
                  <a:pt x="64" y="191"/>
                </a:cubicBezTo>
                <a:cubicBezTo>
                  <a:pt x="78" y="176"/>
                  <a:pt x="92" y="160"/>
                  <a:pt x="107" y="145"/>
                </a:cubicBezTo>
                <a:cubicBezTo>
                  <a:pt x="115" y="136"/>
                  <a:pt x="102" y="124"/>
                  <a:pt x="93" y="133"/>
                </a:cubicBezTo>
                <a:close/>
                <a:moveTo>
                  <a:pt x="123" y="190"/>
                </a:moveTo>
                <a:cubicBezTo>
                  <a:pt x="110" y="205"/>
                  <a:pt x="110" y="205"/>
                  <a:pt x="110" y="205"/>
                </a:cubicBezTo>
                <a:cubicBezTo>
                  <a:pt x="102" y="213"/>
                  <a:pt x="115" y="226"/>
                  <a:pt x="124" y="217"/>
                </a:cubicBezTo>
                <a:cubicBezTo>
                  <a:pt x="137" y="203"/>
                  <a:pt x="137" y="203"/>
                  <a:pt x="137" y="203"/>
                </a:cubicBezTo>
                <a:cubicBezTo>
                  <a:pt x="145" y="194"/>
                  <a:pt x="132" y="182"/>
                  <a:pt x="123" y="190"/>
                </a:cubicBezTo>
                <a:close/>
              </a:path>
            </a:pathLst>
          </a:custGeom>
          <a:solidFill>
            <a:srgbClr val="E10032"/>
          </a:solidFill>
          <a:ln w="1270"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grpSp>
        <p:nvGrpSpPr>
          <p:cNvPr id="51" name="Group 30">
            <a:extLst>
              <a:ext uri="{FF2B5EF4-FFF2-40B4-BE49-F238E27FC236}">
                <a16:creationId xmlns:a16="http://schemas.microsoft.com/office/drawing/2014/main" id="{F3A8DC51-253E-4819-A8CA-430F50CC77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58190" y="3522979"/>
            <a:ext cx="513018" cy="476662"/>
            <a:chOff x="4897" y="652"/>
            <a:chExt cx="379" cy="383"/>
          </a:xfrm>
          <a:solidFill>
            <a:srgbClr val="E10032"/>
          </a:solidFill>
        </p:grpSpPr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94F1238-0C94-4C74-841E-0A7896405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7" y="652"/>
              <a:ext cx="254" cy="282"/>
            </a:xfrm>
            <a:custGeom>
              <a:avLst/>
              <a:gdLst>
                <a:gd name="T0" fmla="*/ 202 w 241"/>
                <a:gd name="T1" fmla="*/ 178 h 234"/>
                <a:gd name="T2" fmla="*/ 208 w 241"/>
                <a:gd name="T3" fmla="*/ 161 h 234"/>
                <a:gd name="T4" fmla="*/ 228 w 241"/>
                <a:gd name="T5" fmla="*/ 154 h 234"/>
                <a:gd name="T6" fmla="*/ 241 w 241"/>
                <a:gd name="T7" fmla="*/ 96 h 234"/>
                <a:gd name="T8" fmla="*/ 214 w 241"/>
                <a:gd name="T9" fmla="*/ 78 h 234"/>
                <a:gd name="T10" fmla="*/ 203 w 241"/>
                <a:gd name="T11" fmla="*/ 64 h 234"/>
                <a:gd name="T12" fmla="*/ 206 w 241"/>
                <a:gd name="T13" fmla="*/ 44 h 234"/>
                <a:gd name="T14" fmla="*/ 162 w 241"/>
                <a:gd name="T15" fmla="*/ 4 h 234"/>
                <a:gd name="T16" fmla="*/ 133 w 241"/>
                <a:gd name="T17" fmla="*/ 17 h 234"/>
                <a:gd name="T18" fmla="*/ 114 w 241"/>
                <a:gd name="T19" fmla="*/ 20 h 234"/>
                <a:gd name="T20" fmla="*/ 99 w 241"/>
                <a:gd name="T21" fmla="*/ 7 h 234"/>
                <a:gd name="T22" fmla="*/ 42 w 241"/>
                <a:gd name="T23" fmla="*/ 25 h 234"/>
                <a:gd name="T24" fmla="*/ 39 w 241"/>
                <a:gd name="T25" fmla="*/ 57 h 234"/>
                <a:gd name="T26" fmla="*/ 32 w 241"/>
                <a:gd name="T27" fmla="*/ 73 h 234"/>
                <a:gd name="T28" fmla="*/ 13 w 241"/>
                <a:gd name="T29" fmla="*/ 80 h 234"/>
                <a:gd name="T30" fmla="*/ 0 w 241"/>
                <a:gd name="T31" fmla="*/ 138 h 234"/>
                <a:gd name="T32" fmla="*/ 26 w 241"/>
                <a:gd name="T33" fmla="*/ 157 h 234"/>
                <a:gd name="T34" fmla="*/ 38 w 241"/>
                <a:gd name="T35" fmla="*/ 171 h 234"/>
                <a:gd name="T36" fmla="*/ 34 w 241"/>
                <a:gd name="T37" fmla="*/ 191 h 234"/>
                <a:gd name="T38" fmla="*/ 78 w 241"/>
                <a:gd name="T39" fmla="*/ 231 h 234"/>
                <a:gd name="T40" fmla="*/ 108 w 241"/>
                <a:gd name="T41" fmla="*/ 217 h 234"/>
                <a:gd name="T42" fmla="*/ 126 w 241"/>
                <a:gd name="T43" fmla="*/ 215 h 234"/>
                <a:gd name="T44" fmla="*/ 142 w 241"/>
                <a:gd name="T45" fmla="*/ 228 h 234"/>
                <a:gd name="T46" fmla="*/ 162 w 241"/>
                <a:gd name="T47" fmla="*/ 231 h 234"/>
                <a:gd name="T48" fmla="*/ 206 w 241"/>
                <a:gd name="T49" fmla="*/ 191 h 234"/>
                <a:gd name="T50" fmla="*/ 191 w 241"/>
                <a:gd name="T51" fmla="*/ 163 h 234"/>
                <a:gd name="T52" fmla="*/ 193 w 241"/>
                <a:gd name="T53" fmla="*/ 195 h 234"/>
                <a:gd name="T54" fmla="*/ 155 w 241"/>
                <a:gd name="T55" fmla="*/ 219 h 234"/>
                <a:gd name="T56" fmla="*/ 143 w 241"/>
                <a:gd name="T57" fmla="*/ 208 h 234"/>
                <a:gd name="T58" fmla="*/ 126 w 241"/>
                <a:gd name="T59" fmla="*/ 201 h 234"/>
                <a:gd name="T60" fmla="*/ 114 w 241"/>
                <a:gd name="T61" fmla="*/ 201 h 234"/>
                <a:gd name="T62" fmla="*/ 88 w 241"/>
                <a:gd name="T63" fmla="*/ 218 h 234"/>
                <a:gd name="T64" fmla="*/ 49 w 241"/>
                <a:gd name="T65" fmla="*/ 198 h 234"/>
                <a:gd name="T66" fmla="*/ 52 w 241"/>
                <a:gd name="T67" fmla="*/ 182 h 234"/>
                <a:gd name="T68" fmla="*/ 45 w 241"/>
                <a:gd name="T69" fmla="*/ 155 h 234"/>
                <a:gd name="T70" fmla="*/ 16 w 241"/>
                <a:gd name="T71" fmla="*/ 140 h 234"/>
                <a:gd name="T72" fmla="*/ 14 w 241"/>
                <a:gd name="T73" fmla="*/ 96 h 234"/>
                <a:gd name="T74" fmla="*/ 29 w 241"/>
                <a:gd name="T75" fmla="*/ 92 h 234"/>
                <a:gd name="T76" fmla="*/ 50 w 241"/>
                <a:gd name="T77" fmla="*/ 71 h 234"/>
                <a:gd name="T78" fmla="*/ 48 w 241"/>
                <a:gd name="T79" fmla="*/ 39 h 234"/>
                <a:gd name="T80" fmla="*/ 86 w 241"/>
                <a:gd name="T81" fmla="*/ 16 h 234"/>
                <a:gd name="T82" fmla="*/ 97 w 241"/>
                <a:gd name="T83" fmla="*/ 26 h 234"/>
                <a:gd name="T84" fmla="*/ 125 w 241"/>
                <a:gd name="T85" fmla="*/ 34 h 234"/>
                <a:gd name="T86" fmla="*/ 143 w 241"/>
                <a:gd name="T87" fmla="*/ 26 h 234"/>
                <a:gd name="T88" fmla="*/ 155 w 241"/>
                <a:gd name="T89" fmla="*/ 16 h 234"/>
                <a:gd name="T90" fmla="*/ 193 w 241"/>
                <a:gd name="T91" fmla="*/ 39 h 234"/>
                <a:gd name="T92" fmla="*/ 191 w 241"/>
                <a:gd name="T93" fmla="*/ 71 h 234"/>
                <a:gd name="T94" fmla="*/ 211 w 241"/>
                <a:gd name="T95" fmla="*/ 92 h 234"/>
                <a:gd name="T96" fmla="*/ 226 w 241"/>
                <a:gd name="T97" fmla="*/ 96 h 234"/>
                <a:gd name="T98" fmla="*/ 225 w 241"/>
                <a:gd name="T99" fmla="*/ 140 h 234"/>
                <a:gd name="T100" fmla="*/ 196 w 241"/>
                <a:gd name="T101" fmla="*/ 1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1" h="234">
                  <a:moveTo>
                    <a:pt x="206" y="191"/>
                  </a:moveTo>
                  <a:cubicBezTo>
                    <a:pt x="202" y="178"/>
                    <a:pt x="202" y="178"/>
                    <a:pt x="202" y="178"/>
                  </a:cubicBezTo>
                  <a:cubicBezTo>
                    <a:pt x="201" y="175"/>
                    <a:pt x="202" y="173"/>
                    <a:pt x="203" y="17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10" y="158"/>
                    <a:pt x="211" y="157"/>
                    <a:pt x="214" y="157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35" y="152"/>
                    <a:pt x="241" y="146"/>
                    <a:pt x="241" y="138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1" y="89"/>
                    <a:pt x="235" y="82"/>
                    <a:pt x="228" y="80"/>
                  </a:cubicBezTo>
                  <a:cubicBezTo>
                    <a:pt x="214" y="78"/>
                    <a:pt x="214" y="78"/>
                    <a:pt x="214" y="78"/>
                  </a:cubicBezTo>
                  <a:cubicBezTo>
                    <a:pt x="211" y="77"/>
                    <a:pt x="209" y="75"/>
                    <a:pt x="208" y="73"/>
                  </a:cubicBezTo>
                  <a:cubicBezTo>
                    <a:pt x="203" y="64"/>
                    <a:pt x="203" y="64"/>
                    <a:pt x="203" y="64"/>
                  </a:cubicBezTo>
                  <a:cubicBezTo>
                    <a:pt x="201" y="61"/>
                    <a:pt x="201" y="59"/>
                    <a:pt x="202" y="57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8" y="36"/>
                    <a:pt x="205" y="28"/>
                    <a:pt x="199" y="2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6" y="0"/>
                    <a:pt x="147" y="2"/>
                    <a:pt x="142" y="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1" y="19"/>
                    <a:pt x="129" y="20"/>
                    <a:pt x="126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2" y="20"/>
                    <a:pt x="109" y="19"/>
                    <a:pt x="108" y="1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4" y="1"/>
                    <a:pt x="85" y="0"/>
                    <a:pt x="78" y="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5" y="28"/>
                    <a:pt x="32" y="36"/>
                    <a:pt x="34" y="44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8"/>
                    <a:pt x="39" y="61"/>
                    <a:pt x="38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1" y="76"/>
                    <a:pt x="28" y="77"/>
                    <a:pt x="26" y="78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2"/>
                    <a:pt x="0" y="89"/>
                    <a:pt x="0" y="96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6"/>
                    <a:pt x="6" y="152"/>
                    <a:pt x="13" y="154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8" y="157"/>
                    <a:pt x="31" y="159"/>
                    <a:pt x="32" y="161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39" y="173"/>
                    <a:pt x="39" y="176"/>
                    <a:pt x="39" y="178"/>
                  </a:cubicBezTo>
                  <a:cubicBezTo>
                    <a:pt x="34" y="191"/>
                    <a:pt x="34" y="191"/>
                    <a:pt x="34" y="191"/>
                  </a:cubicBezTo>
                  <a:cubicBezTo>
                    <a:pt x="32" y="198"/>
                    <a:pt x="35" y="206"/>
                    <a:pt x="42" y="210"/>
                  </a:cubicBezTo>
                  <a:cubicBezTo>
                    <a:pt x="78" y="231"/>
                    <a:pt x="78" y="231"/>
                    <a:pt x="78" y="231"/>
                  </a:cubicBezTo>
                  <a:cubicBezTo>
                    <a:pt x="85" y="234"/>
                    <a:pt x="94" y="233"/>
                    <a:pt x="99" y="228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09" y="216"/>
                    <a:pt x="112" y="215"/>
                    <a:pt x="115" y="215"/>
                  </a:cubicBezTo>
                  <a:cubicBezTo>
                    <a:pt x="126" y="215"/>
                    <a:pt x="126" y="215"/>
                    <a:pt x="126" y="215"/>
                  </a:cubicBezTo>
                  <a:cubicBezTo>
                    <a:pt x="129" y="215"/>
                    <a:pt x="131" y="216"/>
                    <a:pt x="133" y="217"/>
                  </a:cubicBezTo>
                  <a:cubicBezTo>
                    <a:pt x="142" y="228"/>
                    <a:pt x="142" y="228"/>
                    <a:pt x="142" y="228"/>
                  </a:cubicBezTo>
                  <a:cubicBezTo>
                    <a:pt x="145" y="231"/>
                    <a:pt x="149" y="233"/>
                    <a:pt x="154" y="233"/>
                  </a:cubicBezTo>
                  <a:cubicBezTo>
                    <a:pt x="157" y="233"/>
                    <a:pt x="160" y="232"/>
                    <a:pt x="162" y="231"/>
                  </a:cubicBezTo>
                  <a:cubicBezTo>
                    <a:pt x="199" y="210"/>
                    <a:pt x="199" y="210"/>
                    <a:pt x="199" y="210"/>
                  </a:cubicBezTo>
                  <a:cubicBezTo>
                    <a:pt x="205" y="206"/>
                    <a:pt x="208" y="198"/>
                    <a:pt x="206" y="191"/>
                  </a:cubicBezTo>
                  <a:close/>
                  <a:moveTo>
                    <a:pt x="196" y="154"/>
                  </a:moveTo>
                  <a:cubicBezTo>
                    <a:pt x="191" y="163"/>
                    <a:pt x="191" y="163"/>
                    <a:pt x="191" y="163"/>
                  </a:cubicBezTo>
                  <a:cubicBezTo>
                    <a:pt x="187" y="168"/>
                    <a:pt x="186" y="176"/>
                    <a:pt x="188" y="182"/>
                  </a:cubicBezTo>
                  <a:cubicBezTo>
                    <a:pt x="193" y="195"/>
                    <a:pt x="193" y="195"/>
                    <a:pt x="193" y="195"/>
                  </a:cubicBezTo>
                  <a:cubicBezTo>
                    <a:pt x="193" y="196"/>
                    <a:pt x="193" y="197"/>
                    <a:pt x="192" y="198"/>
                  </a:cubicBezTo>
                  <a:cubicBezTo>
                    <a:pt x="155" y="219"/>
                    <a:pt x="155" y="219"/>
                    <a:pt x="155" y="219"/>
                  </a:cubicBezTo>
                  <a:cubicBezTo>
                    <a:pt x="154" y="219"/>
                    <a:pt x="153" y="219"/>
                    <a:pt x="152" y="218"/>
                  </a:cubicBezTo>
                  <a:cubicBezTo>
                    <a:pt x="143" y="208"/>
                    <a:pt x="143" y="208"/>
                    <a:pt x="143" y="208"/>
                  </a:cubicBezTo>
                  <a:cubicBezTo>
                    <a:pt x="139" y="204"/>
                    <a:pt x="132" y="201"/>
                    <a:pt x="126" y="201"/>
                  </a:cubicBezTo>
                  <a:cubicBezTo>
                    <a:pt x="126" y="201"/>
                    <a:pt x="126" y="201"/>
                    <a:pt x="126" y="201"/>
                  </a:cubicBezTo>
                  <a:cubicBezTo>
                    <a:pt x="115" y="201"/>
                    <a:pt x="115" y="201"/>
                    <a:pt x="115" y="201"/>
                  </a:cubicBezTo>
                  <a:cubicBezTo>
                    <a:pt x="115" y="201"/>
                    <a:pt x="115" y="201"/>
                    <a:pt x="114" y="201"/>
                  </a:cubicBezTo>
                  <a:cubicBezTo>
                    <a:pt x="108" y="201"/>
                    <a:pt x="101" y="204"/>
                    <a:pt x="97" y="20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87" y="219"/>
                    <a:pt x="86" y="219"/>
                    <a:pt x="85" y="218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8" y="197"/>
                    <a:pt x="48" y="196"/>
                    <a:pt x="48" y="195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4" y="176"/>
                    <a:pt x="53" y="168"/>
                    <a:pt x="50" y="163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42" y="149"/>
                    <a:pt x="35" y="144"/>
                    <a:pt x="29" y="143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5" y="140"/>
                    <a:pt x="14" y="139"/>
                    <a:pt x="14" y="138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5" y="94"/>
                    <a:pt x="16" y="94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35" y="90"/>
                    <a:pt x="42" y="85"/>
                    <a:pt x="45" y="80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3" y="66"/>
                    <a:pt x="54" y="58"/>
                    <a:pt x="52" y="52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8"/>
                    <a:pt x="48" y="37"/>
                    <a:pt x="49" y="37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5"/>
                    <a:pt x="88" y="16"/>
                    <a:pt x="88" y="16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101" y="31"/>
                    <a:pt x="108" y="34"/>
                    <a:pt x="115" y="34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4"/>
                    <a:pt x="126" y="34"/>
                    <a:pt x="126" y="34"/>
                  </a:cubicBezTo>
                  <a:cubicBezTo>
                    <a:pt x="132" y="34"/>
                    <a:pt x="139" y="31"/>
                    <a:pt x="143" y="2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3" y="15"/>
                    <a:pt x="154" y="15"/>
                    <a:pt x="155" y="16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2" y="37"/>
                    <a:pt x="193" y="38"/>
                    <a:pt x="193" y="39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86" y="58"/>
                    <a:pt x="187" y="66"/>
                    <a:pt x="191" y="71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9" y="85"/>
                    <a:pt x="205" y="90"/>
                    <a:pt x="211" y="92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6" y="95"/>
                    <a:pt x="226" y="95"/>
                    <a:pt x="226" y="96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6" y="139"/>
                    <a:pt x="226" y="140"/>
                    <a:pt x="225" y="140"/>
                  </a:cubicBezTo>
                  <a:cubicBezTo>
                    <a:pt x="211" y="143"/>
                    <a:pt x="211" y="143"/>
                    <a:pt x="211" y="143"/>
                  </a:cubicBezTo>
                  <a:cubicBezTo>
                    <a:pt x="205" y="144"/>
                    <a:pt x="198" y="149"/>
                    <a:pt x="196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452271D1-3474-4BF5-B5EB-9E7B720274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8" y="721"/>
              <a:ext cx="132" cy="144"/>
            </a:xfrm>
            <a:custGeom>
              <a:avLst/>
              <a:gdLst>
                <a:gd name="T0" fmla="*/ 92 w 125"/>
                <a:gd name="T1" fmla="*/ 8 h 120"/>
                <a:gd name="T2" fmla="*/ 62 w 125"/>
                <a:gd name="T3" fmla="*/ 0 h 120"/>
                <a:gd name="T4" fmla="*/ 10 w 125"/>
                <a:gd name="T5" fmla="*/ 30 h 120"/>
                <a:gd name="T6" fmla="*/ 4 w 125"/>
                <a:gd name="T7" fmla="*/ 76 h 120"/>
                <a:gd name="T8" fmla="*/ 32 w 125"/>
                <a:gd name="T9" fmla="*/ 112 h 120"/>
                <a:gd name="T10" fmla="*/ 62 w 125"/>
                <a:gd name="T11" fmla="*/ 120 h 120"/>
                <a:gd name="T12" fmla="*/ 62 w 125"/>
                <a:gd name="T13" fmla="*/ 120 h 120"/>
                <a:gd name="T14" fmla="*/ 114 w 125"/>
                <a:gd name="T15" fmla="*/ 90 h 120"/>
                <a:gd name="T16" fmla="*/ 121 w 125"/>
                <a:gd name="T17" fmla="*/ 45 h 120"/>
                <a:gd name="T18" fmla="*/ 92 w 125"/>
                <a:gd name="T19" fmla="*/ 8 h 120"/>
                <a:gd name="T20" fmla="*/ 102 w 125"/>
                <a:gd name="T21" fmla="*/ 83 h 120"/>
                <a:gd name="T22" fmla="*/ 62 w 125"/>
                <a:gd name="T23" fmla="*/ 105 h 120"/>
                <a:gd name="T24" fmla="*/ 62 w 125"/>
                <a:gd name="T25" fmla="*/ 105 h 120"/>
                <a:gd name="T26" fmla="*/ 39 w 125"/>
                <a:gd name="T27" fmla="*/ 99 h 120"/>
                <a:gd name="T28" fmla="*/ 18 w 125"/>
                <a:gd name="T29" fmla="*/ 72 h 120"/>
                <a:gd name="T30" fmla="*/ 23 w 125"/>
                <a:gd name="T31" fmla="*/ 38 h 120"/>
                <a:gd name="T32" fmla="*/ 62 w 125"/>
                <a:gd name="T33" fmla="*/ 15 h 120"/>
                <a:gd name="T34" fmla="*/ 85 w 125"/>
                <a:gd name="T35" fmla="*/ 21 h 120"/>
                <a:gd name="T36" fmla="*/ 107 w 125"/>
                <a:gd name="T37" fmla="*/ 49 h 120"/>
                <a:gd name="T38" fmla="*/ 102 w 125"/>
                <a:gd name="T39" fmla="*/ 8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" h="120">
                  <a:moveTo>
                    <a:pt x="92" y="8"/>
                  </a:moveTo>
                  <a:cubicBezTo>
                    <a:pt x="83" y="3"/>
                    <a:pt x="73" y="0"/>
                    <a:pt x="62" y="0"/>
                  </a:cubicBezTo>
                  <a:cubicBezTo>
                    <a:pt x="41" y="0"/>
                    <a:pt x="21" y="12"/>
                    <a:pt x="10" y="30"/>
                  </a:cubicBezTo>
                  <a:cubicBezTo>
                    <a:pt x="2" y="44"/>
                    <a:pt x="0" y="60"/>
                    <a:pt x="4" y="76"/>
                  </a:cubicBezTo>
                  <a:cubicBezTo>
                    <a:pt x="8" y="91"/>
                    <a:pt x="18" y="104"/>
                    <a:pt x="32" y="112"/>
                  </a:cubicBezTo>
                  <a:cubicBezTo>
                    <a:pt x="41" y="117"/>
                    <a:pt x="52" y="120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84" y="120"/>
                    <a:pt x="104" y="108"/>
                    <a:pt x="114" y="90"/>
                  </a:cubicBezTo>
                  <a:cubicBezTo>
                    <a:pt x="122" y="76"/>
                    <a:pt x="125" y="60"/>
                    <a:pt x="121" y="45"/>
                  </a:cubicBezTo>
                  <a:cubicBezTo>
                    <a:pt x="116" y="29"/>
                    <a:pt x="106" y="16"/>
                    <a:pt x="92" y="8"/>
                  </a:cubicBezTo>
                  <a:close/>
                  <a:moveTo>
                    <a:pt x="102" y="83"/>
                  </a:moveTo>
                  <a:cubicBezTo>
                    <a:pt x="94" y="97"/>
                    <a:pt x="79" y="105"/>
                    <a:pt x="62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54" y="105"/>
                    <a:pt x="46" y="103"/>
                    <a:pt x="39" y="99"/>
                  </a:cubicBezTo>
                  <a:cubicBezTo>
                    <a:pt x="29" y="93"/>
                    <a:pt x="21" y="84"/>
                    <a:pt x="18" y="72"/>
                  </a:cubicBezTo>
                  <a:cubicBezTo>
                    <a:pt x="15" y="60"/>
                    <a:pt x="17" y="48"/>
                    <a:pt x="23" y="38"/>
                  </a:cubicBezTo>
                  <a:cubicBezTo>
                    <a:pt x="31" y="24"/>
                    <a:pt x="46" y="15"/>
                    <a:pt x="62" y="15"/>
                  </a:cubicBezTo>
                  <a:cubicBezTo>
                    <a:pt x="70" y="15"/>
                    <a:pt x="78" y="17"/>
                    <a:pt x="85" y="21"/>
                  </a:cubicBezTo>
                  <a:cubicBezTo>
                    <a:pt x="96" y="27"/>
                    <a:pt x="103" y="37"/>
                    <a:pt x="107" y="49"/>
                  </a:cubicBezTo>
                  <a:cubicBezTo>
                    <a:pt x="110" y="60"/>
                    <a:pt x="108" y="72"/>
                    <a:pt x="10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156941E7-7969-453F-8BA8-453BDB45D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9" y="849"/>
              <a:ext cx="167" cy="186"/>
            </a:xfrm>
            <a:custGeom>
              <a:avLst/>
              <a:gdLst>
                <a:gd name="T0" fmla="*/ 146 w 159"/>
                <a:gd name="T1" fmla="*/ 48 h 155"/>
                <a:gd name="T2" fmla="*/ 135 w 159"/>
                <a:gd name="T3" fmla="*/ 45 h 155"/>
                <a:gd name="T4" fmla="*/ 131 w 159"/>
                <a:gd name="T5" fmla="*/ 38 h 155"/>
                <a:gd name="T6" fmla="*/ 126 w 159"/>
                <a:gd name="T7" fmla="*/ 15 h 155"/>
                <a:gd name="T8" fmla="*/ 86 w 159"/>
                <a:gd name="T9" fmla="*/ 7 h 155"/>
                <a:gd name="T10" fmla="*/ 79 w 159"/>
                <a:gd name="T11" fmla="*/ 14 h 155"/>
                <a:gd name="T12" fmla="*/ 69 w 159"/>
                <a:gd name="T13" fmla="*/ 14 h 155"/>
                <a:gd name="T14" fmla="*/ 47 w 159"/>
                <a:gd name="T15" fmla="*/ 7 h 155"/>
                <a:gd name="T16" fmla="*/ 20 w 159"/>
                <a:gd name="T17" fmla="*/ 37 h 155"/>
                <a:gd name="T18" fmla="*/ 23 w 159"/>
                <a:gd name="T19" fmla="*/ 48 h 155"/>
                <a:gd name="T20" fmla="*/ 18 w 159"/>
                <a:gd name="T21" fmla="*/ 55 h 155"/>
                <a:gd name="T22" fmla="*/ 1 w 159"/>
                <a:gd name="T23" fmla="*/ 71 h 155"/>
                <a:gd name="T24" fmla="*/ 14 w 159"/>
                <a:gd name="T25" fmla="*/ 109 h 155"/>
                <a:gd name="T26" fmla="*/ 24 w 159"/>
                <a:gd name="T27" fmla="*/ 112 h 155"/>
                <a:gd name="T28" fmla="*/ 29 w 159"/>
                <a:gd name="T29" fmla="*/ 120 h 155"/>
                <a:gd name="T30" fmla="*/ 33 w 159"/>
                <a:gd name="T31" fmla="*/ 143 h 155"/>
                <a:gd name="T32" fmla="*/ 63 w 159"/>
                <a:gd name="T33" fmla="*/ 155 h 155"/>
                <a:gd name="T34" fmla="*/ 78 w 159"/>
                <a:gd name="T35" fmla="*/ 144 h 155"/>
                <a:gd name="T36" fmla="*/ 88 w 159"/>
                <a:gd name="T37" fmla="*/ 142 h 155"/>
                <a:gd name="T38" fmla="*/ 97 w 159"/>
                <a:gd name="T39" fmla="*/ 149 h 155"/>
                <a:gd name="T40" fmla="*/ 135 w 159"/>
                <a:gd name="T41" fmla="*/ 136 h 155"/>
                <a:gd name="T42" fmla="*/ 136 w 159"/>
                <a:gd name="T43" fmla="*/ 112 h 155"/>
                <a:gd name="T44" fmla="*/ 140 w 159"/>
                <a:gd name="T45" fmla="*/ 103 h 155"/>
                <a:gd name="T46" fmla="*/ 150 w 159"/>
                <a:gd name="T47" fmla="*/ 100 h 155"/>
                <a:gd name="T48" fmla="*/ 157 w 159"/>
                <a:gd name="T49" fmla="*/ 60 h 155"/>
                <a:gd name="T50" fmla="*/ 144 w 159"/>
                <a:gd name="T51" fmla="*/ 87 h 155"/>
                <a:gd name="T52" fmla="*/ 127 w 159"/>
                <a:gd name="T53" fmla="*/ 97 h 155"/>
                <a:gd name="T54" fmla="*/ 123 w 159"/>
                <a:gd name="T55" fmla="*/ 118 h 155"/>
                <a:gd name="T56" fmla="*/ 125 w 159"/>
                <a:gd name="T57" fmla="*/ 124 h 155"/>
                <a:gd name="T58" fmla="*/ 107 w 159"/>
                <a:gd name="T59" fmla="*/ 137 h 155"/>
                <a:gd name="T60" fmla="*/ 105 w 159"/>
                <a:gd name="T61" fmla="*/ 137 h 155"/>
                <a:gd name="T62" fmla="*/ 88 w 159"/>
                <a:gd name="T63" fmla="*/ 128 h 155"/>
                <a:gd name="T64" fmla="*/ 81 w 159"/>
                <a:gd name="T65" fmla="*/ 129 h 155"/>
                <a:gd name="T66" fmla="*/ 64 w 159"/>
                <a:gd name="T67" fmla="*/ 140 h 155"/>
                <a:gd name="T68" fmla="*/ 61 w 159"/>
                <a:gd name="T69" fmla="*/ 140 h 155"/>
                <a:gd name="T70" fmla="*/ 41 w 159"/>
                <a:gd name="T71" fmla="*/ 130 h 155"/>
                <a:gd name="T72" fmla="*/ 43 w 159"/>
                <a:gd name="T73" fmla="*/ 123 h 155"/>
                <a:gd name="T74" fmla="*/ 36 w 159"/>
                <a:gd name="T75" fmla="*/ 104 h 155"/>
                <a:gd name="T76" fmla="*/ 18 w 159"/>
                <a:gd name="T77" fmla="*/ 95 h 155"/>
                <a:gd name="T78" fmla="*/ 16 w 159"/>
                <a:gd name="T79" fmla="*/ 94 h 155"/>
                <a:gd name="T80" fmla="*/ 15 w 159"/>
                <a:gd name="T81" fmla="*/ 71 h 155"/>
                <a:gd name="T82" fmla="*/ 22 w 159"/>
                <a:gd name="T83" fmla="*/ 69 h 155"/>
                <a:gd name="T84" fmla="*/ 36 w 159"/>
                <a:gd name="T85" fmla="*/ 54 h 155"/>
                <a:gd name="T86" fmla="*/ 34 w 159"/>
                <a:gd name="T87" fmla="*/ 34 h 155"/>
                <a:gd name="T88" fmla="*/ 35 w 159"/>
                <a:gd name="T89" fmla="*/ 32 h 155"/>
                <a:gd name="T90" fmla="*/ 54 w 159"/>
                <a:gd name="T91" fmla="*/ 20 h 155"/>
                <a:gd name="T92" fmla="*/ 60 w 159"/>
                <a:gd name="T93" fmla="*/ 24 h 155"/>
                <a:gd name="T94" fmla="*/ 73 w 159"/>
                <a:gd name="T95" fmla="*/ 29 h 155"/>
                <a:gd name="T96" fmla="*/ 92 w 159"/>
                <a:gd name="T97" fmla="*/ 22 h 155"/>
                <a:gd name="T98" fmla="*/ 97 w 159"/>
                <a:gd name="T99" fmla="*/ 17 h 155"/>
                <a:gd name="T100" fmla="*/ 118 w 159"/>
                <a:gd name="T101" fmla="*/ 26 h 155"/>
                <a:gd name="T102" fmla="*/ 119 w 159"/>
                <a:gd name="T103" fmla="*/ 28 h 155"/>
                <a:gd name="T104" fmla="*/ 120 w 159"/>
                <a:gd name="T105" fmla="*/ 48 h 155"/>
                <a:gd name="T106" fmla="*/ 136 w 159"/>
                <a:gd name="T107" fmla="*/ 61 h 155"/>
                <a:gd name="T108" fmla="*/ 143 w 159"/>
                <a:gd name="T109" fmla="*/ 62 h 155"/>
                <a:gd name="T110" fmla="*/ 145 w 159"/>
                <a:gd name="T111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" h="155">
                  <a:moveTo>
                    <a:pt x="157" y="60"/>
                  </a:moveTo>
                  <a:cubicBezTo>
                    <a:pt x="157" y="54"/>
                    <a:pt x="152" y="49"/>
                    <a:pt x="146" y="48"/>
                  </a:cubicBezTo>
                  <a:cubicBezTo>
                    <a:pt x="137" y="47"/>
                    <a:pt x="137" y="47"/>
                    <a:pt x="137" y="47"/>
                  </a:cubicBezTo>
                  <a:cubicBezTo>
                    <a:pt x="137" y="47"/>
                    <a:pt x="136" y="46"/>
                    <a:pt x="135" y="45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39"/>
                    <a:pt x="131" y="38"/>
                    <a:pt x="131" y="3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5" y="24"/>
                    <a:pt x="132" y="17"/>
                    <a:pt x="126" y="15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97" y="0"/>
                    <a:pt x="90" y="2"/>
                    <a:pt x="86" y="7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4"/>
                    <a:pt x="80" y="14"/>
                    <a:pt x="79" y="14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5"/>
                    <a:pt x="70" y="15"/>
                    <a:pt x="69" y="14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59" y="4"/>
                    <a:pt x="52" y="4"/>
                    <a:pt x="47" y="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0" y="25"/>
                    <a:pt x="18" y="32"/>
                    <a:pt x="20" y="3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3" y="48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5"/>
                    <a:pt x="19" y="55"/>
                    <a:pt x="18" y="55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4" y="59"/>
                    <a:pt x="0" y="65"/>
                    <a:pt x="1" y="71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3" y="103"/>
                    <a:pt x="8" y="108"/>
                    <a:pt x="14" y="10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3" y="110"/>
                    <a:pt x="23" y="110"/>
                    <a:pt x="24" y="112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9" y="118"/>
                    <a:pt x="29" y="119"/>
                    <a:pt x="29" y="120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25" y="134"/>
                    <a:pt x="28" y="140"/>
                    <a:pt x="33" y="143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9" y="155"/>
                    <a:pt x="61" y="155"/>
                    <a:pt x="63" y="155"/>
                  </a:cubicBezTo>
                  <a:cubicBezTo>
                    <a:pt x="67" y="155"/>
                    <a:pt x="71" y="154"/>
                    <a:pt x="73" y="151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79" y="143"/>
                    <a:pt x="80" y="143"/>
                    <a:pt x="81" y="143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9" y="142"/>
                    <a:pt x="90" y="142"/>
                    <a:pt x="90" y="143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101" y="153"/>
                    <a:pt x="108" y="154"/>
                    <a:pt x="113" y="150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40" y="132"/>
                    <a:pt x="142" y="126"/>
                    <a:pt x="139" y="120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111"/>
                    <a:pt x="136" y="111"/>
                    <a:pt x="137" y="110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103"/>
                    <a:pt x="141" y="102"/>
                    <a:pt x="141" y="102"/>
                  </a:cubicBezTo>
                  <a:cubicBezTo>
                    <a:pt x="150" y="100"/>
                    <a:pt x="150" y="100"/>
                    <a:pt x="150" y="100"/>
                  </a:cubicBezTo>
                  <a:cubicBezTo>
                    <a:pt x="155" y="98"/>
                    <a:pt x="159" y="92"/>
                    <a:pt x="159" y="86"/>
                  </a:cubicBezTo>
                  <a:lnTo>
                    <a:pt x="157" y="60"/>
                  </a:lnTo>
                  <a:close/>
                  <a:moveTo>
                    <a:pt x="145" y="86"/>
                  </a:moveTo>
                  <a:cubicBezTo>
                    <a:pt x="144" y="86"/>
                    <a:pt x="144" y="87"/>
                    <a:pt x="144" y="87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3" y="90"/>
                    <a:pt x="128" y="94"/>
                    <a:pt x="127" y="97"/>
                  </a:cubicBezTo>
                  <a:cubicBezTo>
                    <a:pt x="124" y="103"/>
                    <a:pt x="124" y="103"/>
                    <a:pt x="124" y="103"/>
                  </a:cubicBezTo>
                  <a:cubicBezTo>
                    <a:pt x="122" y="107"/>
                    <a:pt x="121" y="113"/>
                    <a:pt x="123" y="118"/>
                  </a:cubicBezTo>
                  <a:cubicBezTo>
                    <a:pt x="125" y="123"/>
                    <a:pt x="125" y="123"/>
                    <a:pt x="125" y="123"/>
                  </a:cubicBezTo>
                  <a:cubicBezTo>
                    <a:pt x="125" y="123"/>
                    <a:pt x="126" y="124"/>
                    <a:pt x="125" y="124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07" y="137"/>
                    <a:pt x="107" y="137"/>
                    <a:pt x="107" y="137"/>
                  </a:cubicBezTo>
                  <a:cubicBezTo>
                    <a:pt x="107" y="137"/>
                    <a:pt x="106" y="138"/>
                    <a:pt x="106" y="138"/>
                  </a:cubicBezTo>
                  <a:cubicBezTo>
                    <a:pt x="105" y="138"/>
                    <a:pt x="105" y="137"/>
                    <a:pt x="105" y="137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7" y="130"/>
                    <a:pt x="92" y="128"/>
                    <a:pt x="88" y="128"/>
                  </a:cubicBezTo>
                  <a:cubicBezTo>
                    <a:pt x="88" y="128"/>
                    <a:pt x="87" y="128"/>
                    <a:pt x="87" y="128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76" y="129"/>
                    <a:pt x="70" y="131"/>
                    <a:pt x="67" y="135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4" y="140"/>
                    <a:pt x="63" y="140"/>
                    <a:pt x="63" y="141"/>
                  </a:cubicBezTo>
                  <a:cubicBezTo>
                    <a:pt x="62" y="141"/>
                    <a:pt x="61" y="140"/>
                    <a:pt x="61" y="14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41" y="131"/>
                    <a:pt x="41" y="130"/>
                  </a:cubicBezTo>
                  <a:cubicBezTo>
                    <a:pt x="41" y="130"/>
                    <a:pt x="41" y="129"/>
                    <a:pt x="41" y="129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19"/>
                    <a:pt x="42" y="113"/>
                    <a:pt x="40" y="109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0"/>
                    <a:pt x="29" y="97"/>
                    <a:pt x="24" y="96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5"/>
                    <a:pt x="17" y="95"/>
                    <a:pt x="17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2"/>
                    <a:pt x="15" y="71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7" y="68"/>
                    <a:pt x="31" y="64"/>
                    <a:pt x="33" y="6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8" y="50"/>
                    <a:pt x="38" y="44"/>
                    <a:pt x="37" y="40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3"/>
                    <a:pt x="34" y="33"/>
                  </a:cubicBezTo>
                  <a:cubicBezTo>
                    <a:pt x="34" y="32"/>
                    <a:pt x="35" y="32"/>
                    <a:pt x="35" y="32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3" y="27"/>
                    <a:pt x="67" y="29"/>
                    <a:pt x="72" y="29"/>
                  </a:cubicBezTo>
                  <a:cubicBezTo>
                    <a:pt x="72" y="29"/>
                    <a:pt x="73" y="29"/>
                    <a:pt x="73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4" y="29"/>
                    <a:pt x="89" y="26"/>
                    <a:pt x="92" y="2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7" y="17"/>
                  </a:cubicBezTo>
                  <a:cubicBezTo>
                    <a:pt x="98" y="16"/>
                    <a:pt x="98" y="17"/>
                    <a:pt x="98" y="17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9" y="27"/>
                  </a:cubicBezTo>
                  <a:cubicBezTo>
                    <a:pt x="119" y="27"/>
                    <a:pt x="119" y="28"/>
                    <a:pt x="119" y="28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6" y="39"/>
                    <a:pt x="117" y="45"/>
                    <a:pt x="120" y="48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6" y="57"/>
                    <a:pt x="131" y="60"/>
                    <a:pt x="136" y="61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42" y="62"/>
                    <a:pt x="142" y="62"/>
                    <a:pt x="143" y="62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5" y="85"/>
                    <a:pt x="145" y="85"/>
                    <a:pt x="145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58D0FB9C-0471-483C-9708-72383C68C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9" y="914"/>
              <a:ext cx="48" cy="56"/>
            </a:xfrm>
            <a:custGeom>
              <a:avLst/>
              <a:gdLst>
                <a:gd name="T0" fmla="*/ 10 w 46"/>
                <a:gd name="T1" fmla="*/ 6 h 47"/>
                <a:gd name="T2" fmla="*/ 1 w 46"/>
                <a:gd name="T3" fmla="*/ 20 h 47"/>
                <a:gd name="T4" fmla="*/ 4 w 46"/>
                <a:gd name="T5" fmla="*/ 37 h 47"/>
                <a:gd name="T6" fmla="*/ 23 w 46"/>
                <a:gd name="T7" fmla="*/ 47 h 47"/>
                <a:gd name="T8" fmla="*/ 35 w 46"/>
                <a:gd name="T9" fmla="*/ 43 h 47"/>
                <a:gd name="T10" fmla="*/ 45 w 46"/>
                <a:gd name="T11" fmla="*/ 29 h 47"/>
                <a:gd name="T12" fmla="*/ 41 w 46"/>
                <a:gd name="T13" fmla="*/ 12 h 47"/>
                <a:gd name="T14" fmla="*/ 10 w 46"/>
                <a:gd name="T15" fmla="*/ 6 h 47"/>
                <a:gd name="T16" fmla="*/ 29 w 46"/>
                <a:gd name="T17" fmla="*/ 33 h 47"/>
                <a:gd name="T18" fmla="*/ 14 w 46"/>
                <a:gd name="T19" fmla="*/ 30 h 47"/>
                <a:gd name="T20" fmla="*/ 12 w 46"/>
                <a:gd name="T21" fmla="*/ 23 h 47"/>
                <a:gd name="T22" fmla="*/ 17 w 46"/>
                <a:gd name="T23" fmla="*/ 16 h 47"/>
                <a:gd name="T24" fmla="*/ 23 w 46"/>
                <a:gd name="T25" fmla="*/ 14 h 47"/>
                <a:gd name="T26" fmla="*/ 32 w 46"/>
                <a:gd name="T27" fmla="*/ 19 h 47"/>
                <a:gd name="T28" fmla="*/ 33 w 46"/>
                <a:gd name="T29" fmla="*/ 27 h 47"/>
                <a:gd name="T30" fmla="*/ 29 w 46"/>
                <a:gd name="T31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47">
                  <a:moveTo>
                    <a:pt x="10" y="6"/>
                  </a:moveTo>
                  <a:cubicBezTo>
                    <a:pt x="6" y="10"/>
                    <a:pt x="2" y="15"/>
                    <a:pt x="1" y="20"/>
                  </a:cubicBezTo>
                  <a:cubicBezTo>
                    <a:pt x="0" y="26"/>
                    <a:pt x="1" y="32"/>
                    <a:pt x="4" y="37"/>
                  </a:cubicBezTo>
                  <a:cubicBezTo>
                    <a:pt x="9" y="43"/>
                    <a:pt x="15" y="47"/>
                    <a:pt x="23" y="47"/>
                  </a:cubicBezTo>
                  <a:cubicBezTo>
                    <a:pt x="27" y="47"/>
                    <a:pt x="32" y="45"/>
                    <a:pt x="35" y="43"/>
                  </a:cubicBezTo>
                  <a:cubicBezTo>
                    <a:pt x="40" y="40"/>
                    <a:pt x="43" y="35"/>
                    <a:pt x="45" y="29"/>
                  </a:cubicBezTo>
                  <a:cubicBezTo>
                    <a:pt x="46" y="23"/>
                    <a:pt x="45" y="17"/>
                    <a:pt x="41" y="12"/>
                  </a:cubicBezTo>
                  <a:cubicBezTo>
                    <a:pt x="35" y="3"/>
                    <a:pt x="20" y="0"/>
                    <a:pt x="10" y="6"/>
                  </a:cubicBezTo>
                  <a:close/>
                  <a:moveTo>
                    <a:pt x="29" y="33"/>
                  </a:moveTo>
                  <a:cubicBezTo>
                    <a:pt x="24" y="36"/>
                    <a:pt x="17" y="35"/>
                    <a:pt x="14" y="30"/>
                  </a:cubicBezTo>
                  <a:cubicBezTo>
                    <a:pt x="12" y="28"/>
                    <a:pt x="12" y="25"/>
                    <a:pt x="12" y="23"/>
                  </a:cubicBezTo>
                  <a:cubicBezTo>
                    <a:pt x="13" y="20"/>
                    <a:pt x="14" y="17"/>
                    <a:pt x="17" y="16"/>
                  </a:cubicBezTo>
                  <a:cubicBezTo>
                    <a:pt x="19" y="15"/>
                    <a:pt x="21" y="14"/>
                    <a:pt x="23" y="14"/>
                  </a:cubicBezTo>
                  <a:cubicBezTo>
                    <a:pt x="26" y="14"/>
                    <a:pt x="30" y="16"/>
                    <a:pt x="32" y="19"/>
                  </a:cubicBezTo>
                  <a:cubicBezTo>
                    <a:pt x="33" y="21"/>
                    <a:pt x="34" y="24"/>
                    <a:pt x="33" y="27"/>
                  </a:cubicBezTo>
                  <a:cubicBezTo>
                    <a:pt x="33" y="29"/>
                    <a:pt x="31" y="32"/>
                    <a:pt x="2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0E755676-2D28-4403-97C9-E689A0BE44E7}"/>
              </a:ext>
            </a:extLst>
          </p:cNvPr>
          <p:cNvGrpSpPr/>
          <p:nvPr/>
        </p:nvGrpSpPr>
        <p:grpSpPr>
          <a:xfrm>
            <a:off x="11487712" y="4155435"/>
            <a:ext cx="444134" cy="433703"/>
            <a:chOff x="7786526" y="4620767"/>
            <a:chExt cx="571500" cy="552450"/>
          </a:xfrm>
          <a:solidFill>
            <a:schemeClr val="accent4"/>
          </a:solidFill>
        </p:grpSpPr>
        <p:sp>
          <p:nvSpPr>
            <p:cNvPr id="57" name="Forme libre : forme 45">
              <a:extLst>
                <a:ext uri="{FF2B5EF4-FFF2-40B4-BE49-F238E27FC236}">
                  <a16:creationId xmlns:a16="http://schemas.microsoft.com/office/drawing/2014/main" id="{129E2965-C05A-45BC-BE8C-78B00497BDA9}"/>
                </a:ext>
              </a:extLst>
            </p:cNvPr>
            <p:cNvSpPr/>
            <p:nvPr/>
          </p:nvSpPr>
          <p:spPr>
            <a:xfrm>
              <a:off x="7786526" y="4620767"/>
              <a:ext cx="571500" cy="342900"/>
            </a:xfrm>
            <a:custGeom>
              <a:avLst/>
              <a:gdLst>
                <a:gd name="connsiteX0" fmla="*/ 561975 w 571500"/>
                <a:gd name="connsiteY0" fmla="*/ 266700 h 342900"/>
                <a:gd name="connsiteX1" fmla="*/ 530419 w 571500"/>
                <a:gd name="connsiteY1" fmla="*/ 266700 h 342900"/>
                <a:gd name="connsiteX2" fmla="*/ 352425 w 571500"/>
                <a:gd name="connsiteY2" fmla="*/ 66665 h 342900"/>
                <a:gd name="connsiteX3" fmla="*/ 352425 w 571500"/>
                <a:gd name="connsiteY3" fmla="*/ 28575 h 342900"/>
                <a:gd name="connsiteX4" fmla="*/ 342900 w 571500"/>
                <a:gd name="connsiteY4" fmla="*/ 19050 h 342900"/>
                <a:gd name="connsiteX5" fmla="*/ 295275 w 571500"/>
                <a:gd name="connsiteY5" fmla="*/ 19050 h 342900"/>
                <a:gd name="connsiteX6" fmla="*/ 295275 w 571500"/>
                <a:gd name="connsiteY6" fmla="*/ 0 h 342900"/>
                <a:gd name="connsiteX7" fmla="*/ 276225 w 571500"/>
                <a:gd name="connsiteY7" fmla="*/ 0 h 342900"/>
                <a:gd name="connsiteX8" fmla="*/ 276225 w 571500"/>
                <a:gd name="connsiteY8" fmla="*/ 19050 h 342900"/>
                <a:gd name="connsiteX9" fmla="*/ 228600 w 571500"/>
                <a:gd name="connsiteY9" fmla="*/ 19050 h 342900"/>
                <a:gd name="connsiteX10" fmla="*/ 219075 w 571500"/>
                <a:gd name="connsiteY10" fmla="*/ 28575 h 342900"/>
                <a:gd name="connsiteX11" fmla="*/ 219075 w 571500"/>
                <a:gd name="connsiteY11" fmla="*/ 66665 h 342900"/>
                <a:gd name="connsiteX12" fmla="*/ 41081 w 571500"/>
                <a:gd name="connsiteY12" fmla="*/ 266700 h 342900"/>
                <a:gd name="connsiteX13" fmla="*/ 9525 w 571500"/>
                <a:gd name="connsiteY13" fmla="*/ 266700 h 342900"/>
                <a:gd name="connsiteX14" fmla="*/ 0 w 571500"/>
                <a:gd name="connsiteY14" fmla="*/ 276225 h 342900"/>
                <a:gd name="connsiteX15" fmla="*/ 0 w 571500"/>
                <a:gd name="connsiteY15" fmla="*/ 333375 h 342900"/>
                <a:gd name="connsiteX16" fmla="*/ 9525 w 571500"/>
                <a:gd name="connsiteY16" fmla="*/ 342900 h 342900"/>
                <a:gd name="connsiteX17" fmla="*/ 561975 w 571500"/>
                <a:gd name="connsiteY17" fmla="*/ 342900 h 342900"/>
                <a:gd name="connsiteX18" fmla="*/ 571500 w 571500"/>
                <a:gd name="connsiteY18" fmla="*/ 333375 h 342900"/>
                <a:gd name="connsiteX19" fmla="*/ 571500 w 571500"/>
                <a:gd name="connsiteY19" fmla="*/ 276225 h 342900"/>
                <a:gd name="connsiteX20" fmla="*/ 561975 w 571500"/>
                <a:gd name="connsiteY20" fmla="*/ 266700 h 342900"/>
                <a:gd name="connsiteX21" fmla="*/ 552450 w 571500"/>
                <a:gd name="connsiteY21" fmla="*/ 323850 h 342900"/>
                <a:gd name="connsiteX22" fmla="*/ 19050 w 571500"/>
                <a:gd name="connsiteY22" fmla="*/ 323850 h 342900"/>
                <a:gd name="connsiteX23" fmla="*/ 19050 w 571500"/>
                <a:gd name="connsiteY23" fmla="*/ 285750 h 342900"/>
                <a:gd name="connsiteX24" fmla="*/ 49397 w 571500"/>
                <a:gd name="connsiteY24" fmla="*/ 285750 h 342900"/>
                <a:gd name="connsiteX25" fmla="*/ 58855 w 571500"/>
                <a:gd name="connsiteY25" fmla="*/ 277358 h 342900"/>
                <a:gd name="connsiteX26" fmla="*/ 219075 w 571500"/>
                <a:gd name="connsiteY26" fmla="*/ 86335 h 342900"/>
                <a:gd name="connsiteX27" fmla="*/ 219075 w 571500"/>
                <a:gd name="connsiteY27" fmla="*/ 161925 h 342900"/>
                <a:gd name="connsiteX28" fmla="*/ 238125 w 571500"/>
                <a:gd name="connsiteY28" fmla="*/ 161925 h 342900"/>
                <a:gd name="connsiteX29" fmla="*/ 238125 w 571500"/>
                <a:gd name="connsiteY29" fmla="*/ 73828 h 342900"/>
                <a:gd name="connsiteX30" fmla="*/ 238125 w 571500"/>
                <a:gd name="connsiteY30" fmla="*/ 38100 h 342900"/>
                <a:gd name="connsiteX31" fmla="*/ 276225 w 571500"/>
                <a:gd name="connsiteY31" fmla="*/ 38100 h 342900"/>
                <a:gd name="connsiteX32" fmla="*/ 276225 w 571500"/>
                <a:gd name="connsiteY32" fmla="*/ 123825 h 342900"/>
                <a:gd name="connsiteX33" fmla="*/ 295275 w 571500"/>
                <a:gd name="connsiteY33" fmla="*/ 123825 h 342900"/>
                <a:gd name="connsiteX34" fmla="*/ 295275 w 571500"/>
                <a:gd name="connsiteY34" fmla="*/ 38100 h 342900"/>
                <a:gd name="connsiteX35" fmla="*/ 333375 w 571500"/>
                <a:gd name="connsiteY35" fmla="*/ 38100 h 342900"/>
                <a:gd name="connsiteX36" fmla="*/ 333375 w 571500"/>
                <a:gd name="connsiteY36" fmla="*/ 73828 h 342900"/>
                <a:gd name="connsiteX37" fmla="*/ 333375 w 571500"/>
                <a:gd name="connsiteY37" fmla="*/ 161925 h 342900"/>
                <a:gd name="connsiteX38" fmla="*/ 352425 w 571500"/>
                <a:gd name="connsiteY38" fmla="*/ 161925 h 342900"/>
                <a:gd name="connsiteX39" fmla="*/ 352425 w 571500"/>
                <a:gd name="connsiteY39" fmla="*/ 86335 h 342900"/>
                <a:gd name="connsiteX40" fmla="*/ 512645 w 571500"/>
                <a:gd name="connsiteY40" fmla="*/ 277349 h 342900"/>
                <a:gd name="connsiteX41" fmla="*/ 522103 w 571500"/>
                <a:gd name="connsiteY41" fmla="*/ 285750 h 342900"/>
                <a:gd name="connsiteX42" fmla="*/ 552450 w 571500"/>
                <a:gd name="connsiteY42" fmla="*/ 285750 h 342900"/>
                <a:gd name="connsiteX43" fmla="*/ 552450 w 571500"/>
                <a:gd name="connsiteY43" fmla="*/ 3238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1500" h="342900">
                  <a:moveTo>
                    <a:pt x="561975" y="266700"/>
                  </a:moveTo>
                  <a:lnTo>
                    <a:pt x="530419" y="266700"/>
                  </a:lnTo>
                  <a:cubicBezTo>
                    <a:pt x="515645" y="171536"/>
                    <a:pt x="445408" y="92697"/>
                    <a:pt x="352425" y="66665"/>
                  </a:cubicBezTo>
                  <a:lnTo>
                    <a:pt x="352425" y="28575"/>
                  </a:lnTo>
                  <a:cubicBezTo>
                    <a:pt x="352425" y="23317"/>
                    <a:pt x="348167" y="19050"/>
                    <a:pt x="342900" y="19050"/>
                  </a:cubicBezTo>
                  <a:lnTo>
                    <a:pt x="295275" y="19050"/>
                  </a:lnTo>
                  <a:lnTo>
                    <a:pt x="295275" y="0"/>
                  </a:lnTo>
                  <a:lnTo>
                    <a:pt x="276225" y="0"/>
                  </a:lnTo>
                  <a:lnTo>
                    <a:pt x="276225" y="19050"/>
                  </a:lnTo>
                  <a:lnTo>
                    <a:pt x="228600" y="19050"/>
                  </a:lnTo>
                  <a:cubicBezTo>
                    <a:pt x="223333" y="19050"/>
                    <a:pt x="219075" y="23317"/>
                    <a:pt x="219075" y="28575"/>
                  </a:cubicBezTo>
                  <a:lnTo>
                    <a:pt x="219075" y="66665"/>
                  </a:lnTo>
                  <a:cubicBezTo>
                    <a:pt x="126092" y="92697"/>
                    <a:pt x="55855" y="171536"/>
                    <a:pt x="41081" y="266700"/>
                  </a:cubicBezTo>
                  <a:lnTo>
                    <a:pt x="9525" y="266700"/>
                  </a:lnTo>
                  <a:cubicBezTo>
                    <a:pt x="4258" y="266700"/>
                    <a:pt x="0" y="270967"/>
                    <a:pt x="0" y="276225"/>
                  </a:cubicBezTo>
                  <a:lnTo>
                    <a:pt x="0" y="333375"/>
                  </a:lnTo>
                  <a:cubicBezTo>
                    <a:pt x="0" y="338633"/>
                    <a:pt x="4258" y="342900"/>
                    <a:pt x="9525" y="342900"/>
                  </a:cubicBezTo>
                  <a:lnTo>
                    <a:pt x="561975" y="342900"/>
                  </a:lnTo>
                  <a:cubicBezTo>
                    <a:pt x="567242" y="342900"/>
                    <a:pt x="571500" y="338633"/>
                    <a:pt x="571500" y="333375"/>
                  </a:cubicBezTo>
                  <a:lnTo>
                    <a:pt x="571500" y="276225"/>
                  </a:lnTo>
                  <a:cubicBezTo>
                    <a:pt x="571500" y="270967"/>
                    <a:pt x="567242" y="266700"/>
                    <a:pt x="561975" y="266700"/>
                  </a:cubicBezTo>
                  <a:close/>
                  <a:moveTo>
                    <a:pt x="552450" y="323850"/>
                  </a:moveTo>
                  <a:lnTo>
                    <a:pt x="19050" y="323850"/>
                  </a:lnTo>
                  <a:lnTo>
                    <a:pt x="19050" y="285750"/>
                  </a:lnTo>
                  <a:lnTo>
                    <a:pt x="49397" y="285750"/>
                  </a:lnTo>
                  <a:cubicBezTo>
                    <a:pt x="54216" y="285750"/>
                    <a:pt x="58283" y="282150"/>
                    <a:pt x="58855" y="277358"/>
                  </a:cubicBezTo>
                  <a:cubicBezTo>
                    <a:pt x="69571" y="187852"/>
                    <a:pt x="133293" y="112519"/>
                    <a:pt x="219075" y="86335"/>
                  </a:cubicBezTo>
                  <a:lnTo>
                    <a:pt x="219075" y="161925"/>
                  </a:lnTo>
                  <a:lnTo>
                    <a:pt x="238125" y="161925"/>
                  </a:lnTo>
                  <a:lnTo>
                    <a:pt x="238125" y="73828"/>
                  </a:lnTo>
                  <a:lnTo>
                    <a:pt x="238125" y="38100"/>
                  </a:lnTo>
                  <a:lnTo>
                    <a:pt x="276225" y="38100"/>
                  </a:lnTo>
                  <a:lnTo>
                    <a:pt x="276225" y="123825"/>
                  </a:lnTo>
                  <a:lnTo>
                    <a:pt x="295275" y="123825"/>
                  </a:lnTo>
                  <a:lnTo>
                    <a:pt x="295275" y="38100"/>
                  </a:lnTo>
                  <a:lnTo>
                    <a:pt x="333375" y="38100"/>
                  </a:lnTo>
                  <a:lnTo>
                    <a:pt x="333375" y="73828"/>
                  </a:lnTo>
                  <a:lnTo>
                    <a:pt x="333375" y="161925"/>
                  </a:lnTo>
                  <a:lnTo>
                    <a:pt x="352425" y="161925"/>
                  </a:lnTo>
                  <a:lnTo>
                    <a:pt x="352425" y="86335"/>
                  </a:lnTo>
                  <a:cubicBezTo>
                    <a:pt x="438207" y="112519"/>
                    <a:pt x="501929" y="187843"/>
                    <a:pt x="512645" y="277349"/>
                  </a:cubicBezTo>
                  <a:cubicBezTo>
                    <a:pt x="513226" y="282150"/>
                    <a:pt x="517293" y="285750"/>
                    <a:pt x="522103" y="285750"/>
                  </a:cubicBezTo>
                  <a:lnTo>
                    <a:pt x="552450" y="285750"/>
                  </a:lnTo>
                  <a:lnTo>
                    <a:pt x="552450" y="3238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46">
              <a:extLst>
                <a:ext uri="{FF2B5EF4-FFF2-40B4-BE49-F238E27FC236}">
                  <a16:creationId xmlns:a16="http://schemas.microsoft.com/office/drawing/2014/main" id="{F05B93B8-A524-4DA4-9D29-A3788B16CF62}"/>
                </a:ext>
              </a:extLst>
            </p:cNvPr>
            <p:cNvSpPr/>
            <p:nvPr/>
          </p:nvSpPr>
          <p:spPr>
            <a:xfrm>
              <a:off x="7786526" y="4992242"/>
              <a:ext cx="571500" cy="180975"/>
            </a:xfrm>
            <a:custGeom>
              <a:avLst/>
              <a:gdLst>
                <a:gd name="connsiteX0" fmla="*/ 561975 w 571500"/>
                <a:gd name="connsiteY0" fmla="*/ 28575 h 180975"/>
                <a:gd name="connsiteX1" fmla="*/ 514350 w 571500"/>
                <a:gd name="connsiteY1" fmla="*/ 28575 h 180975"/>
                <a:gd name="connsiteX2" fmla="*/ 514350 w 571500"/>
                <a:gd name="connsiteY2" fmla="*/ 9525 h 180975"/>
                <a:gd name="connsiteX3" fmla="*/ 504825 w 571500"/>
                <a:gd name="connsiteY3" fmla="*/ 0 h 180975"/>
                <a:gd name="connsiteX4" fmla="*/ 66675 w 571500"/>
                <a:gd name="connsiteY4" fmla="*/ 0 h 180975"/>
                <a:gd name="connsiteX5" fmla="*/ 57150 w 571500"/>
                <a:gd name="connsiteY5" fmla="*/ 9525 h 180975"/>
                <a:gd name="connsiteX6" fmla="*/ 57150 w 571500"/>
                <a:gd name="connsiteY6" fmla="*/ 28575 h 180975"/>
                <a:gd name="connsiteX7" fmla="*/ 9525 w 571500"/>
                <a:gd name="connsiteY7" fmla="*/ 28575 h 180975"/>
                <a:gd name="connsiteX8" fmla="*/ 0 w 571500"/>
                <a:gd name="connsiteY8" fmla="*/ 38100 h 180975"/>
                <a:gd name="connsiteX9" fmla="*/ 0 w 571500"/>
                <a:gd name="connsiteY9" fmla="*/ 95250 h 180975"/>
                <a:gd name="connsiteX10" fmla="*/ 9525 w 571500"/>
                <a:gd name="connsiteY10" fmla="*/ 104775 h 180975"/>
                <a:gd name="connsiteX11" fmla="*/ 57150 w 571500"/>
                <a:gd name="connsiteY11" fmla="*/ 104775 h 180975"/>
                <a:gd name="connsiteX12" fmla="*/ 57150 w 571500"/>
                <a:gd name="connsiteY12" fmla="*/ 114300 h 180975"/>
                <a:gd name="connsiteX13" fmla="*/ 58750 w 571500"/>
                <a:gd name="connsiteY13" fmla="*/ 119586 h 180975"/>
                <a:gd name="connsiteX14" fmla="*/ 96850 w 571500"/>
                <a:gd name="connsiteY14" fmla="*/ 176736 h 180975"/>
                <a:gd name="connsiteX15" fmla="*/ 104775 w 571500"/>
                <a:gd name="connsiteY15" fmla="*/ 180975 h 180975"/>
                <a:gd name="connsiteX16" fmla="*/ 219075 w 571500"/>
                <a:gd name="connsiteY16" fmla="*/ 180975 h 180975"/>
                <a:gd name="connsiteX17" fmla="*/ 226514 w 571500"/>
                <a:gd name="connsiteY17" fmla="*/ 177403 h 180975"/>
                <a:gd name="connsiteX18" fmla="*/ 264614 w 571500"/>
                <a:gd name="connsiteY18" fmla="*/ 129778 h 180975"/>
                <a:gd name="connsiteX19" fmla="*/ 266014 w 571500"/>
                <a:gd name="connsiteY19" fmla="*/ 127368 h 180975"/>
                <a:gd name="connsiteX20" fmla="*/ 282673 w 571500"/>
                <a:gd name="connsiteY20" fmla="*/ 85725 h 180975"/>
                <a:gd name="connsiteX21" fmla="*/ 288827 w 571500"/>
                <a:gd name="connsiteY21" fmla="*/ 85725 h 180975"/>
                <a:gd name="connsiteX22" fmla="*/ 305476 w 571500"/>
                <a:gd name="connsiteY22" fmla="*/ 127368 h 180975"/>
                <a:gd name="connsiteX23" fmla="*/ 306876 w 571500"/>
                <a:gd name="connsiteY23" fmla="*/ 129778 h 180975"/>
                <a:gd name="connsiteX24" fmla="*/ 344976 w 571500"/>
                <a:gd name="connsiteY24" fmla="*/ 177403 h 180975"/>
                <a:gd name="connsiteX25" fmla="*/ 352425 w 571500"/>
                <a:gd name="connsiteY25" fmla="*/ 180975 h 180975"/>
                <a:gd name="connsiteX26" fmla="*/ 466725 w 571500"/>
                <a:gd name="connsiteY26" fmla="*/ 180975 h 180975"/>
                <a:gd name="connsiteX27" fmla="*/ 474650 w 571500"/>
                <a:gd name="connsiteY27" fmla="*/ 176736 h 180975"/>
                <a:gd name="connsiteX28" fmla="*/ 512750 w 571500"/>
                <a:gd name="connsiteY28" fmla="*/ 119586 h 180975"/>
                <a:gd name="connsiteX29" fmla="*/ 514350 w 571500"/>
                <a:gd name="connsiteY29" fmla="*/ 114300 h 180975"/>
                <a:gd name="connsiteX30" fmla="*/ 514350 w 571500"/>
                <a:gd name="connsiteY30" fmla="*/ 104775 h 180975"/>
                <a:gd name="connsiteX31" fmla="*/ 561975 w 571500"/>
                <a:gd name="connsiteY31" fmla="*/ 104775 h 180975"/>
                <a:gd name="connsiteX32" fmla="*/ 571500 w 571500"/>
                <a:gd name="connsiteY32" fmla="*/ 95250 h 180975"/>
                <a:gd name="connsiteX33" fmla="*/ 571500 w 571500"/>
                <a:gd name="connsiteY33" fmla="*/ 38100 h 180975"/>
                <a:gd name="connsiteX34" fmla="*/ 561975 w 571500"/>
                <a:gd name="connsiteY34" fmla="*/ 28575 h 180975"/>
                <a:gd name="connsiteX35" fmla="*/ 19050 w 571500"/>
                <a:gd name="connsiteY35" fmla="*/ 85725 h 180975"/>
                <a:gd name="connsiteX36" fmla="*/ 19050 w 571500"/>
                <a:gd name="connsiteY36" fmla="*/ 47625 h 180975"/>
                <a:gd name="connsiteX37" fmla="*/ 57150 w 571500"/>
                <a:gd name="connsiteY37" fmla="*/ 47625 h 180975"/>
                <a:gd name="connsiteX38" fmla="*/ 57150 w 571500"/>
                <a:gd name="connsiteY38" fmla="*/ 85725 h 180975"/>
                <a:gd name="connsiteX39" fmla="*/ 19050 w 571500"/>
                <a:gd name="connsiteY39" fmla="*/ 85725 h 180975"/>
                <a:gd name="connsiteX40" fmla="*/ 495300 w 571500"/>
                <a:gd name="connsiteY40" fmla="*/ 111414 h 180975"/>
                <a:gd name="connsiteX41" fmla="*/ 461629 w 571500"/>
                <a:gd name="connsiteY41" fmla="*/ 161925 h 180975"/>
                <a:gd name="connsiteX42" fmla="*/ 356997 w 571500"/>
                <a:gd name="connsiteY42" fmla="*/ 161925 h 180975"/>
                <a:gd name="connsiteX43" fmla="*/ 322640 w 571500"/>
                <a:gd name="connsiteY43" fmla="*/ 118977 h 180975"/>
                <a:gd name="connsiteX44" fmla="*/ 304124 w 571500"/>
                <a:gd name="connsiteY44" fmla="*/ 72657 h 180975"/>
                <a:gd name="connsiteX45" fmla="*/ 295275 w 571500"/>
                <a:gd name="connsiteY45" fmla="*/ 66675 h 180975"/>
                <a:gd name="connsiteX46" fmla="*/ 276225 w 571500"/>
                <a:gd name="connsiteY46" fmla="*/ 66675 h 180975"/>
                <a:gd name="connsiteX47" fmla="*/ 267376 w 571500"/>
                <a:gd name="connsiteY47" fmla="*/ 72657 h 180975"/>
                <a:gd name="connsiteX48" fmla="*/ 248860 w 571500"/>
                <a:gd name="connsiteY48" fmla="*/ 118977 h 180975"/>
                <a:gd name="connsiteX49" fmla="*/ 214503 w 571500"/>
                <a:gd name="connsiteY49" fmla="*/ 161925 h 180975"/>
                <a:gd name="connsiteX50" fmla="*/ 109871 w 571500"/>
                <a:gd name="connsiteY50" fmla="*/ 161925 h 180975"/>
                <a:gd name="connsiteX51" fmla="*/ 76200 w 571500"/>
                <a:gd name="connsiteY51" fmla="*/ 111414 h 180975"/>
                <a:gd name="connsiteX52" fmla="*/ 76200 w 571500"/>
                <a:gd name="connsiteY52" fmla="*/ 95250 h 180975"/>
                <a:gd name="connsiteX53" fmla="*/ 76200 w 571500"/>
                <a:gd name="connsiteY53" fmla="*/ 38100 h 180975"/>
                <a:gd name="connsiteX54" fmla="*/ 76200 w 571500"/>
                <a:gd name="connsiteY54" fmla="*/ 19050 h 180975"/>
                <a:gd name="connsiteX55" fmla="*/ 495300 w 571500"/>
                <a:gd name="connsiteY55" fmla="*/ 19050 h 180975"/>
                <a:gd name="connsiteX56" fmla="*/ 495300 w 571500"/>
                <a:gd name="connsiteY56" fmla="*/ 38100 h 180975"/>
                <a:gd name="connsiteX57" fmla="*/ 495300 w 571500"/>
                <a:gd name="connsiteY57" fmla="*/ 95250 h 180975"/>
                <a:gd name="connsiteX58" fmla="*/ 495300 w 571500"/>
                <a:gd name="connsiteY58" fmla="*/ 111414 h 180975"/>
                <a:gd name="connsiteX59" fmla="*/ 552450 w 571500"/>
                <a:gd name="connsiteY59" fmla="*/ 85725 h 180975"/>
                <a:gd name="connsiteX60" fmla="*/ 514350 w 571500"/>
                <a:gd name="connsiteY60" fmla="*/ 85725 h 180975"/>
                <a:gd name="connsiteX61" fmla="*/ 514350 w 571500"/>
                <a:gd name="connsiteY61" fmla="*/ 47625 h 180975"/>
                <a:gd name="connsiteX62" fmla="*/ 552450 w 571500"/>
                <a:gd name="connsiteY62" fmla="*/ 47625 h 180975"/>
                <a:gd name="connsiteX63" fmla="*/ 552450 w 571500"/>
                <a:gd name="connsiteY63" fmla="*/ 8572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71500" h="180975">
                  <a:moveTo>
                    <a:pt x="561975" y="28575"/>
                  </a:moveTo>
                  <a:lnTo>
                    <a:pt x="514350" y="28575"/>
                  </a:lnTo>
                  <a:lnTo>
                    <a:pt x="514350" y="9525"/>
                  </a:lnTo>
                  <a:cubicBezTo>
                    <a:pt x="514350" y="4267"/>
                    <a:pt x="510092" y="0"/>
                    <a:pt x="504825" y="0"/>
                  </a:cubicBezTo>
                  <a:lnTo>
                    <a:pt x="66675" y="0"/>
                  </a:lnTo>
                  <a:cubicBezTo>
                    <a:pt x="61408" y="0"/>
                    <a:pt x="57150" y="4267"/>
                    <a:pt x="57150" y="9525"/>
                  </a:cubicBezTo>
                  <a:lnTo>
                    <a:pt x="57150" y="28575"/>
                  </a:lnTo>
                  <a:lnTo>
                    <a:pt x="9525" y="28575"/>
                  </a:lnTo>
                  <a:cubicBezTo>
                    <a:pt x="4258" y="28575"/>
                    <a:pt x="0" y="32842"/>
                    <a:pt x="0" y="38100"/>
                  </a:cubicBezTo>
                  <a:lnTo>
                    <a:pt x="0" y="95250"/>
                  </a:lnTo>
                  <a:cubicBezTo>
                    <a:pt x="0" y="100508"/>
                    <a:pt x="4258" y="104775"/>
                    <a:pt x="9525" y="104775"/>
                  </a:cubicBezTo>
                  <a:lnTo>
                    <a:pt x="57150" y="104775"/>
                  </a:lnTo>
                  <a:lnTo>
                    <a:pt x="57150" y="114300"/>
                  </a:lnTo>
                  <a:cubicBezTo>
                    <a:pt x="57150" y="116176"/>
                    <a:pt x="57712" y="118024"/>
                    <a:pt x="58750" y="119586"/>
                  </a:cubicBezTo>
                  <a:lnTo>
                    <a:pt x="96850" y="176736"/>
                  </a:lnTo>
                  <a:cubicBezTo>
                    <a:pt x="98622" y="179384"/>
                    <a:pt x="101594" y="180975"/>
                    <a:pt x="104775" y="180975"/>
                  </a:cubicBezTo>
                  <a:lnTo>
                    <a:pt x="219075" y="180975"/>
                  </a:lnTo>
                  <a:cubicBezTo>
                    <a:pt x="221971" y="180975"/>
                    <a:pt x="224704" y="179661"/>
                    <a:pt x="226514" y="177403"/>
                  </a:cubicBezTo>
                  <a:lnTo>
                    <a:pt x="264614" y="129778"/>
                  </a:lnTo>
                  <a:cubicBezTo>
                    <a:pt x="265195" y="129045"/>
                    <a:pt x="265662" y="128235"/>
                    <a:pt x="266014" y="127368"/>
                  </a:cubicBezTo>
                  <a:lnTo>
                    <a:pt x="282673" y="85725"/>
                  </a:lnTo>
                  <a:lnTo>
                    <a:pt x="288827" y="85725"/>
                  </a:lnTo>
                  <a:lnTo>
                    <a:pt x="305476" y="127368"/>
                  </a:lnTo>
                  <a:cubicBezTo>
                    <a:pt x="305829" y="128235"/>
                    <a:pt x="306305" y="129045"/>
                    <a:pt x="306876" y="129778"/>
                  </a:cubicBezTo>
                  <a:lnTo>
                    <a:pt x="344976" y="177403"/>
                  </a:lnTo>
                  <a:cubicBezTo>
                    <a:pt x="346796" y="179661"/>
                    <a:pt x="349529" y="180975"/>
                    <a:pt x="352425" y="180975"/>
                  </a:cubicBezTo>
                  <a:lnTo>
                    <a:pt x="466725" y="180975"/>
                  </a:lnTo>
                  <a:cubicBezTo>
                    <a:pt x="469906" y="180975"/>
                    <a:pt x="472878" y="179384"/>
                    <a:pt x="474650" y="176736"/>
                  </a:cubicBezTo>
                  <a:lnTo>
                    <a:pt x="512750" y="119586"/>
                  </a:lnTo>
                  <a:cubicBezTo>
                    <a:pt x="513788" y="118024"/>
                    <a:pt x="514350" y="116176"/>
                    <a:pt x="514350" y="114300"/>
                  </a:cubicBezTo>
                  <a:lnTo>
                    <a:pt x="514350" y="104775"/>
                  </a:lnTo>
                  <a:lnTo>
                    <a:pt x="561975" y="104775"/>
                  </a:lnTo>
                  <a:cubicBezTo>
                    <a:pt x="567242" y="104775"/>
                    <a:pt x="571500" y="100508"/>
                    <a:pt x="571500" y="95250"/>
                  </a:cubicBezTo>
                  <a:lnTo>
                    <a:pt x="571500" y="38100"/>
                  </a:lnTo>
                  <a:cubicBezTo>
                    <a:pt x="571500" y="32842"/>
                    <a:pt x="567242" y="28575"/>
                    <a:pt x="561975" y="28575"/>
                  </a:cubicBezTo>
                  <a:close/>
                  <a:moveTo>
                    <a:pt x="19050" y="85725"/>
                  </a:moveTo>
                  <a:lnTo>
                    <a:pt x="19050" y="47625"/>
                  </a:lnTo>
                  <a:lnTo>
                    <a:pt x="57150" y="47625"/>
                  </a:lnTo>
                  <a:lnTo>
                    <a:pt x="57150" y="85725"/>
                  </a:lnTo>
                  <a:lnTo>
                    <a:pt x="19050" y="85725"/>
                  </a:lnTo>
                  <a:close/>
                  <a:moveTo>
                    <a:pt x="495300" y="111414"/>
                  </a:moveTo>
                  <a:lnTo>
                    <a:pt x="461629" y="161925"/>
                  </a:lnTo>
                  <a:lnTo>
                    <a:pt x="356997" y="161925"/>
                  </a:lnTo>
                  <a:lnTo>
                    <a:pt x="322640" y="118977"/>
                  </a:lnTo>
                  <a:lnTo>
                    <a:pt x="304124" y="72657"/>
                  </a:lnTo>
                  <a:cubicBezTo>
                    <a:pt x="302666" y="69047"/>
                    <a:pt x="299171" y="66675"/>
                    <a:pt x="295275" y="66675"/>
                  </a:cubicBezTo>
                  <a:lnTo>
                    <a:pt x="276225" y="66675"/>
                  </a:lnTo>
                  <a:cubicBezTo>
                    <a:pt x="272329" y="66675"/>
                    <a:pt x="268834" y="69047"/>
                    <a:pt x="267376" y="72657"/>
                  </a:cubicBezTo>
                  <a:lnTo>
                    <a:pt x="248860" y="118977"/>
                  </a:lnTo>
                  <a:lnTo>
                    <a:pt x="214503" y="161925"/>
                  </a:lnTo>
                  <a:lnTo>
                    <a:pt x="109871" y="161925"/>
                  </a:lnTo>
                  <a:lnTo>
                    <a:pt x="76200" y="111414"/>
                  </a:lnTo>
                  <a:lnTo>
                    <a:pt x="76200" y="95250"/>
                  </a:lnTo>
                  <a:lnTo>
                    <a:pt x="76200" y="38100"/>
                  </a:lnTo>
                  <a:lnTo>
                    <a:pt x="76200" y="19050"/>
                  </a:lnTo>
                  <a:lnTo>
                    <a:pt x="495300" y="19050"/>
                  </a:lnTo>
                  <a:lnTo>
                    <a:pt x="495300" y="38100"/>
                  </a:lnTo>
                  <a:lnTo>
                    <a:pt x="495300" y="95250"/>
                  </a:lnTo>
                  <a:lnTo>
                    <a:pt x="495300" y="111414"/>
                  </a:lnTo>
                  <a:close/>
                  <a:moveTo>
                    <a:pt x="552450" y="85725"/>
                  </a:moveTo>
                  <a:lnTo>
                    <a:pt x="514350" y="85725"/>
                  </a:lnTo>
                  <a:lnTo>
                    <a:pt x="514350" y="47625"/>
                  </a:lnTo>
                  <a:lnTo>
                    <a:pt x="552450" y="47625"/>
                  </a:lnTo>
                  <a:lnTo>
                    <a:pt x="552450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9" name="Freeform 16">
            <a:extLst>
              <a:ext uri="{FF2B5EF4-FFF2-40B4-BE49-F238E27FC236}">
                <a16:creationId xmlns:a16="http://schemas.microsoft.com/office/drawing/2014/main" id="{E0EB1B38-D6A4-47F3-8AB6-5D91576BFF5C}"/>
              </a:ext>
            </a:extLst>
          </p:cNvPr>
          <p:cNvSpPr>
            <a:spLocks noEditPoints="1"/>
          </p:cNvSpPr>
          <p:nvPr/>
        </p:nvSpPr>
        <p:spPr bwMode="auto">
          <a:xfrm>
            <a:off x="11469879" y="4775401"/>
            <a:ext cx="479799" cy="468073"/>
          </a:xfrm>
          <a:custGeom>
            <a:avLst/>
            <a:gdLst>
              <a:gd name="T0" fmla="*/ 289 w 364"/>
              <a:gd name="T1" fmla="*/ 0 h 400"/>
              <a:gd name="T2" fmla="*/ 295 w 364"/>
              <a:gd name="T3" fmla="*/ 49 h 400"/>
              <a:gd name="T4" fmla="*/ 364 w 364"/>
              <a:gd name="T5" fmla="*/ 56 h 400"/>
              <a:gd name="T6" fmla="*/ 283 w 364"/>
              <a:gd name="T7" fmla="*/ 194 h 400"/>
              <a:gd name="T8" fmla="*/ 218 w 364"/>
              <a:gd name="T9" fmla="*/ 251 h 400"/>
              <a:gd name="T10" fmla="*/ 250 w 364"/>
              <a:gd name="T11" fmla="*/ 302 h 400"/>
              <a:gd name="T12" fmla="*/ 253 w 364"/>
              <a:gd name="T13" fmla="*/ 344 h 400"/>
              <a:gd name="T14" fmla="*/ 317 w 364"/>
              <a:gd name="T15" fmla="*/ 351 h 400"/>
              <a:gd name="T16" fmla="*/ 311 w 364"/>
              <a:gd name="T17" fmla="*/ 400 h 400"/>
              <a:gd name="T18" fmla="*/ 46 w 364"/>
              <a:gd name="T19" fmla="*/ 393 h 400"/>
              <a:gd name="T20" fmla="*/ 53 w 364"/>
              <a:gd name="T21" fmla="*/ 344 h 400"/>
              <a:gd name="T22" fmla="*/ 111 w 364"/>
              <a:gd name="T23" fmla="*/ 307 h 400"/>
              <a:gd name="T24" fmla="*/ 137 w 364"/>
              <a:gd name="T25" fmla="*/ 275 h 400"/>
              <a:gd name="T26" fmla="*/ 101 w 364"/>
              <a:gd name="T27" fmla="*/ 224 h 400"/>
              <a:gd name="T28" fmla="*/ 16 w 364"/>
              <a:gd name="T29" fmla="*/ 149 h 400"/>
              <a:gd name="T30" fmla="*/ 6 w 364"/>
              <a:gd name="T31" fmla="*/ 49 h 400"/>
              <a:gd name="T32" fmla="*/ 68 w 364"/>
              <a:gd name="T33" fmla="*/ 7 h 400"/>
              <a:gd name="T34" fmla="*/ 206 w 364"/>
              <a:gd name="T35" fmla="*/ 255 h 400"/>
              <a:gd name="T36" fmla="*/ 158 w 364"/>
              <a:gd name="T37" fmla="*/ 255 h 400"/>
              <a:gd name="T38" fmla="*/ 133 w 364"/>
              <a:gd name="T39" fmla="*/ 301 h 400"/>
              <a:gd name="T40" fmla="*/ 230 w 364"/>
              <a:gd name="T41" fmla="*/ 301 h 400"/>
              <a:gd name="T42" fmla="*/ 206 w 364"/>
              <a:gd name="T43" fmla="*/ 255 h 400"/>
              <a:gd name="T44" fmla="*/ 201 w 364"/>
              <a:gd name="T45" fmla="*/ 93 h 400"/>
              <a:gd name="T46" fmla="*/ 252 w 364"/>
              <a:gd name="T47" fmla="*/ 100 h 400"/>
              <a:gd name="T48" fmla="*/ 213 w 364"/>
              <a:gd name="T49" fmla="*/ 131 h 400"/>
              <a:gd name="T50" fmla="*/ 223 w 364"/>
              <a:gd name="T51" fmla="*/ 181 h 400"/>
              <a:gd name="T52" fmla="*/ 182 w 364"/>
              <a:gd name="T53" fmla="*/ 154 h 400"/>
              <a:gd name="T54" fmla="*/ 137 w 364"/>
              <a:gd name="T55" fmla="*/ 179 h 400"/>
              <a:gd name="T56" fmla="*/ 150 w 364"/>
              <a:gd name="T57" fmla="*/ 131 h 400"/>
              <a:gd name="T58" fmla="*/ 112 w 364"/>
              <a:gd name="T59" fmla="*/ 96 h 400"/>
              <a:gd name="T60" fmla="*/ 162 w 364"/>
              <a:gd name="T61" fmla="*/ 93 h 400"/>
              <a:gd name="T62" fmla="*/ 184 w 364"/>
              <a:gd name="T63" fmla="*/ 47 h 400"/>
              <a:gd name="T64" fmla="*/ 191 w 364"/>
              <a:gd name="T65" fmla="*/ 102 h 400"/>
              <a:gd name="T66" fmla="*/ 173 w 364"/>
              <a:gd name="T67" fmla="*/ 102 h 400"/>
              <a:gd name="T68" fmla="*/ 138 w 364"/>
              <a:gd name="T69" fmla="*/ 106 h 400"/>
              <a:gd name="T70" fmla="*/ 163 w 364"/>
              <a:gd name="T71" fmla="*/ 130 h 400"/>
              <a:gd name="T72" fmla="*/ 178 w 364"/>
              <a:gd name="T73" fmla="*/ 141 h 400"/>
              <a:gd name="T74" fmla="*/ 209 w 364"/>
              <a:gd name="T75" fmla="*/ 158 h 400"/>
              <a:gd name="T76" fmla="*/ 202 w 364"/>
              <a:gd name="T77" fmla="*/ 123 h 400"/>
              <a:gd name="T78" fmla="*/ 197 w 364"/>
              <a:gd name="T79" fmla="*/ 106 h 400"/>
              <a:gd name="T80" fmla="*/ 295 w 364"/>
              <a:gd name="T81" fmla="*/ 62 h 400"/>
              <a:gd name="T82" fmla="*/ 289 w 364"/>
              <a:gd name="T83" fmla="*/ 181 h 400"/>
              <a:gd name="T84" fmla="*/ 351 w 364"/>
              <a:gd name="T85" fmla="*/ 62 h 400"/>
              <a:gd name="T86" fmla="*/ 74 w 364"/>
              <a:gd name="T87" fmla="*/ 180 h 400"/>
              <a:gd name="T88" fmla="*/ 68 w 364"/>
              <a:gd name="T89" fmla="*/ 62 h 400"/>
              <a:gd name="T90" fmla="*/ 28 w 364"/>
              <a:gd name="T91" fmla="*/ 144 h 400"/>
              <a:gd name="T92" fmla="*/ 240 w 364"/>
              <a:gd name="T93" fmla="*/ 314 h 400"/>
              <a:gd name="T94" fmla="*/ 124 w 364"/>
              <a:gd name="T95" fmla="*/ 344 h 400"/>
              <a:gd name="T96" fmla="*/ 240 w 364"/>
              <a:gd name="T97" fmla="*/ 314 h 400"/>
              <a:gd name="T98" fmla="*/ 246 w 364"/>
              <a:gd name="T99" fmla="*/ 357 h 400"/>
              <a:gd name="T100" fmla="*/ 59 w 364"/>
              <a:gd name="T101" fmla="*/ 357 h 400"/>
              <a:gd name="T102" fmla="*/ 304 w 364"/>
              <a:gd name="T103" fmla="*/ 387 h 400"/>
              <a:gd name="T104" fmla="*/ 282 w 364"/>
              <a:gd name="T105" fmla="*/ 13 h 400"/>
              <a:gd name="T106" fmla="*/ 80 w 364"/>
              <a:gd name="T107" fmla="*/ 143 h 400"/>
              <a:gd name="T108" fmla="*/ 182 w 364"/>
              <a:gd name="T109" fmla="*/ 244 h 400"/>
              <a:gd name="T110" fmla="*/ 282 w 364"/>
              <a:gd name="T111" fmla="*/ 14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4" h="400">
                <a:moveTo>
                  <a:pt x="74" y="0"/>
                </a:moveTo>
                <a:cubicBezTo>
                  <a:pt x="289" y="0"/>
                  <a:pt x="289" y="0"/>
                  <a:pt x="289" y="0"/>
                </a:cubicBezTo>
                <a:cubicBezTo>
                  <a:pt x="293" y="0"/>
                  <a:pt x="295" y="3"/>
                  <a:pt x="295" y="7"/>
                </a:cubicBezTo>
                <a:cubicBezTo>
                  <a:pt x="295" y="49"/>
                  <a:pt x="295" y="49"/>
                  <a:pt x="295" y="49"/>
                </a:cubicBezTo>
                <a:cubicBezTo>
                  <a:pt x="358" y="49"/>
                  <a:pt x="358" y="49"/>
                  <a:pt x="358" y="49"/>
                </a:cubicBezTo>
                <a:cubicBezTo>
                  <a:pt x="361" y="49"/>
                  <a:pt x="364" y="52"/>
                  <a:pt x="364" y="56"/>
                </a:cubicBezTo>
                <a:cubicBezTo>
                  <a:pt x="364" y="89"/>
                  <a:pt x="360" y="124"/>
                  <a:pt x="349" y="149"/>
                </a:cubicBezTo>
                <a:cubicBezTo>
                  <a:pt x="336" y="176"/>
                  <a:pt x="316" y="193"/>
                  <a:pt x="283" y="194"/>
                </a:cubicBezTo>
                <a:cubicBezTo>
                  <a:pt x="278" y="205"/>
                  <a:pt x="271" y="215"/>
                  <a:pt x="262" y="224"/>
                </a:cubicBezTo>
                <a:cubicBezTo>
                  <a:pt x="250" y="236"/>
                  <a:pt x="235" y="245"/>
                  <a:pt x="218" y="251"/>
                </a:cubicBezTo>
                <a:cubicBezTo>
                  <a:pt x="219" y="260"/>
                  <a:pt x="222" y="268"/>
                  <a:pt x="226" y="275"/>
                </a:cubicBezTo>
                <a:cubicBezTo>
                  <a:pt x="232" y="286"/>
                  <a:pt x="241" y="295"/>
                  <a:pt x="250" y="302"/>
                </a:cubicBezTo>
                <a:cubicBezTo>
                  <a:pt x="251" y="303"/>
                  <a:pt x="253" y="305"/>
                  <a:pt x="253" y="307"/>
                </a:cubicBezTo>
                <a:cubicBezTo>
                  <a:pt x="253" y="344"/>
                  <a:pt x="253" y="344"/>
                  <a:pt x="253" y="344"/>
                </a:cubicBezTo>
                <a:cubicBezTo>
                  <a:pt x="311" y="344"/>
                  <a:pt x="311" y="344"/>
                  <a:pt x="311" y="344"/>
                </a:cubicBezTo>
                <a:cubicBezTo>
                  <a:pt x="314" y="344"/>
                  <a:pt x="317" y="347"/>
                  <a:pt x="317" y="351"/>
                </a:cubicBezTo>
                <a:cubicBezTo>
                  <a:pt x="317" y="393"/>
                  <a:pt x="317" y="393"/>
                  <a:pt x="317" y="393"/>
                </a:cubicBezTo>
                <a:cubicBezTo>
                  <a:pt x="317" y="397"/>
                  <a:pt x="314" y="400"/>
                  <a:pt x="311" y="400"/>
                </a:cubicBezTo>
                <a:cubicBezTo>
                  <a:pt x="53" y="400"/>
                  <a:pt x="53" y="400"/>
                  <a:pt x="53" y="400"/>
                </a:cubicBezTo>
                <a:cubicBezTo>
                  <a:pt x="49" y="400"/>
                  <a:pt x="46" y="397"/>
                  <a:pt x="46" y="393"/>
                </a:cubicBezTo>
                <a:cubicBezTo>
                  <a:pt x="46" y="351"/>
                  <a:pt x="46" y="351"/>
                  <a:pt x="46" y="351"/>
                </a:cubicBezTo>
                <a:cubicBezTo>
                  <a:pt x="46" y="347"/>
                  <a:pt x="49" y="344"/>
                  <a:pt x="53" y="344"/>
                </a:cubicBezTo>
                <a:cubicBezTo>
                  <a:pt x="111" y="344"/>
                  <a:pt x="111" y="344"/>
                  <a:pt x="111" y="344"/>
                </a:cubicBezTo>
                <a:cubicBezTo>
                  <a:pt x="111" y="307"/>
                  <a:pt x="111" y="307"/>
                  <a:pt x="111" y="307"/>
                </a:cubicBezTo>
                <a:cubicBezTo>
                  <a:pt x="111" y="305"/>
                  <a:pt x="112" y="303"/>
                  <a:pt x="113" y="302"/>
                </a:cubicBezTo>
                <a:cubicBezTo>
                  <a:pt x="122" y="295"/>
                  <a:pt x="131" y="286"/>
                  <a:pt x="137" y="275"/>
                </a:cubicBezTo>
                <a:cubicBezTo>
                  <a:pt x="141" y="268"/>
                  <a:pt x="144" y="260"/>
                  <a:pt x="145" y="251"/>
                </a:cubicBezTo>
                <a:cubicBezTo>
                  <a:pt x="128" y="245"/>
                  <a:pt x="113" y="236"/>
                  <a:pt x="101" y="224"/>
                </a:cubicBezTo>
                <a:cubicBezTo>
                  <a:pt x="93" y="215"/>
                  <a:pt x="85" y="205"/>
                  <a:pt x="80" y="194"/>
                </a:cubicBezTo>
                <a:cubicBezTo>
                  <a:pt x="48" y="193"/>
                  <a:pt x="28" y="175"/>
                  <a:pt x="16" y="149"/>
                </a:cubicBezTo>
                <a:cubicBezTo>
                  <a:pt x="4" y="124"/>
                  <a:pt x="0" y="89"/>
                  <a:pt x="0" y="56"/>
                </a:cubicBezTo>
                <a:cubicBezTo>
                  <a:pt x="0" y="52"/>
                  <a:pt x="3" y="49"/>
                  <a:pt x="6" y="49"/>
                </a:cubicBezTo>
                <a:cubicBezTo>
                  <a:pt x="68" y="49"/>
                  <a:pt x="68" y="49"/>
                  <a:pt x="68" y="49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3"/>
                  <a:pt x="71" y="0"/>
                  <a:pt x="74" y="0"/>
                </a:cubicBezTo>
                <a:close/>
                <a:moveTo>
                  <a:pt x="206" y="255"/>
                </a:moveTo>
                <a:cubicBezTo>
                  <a:pt x="198" y="256"/>
                  <a:pt x="190" y="257"/>
                  <a:pt x="182" y="257"/>
                </a:cubicBezTo>
                <a:cubicBezTo>
                  <a:pt x="173" y="257"/>
                  <a:pt x="165" y="256"/>
                  <a:pt x="158" y="255"/>
                </a:cubicBezTo>
                <a:cubicBezTo>
                  <a:pt x="156" y="264"/>
                  <a:pt x="153" y="273"/>
                  <a:pt x="148" y="282"/>
                </a:cubicBezTo>
                <a:cubicBezTo>
                  <a:pt x="144" y="289"/>
                  <a:pt x="139" y="295"/>
                  <a:pt x="133" y="301"/>
                </a:cubicBezTo>
                <a:cubicBezTo>
                  <a:pt x="180" y="301"/>
                  <a:pt x="180" y="301"/>
                  <a:pt x="180" y="301"/>
                </a:cubicBezTo>
                <a:cubicBezTo>
                  <a:pt x="230" y="301"/>
                  <a:pt x="230" y="301"/>
                  <a:pt x="230" y="301"/>
                </a:cubicBezTo>
                <a:cubicBezTo>
                  <a:pt x="224" y="295"/>
                  <a:pt x="219" y="289"/>
                  <a:pt x="215" y="282"/>
                </a:cubicBezTo>
                <a:cubicBezTo>
                  <a:pt x="210" y="273"/>
                  <a:pt x="207" y="264"/>
                  <a:pt x="206" y="255"/>
                </a:cubicBezTo>
                <a:close/>
                <a:moveTo>
                  <a:pt x="188" y="51"/>
                </a:moveTo>
                <a:cubicBezTo>
                  <a:pt x="201" y="93"/>
                  <a:pt x="201" y="93"/>
                  <a:pt x="201" y="93"/>
                </a:cubicBezTo>
                <a:cubicBezTo>
                  <a:pt x="246" y="93"/>
                  <a:pt x="246" y="93"/>
                  <a:pt x="246" y="93"/>
                </a:cubicBezTo>
                <a:cubicBezTo>
                  <a:pt x="249" y="93"/>
                  <a:pt x="252" y="96"/>
                  <a:pt x="252" y="100"/>
                </a:cubicBezTo>
                <a:cubicBezTo>
                  <a:pt x="252" y="102"/>
                  <a:pt x="251" y="104"/>
                  <a:pt x="249" y="105"/>
                </a:cubicBezTo>
                <a:cubicBezTo>
                  <a:pt x="213" y="131"/>
                  <a:pt x="213" y="131"/>
                  <a:pt x="213" y="131"/>
                </a:cubicBezTo>
                <a:cubicBezTo>
                  <a:pt x="227" y="173"/>
                  <a:pt x="227" y="173"/>
                  <a:pt x="227" y="173"/>
                </a:cubicBezTo>
                <a:cubicBezTo>
                  <a:pt x="229" y="176"/>
                  <a:pt x="226" y="180"/>
                  <a:pt x="223" y="181"/>
                </a:cubicBezTo>
                <a:cubicBezTo>
                  <a:pt x="221" y="182"/>
                  <a:pt x="219" y="181"/>
                  <a:pt x="217" y="180"/>
                </a:cubicBezTo>
                <a:cubicBezTo>
                  <a:pt x="182" y="154"/>
                  <a:pt x="182" y="154"/>
                  <a:pt x="182" y="154"/>
                </a:cubicBezTo>
                <a:cubicBezTo>
                  <a:pt x="146" y="180"/>
                  <a:pt x="146" y="180"/>
                  <a:pt x="146" y="180"/>
                </a:cubicBezTo>
                <a:cubicBezTo>
                  <a:pt x="143" y="182"/>
                  <a:pt x="139" y="182"/>
                  <a:pt x="137" y="179"/>
                </a:cubicBezTo>
                <a:cubicBezTo>
                  <a:pt x="135" y="177"/>
                  <a:pt x="135" y="175"/>
                  <a:pt x="136" y="173"/>
                </a:cubicBezTo>
                <a:cubicBezTo>
                  <a:pt x="150" y="131"/>
                  <a:pt x="150" y="131"/>
                  <a:pt x="150" y="131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1" y="103"/>
                  <a:pt x="110" y="99"/>
                  <a:pt x="112" y="96"/>
                </a:cubicBezTo>
                <a:cubicBezTo>
                  <a:pt x="113" y="94"/>
                  <a:pt x="116" y="93"/>
                  <a:pt x="118" y="93"/>
                </a:cubicBezTo>
                <a:cubicBezTo>
                  <a:pt x="162" y="93"/>
                  <a:pt x="162" y="93"/>
                  <a:pt x="162" y="93"/>
                </a:cubicBezTo>
                <a:cubicBezTo>
                  <a:pt x="175" y="51"/>
                  <a:pt x="175" y="51"/>
                  <a:pt x="175" y="51"/>
                </a:cubicBezTo>
                <a:cubicBezTo>
                  <a:pt x="177" y="48"/>
                  <a:pt x="180" y="46"/>
                  <a:pt x="184" y="47"/>
                </a:cubicBezTo>
                <a:cubicBezTo>
                  <a:pt x="186" y="48"/>
                  <a:pt x="187" y="49"/>
                  <a:pt x="188" y="51"/>
                </a:cubicBezTo>
                <a:close/>
                <a:moveTo>
                  <a:pt x="191" y="102"/>
                </a:moveTo>
                <a:cubicBezTo>
                  <a:pt x="182" y="74"/>
                  <a:pt x="182" y="74"/>
                  <a:pt x="182" y="74"/>
                </a:cubicBezTo>
                <a:cubicBezTo>
                  <a:pt x="173" y="102"/>
                  <a:pt x="173" y="102"/>
                  <a:pt x="173" y="102"/>
                </a:cubicBezTo>
                <a:cubicBezTo>
                  <a:pt x="172" y="104"/>
                  <a:pt x="169" y="106"/>
                  <a:pt x="166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63" y="125"/>
                  <a:pt x="164" y="128"/>
                  <a:pt x="163" y="130"/>
                </a:cubicBezTo>
                <a:cubicBezTo>
                  <a:pt x="154" y="158"/>
                  <a:pt x="154" y="158"/>
                  <a:pt x="154" y="158"/>
                </a:cubicBezTo>
                <a:cubicBezTo>
                  <a:pt x="178" y="141"/>
                  <a:pt x="178" y="141"/>
                  <a:pt x="178" y="141"/>
                </a:cubicBezTo>
                <a:cubicBezTo>
                  <a:pt x="180" y="139"/>
                  <a:pt x="183" y="139"/>
                  <a:pt x="185" y="141"/>
                </a:cubicBezTo>
                <a:cubicBezTo>
                  <a:pt x="209" y="158"/>
                  <a:pt x="209" y="158"/>
                  <a:pt x="209" y="158"/>
                </a:cubicBezTo>
                <a:cubicBezTo>
                  <a:pt x="200" y="131"/>
                  <a:pt x="200" y="131"/>
                  <a:pt x="200" y="131"/>
                </a:cubicBezTo>
                <a:cubicBezTo>
                  <a:pt x="199" y="128"/>
                  <a:pt x="200" y="125"/>
                  <a:pt x="202" y="123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197" y="106"/>
                  <a:pt x="197" y="106"/>
                  <a:pt x="197" y="106"/>
                </a:cubicBezTo>
                <a:cubicBezTo>
                  <a:pt x="194" y="106"/>
                  <a:pt x="191" y="104"/>
                  <a:pt x="191" y="102"/>
                </a:cubicBezTo>
                <a:close/>
                <a:moveTo>
                  <a:pt x="295" y="62"/>
                </a:moveTo>
                <a:cubicBezTo>
                  <a:pt x="295" y="143"/>
                  <a:pt x="295" y="143"/>
                  <a:pt x="295" y="143"/>
                </a:cubicBezTo>
                <a:cubicBezTo>
                  <a:pt x="295" y="156"/>
                  <a:pt x="293" y="169"/>
                  <a:pt x="289" y="181"/>
                </a:cubicBezTo>
                <a:cubicBezTo>
                  <a:pt x="312" y="178"/>
                  <a:pt x="327" y="164"/>
                  <a:pt x="337" y="144"/>
                </a:cubicBezTo>
                <a:cubicBezTo>
                  <a:pt x="347" y="122"/>
                  <a:pt x="351" y="92"/>
                  <a:pt x="351" y="62"/>
                </a:cubicBezTo>
                <a:lnTo>
                  <a:pt x="295" y="62"/>
                </a:lnTo>
                <a:close/>
                <a:moveTo>
                  <a:pt x="74" y="180"/>
                </a:moveTo>
                <a:cubicBezTo>
                  <a:pt x="70" y="169"/>
                  <a:pt x="68" y="156"/>
                  <a:pt x="68" y="143"/>
                </a:cubicBezTo>
                <a:cubicBezTo>
                  <a:pt x="68" y="62"/>
                  <a:pt x="68" y="62"/>
                  <a:pt x="68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92"/>
                  <a:pt x="17" y="122"/>
                  <a:pt x="28" y="144"/>
                </a:cubicBezTo>
                <a:cubicBezTo>
                  <a:pt x="37" y="164"/>
                  <a:pt x="51" y="178"/>
                  <a:pt x="74" y="180"/>
                </a:cubicBezTo>
                <a:close/>
                <a:moveTo>
                  <a:pt x="240" y="314"/>
                </a:moveTo>
                <a:cubicBezTo>
                  <a:pt x="124" y="314"/>
                  <a:pt x="124" y="314"/>
                  <a:pt x="124" y="314"/>
                </a:cubicBezTo>
                <a:cubicBezTo>
                  <a:pt x="124" y="344"/>
                  <a:pt x="124" y="344"/>
                  <a:pt x="124" y="344"/>
                </a:cubicBezTo>
                <a:cubicBezTo>
                  <a:pt x="240" y="344"/>
                  <a:pt x="240" y="344"/>
                  <a:pt x="240" y="344"/>
                </a:cubicBezTo>
                <a:lnTo>
                  <a:pt x="240" y="314"/>
                </a:lnTo>
                <a:close/>
                <a:moveTo>
                  <a:pt x="304" y="357"/>
                </a:moveTo>
                <a:cubicBezTo>
                  <a:pt x="246" y="357"/>
                  <a:pt x="246" y="357"/>
                  <a:pt x="246" y="357"/>
                </a:cubicBezTo>
                <a:cubicBezTo>
                  <a:pt x="117" y="357"/>
                  <a:pt x="117" y="357"/>
                  <a:pt x="117" y="357"/>
                </a:cubicBezTo>
                <a:cubicBezTo>
                  <a:pt x="59" y="357"/>
                  <a:pt x="59" y="357"/>
                  <a:pt x="59" y="357"/>
                </a:cubicBezTo>
                <a:cubicBezTo>
                  <a:pt x="59" y="387"/>
                  <a:pt x="59" y="387"/>
                  <a:pt x="59" y="387"/>
                </a:cubicBezTo>
                <a:cubicBezTo>
                  <a:pt x="304" y="387"/>
                  <a:pt x="304" y="387"/>
                  <a:pt x="304" y="387"/>
                </a:cubicBezTo>
                <a:lnTo>
                  <a:pt x="304" y="357"/>
                </a:lnTo>
                <a:close/>
                <a:moveTo>
                  <a:pt x="282" y="13"/>
                </a:moveTo>
                <a:cubicBezTo>
                  <a:pt x="80" y="13"/>
                  <a:pt x="80" y="13"/>
                  <a:pt x="80" y="13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0" y="171"/>
                  <a:pt x="92" y="196"/>
                  <a:pt x="110" y="215"/>
                </a:cubicBezTo>
                <a:cubicBezTo>
                  <a:pt x="129" y="233"/>
                  <a:pt x="154" y="244"/>
                  <a:pt x="182" y="244"/>
                </a:cubicBezTo>
                <a:cubicBezTo>
                  <a:pt x="209" y="244"/>
                  <a:pt x="235" y="233"/>
                  <a:pt x="253" y="215"/>
                </a:cubicBezTo>
                <a:cubicBezTo>
                  <a:pt x="271" y="196"/>
                  <a:pt x="282" y="171"/>
                  <a:pt x="282" y="143"/>
                </a:cubicBezTo>
                <a:lnTo>
                  <a:pt x="282" y="1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E994C98C-11AD-4A0D-9800-9C30BF9EB4A5}"/>
              </a:ext>
            </a:extLst>
          </p:cNvPr>
          <p:cNvGrpSpPr/>
          <p:nvPr/>
        </p:nvGrpSpPr>
        <p:grpSpPr>
          <a:xfrm>
            <a:off x="11535450" y="5469753"/>
            <a:ext cx="341322" cy="357435"/>
            <a:chOff x="9349624" y="5035467"/>
            <a:chExt cx="250764" cy="266699"/>
          </a:xfrm>
          <a:solidFill>
            <a:schemeClr val="accent3"/>
          </a:solidFill>
        </p:grpSpPr>
        <p:sp>
          <p:nvSpPr>
            <p:cNvPr id="61" name="Forme libre : forme 71">
              <a:extLst>
                <a:ext uri="{FF2B5EF4-FFF2-40B4-BE49-F238E27FC236}">
                  <a16:creationId xmlns:a16="http://schemas.microsoft.com/office/drawing/2014/main" id="{C68DB002-BB00-4ECA-B9A3-443AC5F3782D}"/>
                </a:ext>
              </a:extLst>
            </p:cNvPr>
            <p:cNvSpPr/>
            <p:nvPr/>
          </p:nvSpPr>
          <p:spPr>
            <a:xfrm>
              <a:off x="9399960" y="5061470"/>
              <a:ext cx="200428" cy="156891"/>
            </a:xfrm>
            <a:custGeom>
              <a:avLst/>
              <a:gdLst>
                <a:gd name="connsiteX0" fmla="*/ 54334 w 200428"/>
                <a:gd name="connsiteY0" fmla="*/ 154115 h 156891"/>
                <a:gd name="connsiteX1" fmla="*/ 2766 w 200428"/>
                <a:gd name="connsiteY1" fmla="*/ 102365 h 156891"/>
                <a:gd name="connsiteX2" fmla="*/ 2785 w 200428"/>
                <a:gd name="connsiteY2" fmla="*/ 88992 h 156891"/>
                <a:gd name="connsiteX3" fmla="*/ 10814 w 200428"/>
                <a:gd name="connsiteY3" fmla="*/ 80982 h 156891"/>
                <a:gd name="connsiteX4" fmla="*/ 24197 w 200428"/>
                <a:gd name="connsiteY4" fmla="*/ 81001 h 156891"/>
                <a:gd name="connsiteX5" fmla="*/ 61040 w 200428"/>
                <a:gd name="connsiteY5" fmla="*/ 117977 h 156891"/>
                <a:gd name="connsiteX6" fmla="*/ 176264 w 200428"/>
                <a:gd name="connsiteY6" fmla="*/ 2772 h 156891"/>
                <a:gd name="connsiteX7" fmla="*/ 189637 w 200428"/>
                <a:gd name="connsiteY7" fmla="*/ 2772 h 156891"/>
                <a:gd name="connsiteX8" fmla="*/ 197657 w 200428"/>
                <a:gd name="connsiteY8" fmla="*/ 10801 h 156891"/>
                <a:gd name="connsiteX9" fmla="*/ 197657 w 200428"/>
                <a:gd name="connsiteY9" fmla="*/ 24174 h 156891"/>
                <a:gd name="connsiteX10" fmla="*/ 67698 w 200428"/>
                <a:gd name="connsiteY10" fmla="*/ 154124 h 156891"/>
                <a:gd name="connsiteX11" fmla="*/ 54334 w 200428"/>
                <a:gd name="connsiteY11" fmla="*/ 154115 h 15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428" h="156891">
                  <a:moveTo>
                    <a:pt x="54334" y="154115"/>
                  </a:moveTo>
                  <a:lnTo>
                    <a:pt x="2766" y="102365"/>
                  </a:lnTo>
                  <a:cubicBezTo>
                    <a:pt x="-930" y="98669"/>
                    <a:pt x="-920" y="92669"/>
                    <a:pt x="2785" y="88992"/>
                  </a:cubicBezTo>
                  <a:lnTo>
                    <a:pt x="10814" y="80982"/>
                  </a:lnTo>
                  <a:cubicBezTo>
                    <a:pt x="14520" y="77295"/>
                    <a:pt x="20501" y="77305"/>
                    <a:pt x="24197" y="81001"/>
                  </a:cubicBezTo>
                  <a:lnTo>
                    <a:pt x="61040" y="117977"/>
                  </a:lnTo>
                  <a:lnTo>
                    <a:pt x="176264" y="2772"/>
                  </a:lnTo>
                  <a:cubicBezTo>
                    <a:pt x="179959" y="-924"/>
                    <a:pt x="185941" y="-924"/>
                    <a:pt x="189637" y="2772"/>
                  </a:cubicBezTo>
                  <a:lnTo>
                    <a:pt x="197657" y="10801"/>
                  </a:lnTo>
                  <a:cubicBezTo>
                    <a:pt x="201353" y="14497"/>
                    <a:pt x="201353" y="20479"/>
                    <a:pt x="197657" y="24174"/>
                  </a:cubicBezTo>
                  <a:lnTo>
                    <a:pt x="67698" y="154124"/>
                  </a:lnTo>
                  <a:cubicBezTo>
                    <a:pt x="64002" y="157820"/>
                    <a:pt x="58020" y="157810"/>
                    <a:pt x="54334" y="154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72">
              <a:extLst>
                <a:ext uri="{FF2B5EF4-FFF2-40B4-BE49-F238E27FC236}">
                  <a16:creationId xmlns:a16="http://schemas.microsoft.com/office/drawing/2014/main" id="{73E8435C-9278-4BA8-B610-FC5DCAD90F27}"/>
                </a:ext>
              </a:extLst>
            </p:cNvPr>
            <p:cNvSpPr/>
            <p:nvPr/>
          </p:nvSpPr>
          <p:spPr>
            <a:xfrm>
              <a:off x="9349624" y="5035467"/>
              <a:ext cx="219528" cy="266699"/>
            </a:xfrm>
            <a:custGeom>
              <a:avLst/>
              <a:gdLst>
                <a:gd name="connsiteX0" fmla="*/ 194358 w 219528"/>
                <a:gd name="connsiteY0" fmla="*/ 132064 h 266699"/>
                <a:gd name="connsiteX1" fmla="*/ 114062 w 219528"/>
                <a:gd name="connsiteY1" fmla="*/ 241354 h 266699"/>
                <a:gd name="connsiteX2" fmla="*/ 107937 w 219528"/>
                <a:gd name="connsiteY2" fmla="*/ 241344 h 266699"/>
                <a:gd name="connsiteX3" fmla="*/ 20869 w 219528"/>
                <a:gd name="connsiteY3" fmla="*/ 65370 h 266699"/>
                <a:gd name="connsiteX4" fmla="*/ 24508 w 219528"/>
                <a:gd name="connsiteY4" fmla="*/ 60712 h 266699"/>
                <a:gd name="connsiteX5" fmla="*/ 107813 w 219528"/>
                <a:gd name="connsiteY5" fmla="*/ 24946 h 266699"/>
                <a:gd name="connsiteX6" fmla="*/ 114205 w 219528"/>
                <a:gd name="connsiteY6" fmla="*/ 24946 h 266699"/>
                <a:gd name="connsiteX7" fmla="*/ 172212 w 219528"/>
                <a:gd name="connsiteY7" fmla="*/ 52940 h 266699"/>
                <a:gd name="connsiteX8" fmla="*/ 178451 w 219528"/>
                <a:gd name="connsiteY8" fmla="*/ 51511 h 266699"/>
                <a:gd name="connsiteX9" fmla="*/ 189605 w 219528"/>
                <a:gd name="connsiteY9" fmla="*/ 40357 h 266699"/>
                <a:gd name="connsiteX10" fmla="*/ 188662 w 219528"/>
                <a:gd name="connsiteY10" fmla="*/ 36576 h 266699"/>
                <a:gd name="connsiteX11" fmla="*/ 117062 w 219528"/>
                <a:gd name="connsiteY11" fmla="*/ 1943 h 266699"/>
                <a:gd name="connsiteX12" fmla="*/ 104946 w 219528"/>
                <a:gd name="connsiteY12" fmla="*/ 1943 h 266699"/>
                <a:gd name="connsiteX13" fmla="*/ 8449 w 219528"/>
                <a:gd name="connsiteY13" fmla="*/ 42948 h 266699"/>
                <a:gd name="connsiteX14" fmla="*/ 0 w 219528"/>
                <a:gd name="connsiteY14" fmla="*/ 53159 h 266699"/>
                <a:gd name="connsiteX15" fmla="*/ 105089 w 219528"/>
                <a:gd name="connsiteY15" fmla="*/ 264852 h 266699"/>
                <a:gd name="connsiteX16" fmla="*/ 111004 w 219528"/>
                <a:gd name="connsiteY16" fmla="*/ 266700 h 266699"/>
                <a:gd name="connsiteX17" fmla="*/ 116929 w 219528"/>
                <a:gd name="connsiteY17" fmla="*/ 264852 h 266699"/>
                <a:gd name="connsiteX18" fmla="*/ 219494 w 219528"/>
                <a:gd name="connsiteY18" fmla="*/ 107461 h 266699"/>
                <a:gd name="connsiteX19" fmla="*/ 217227 w 219528"/>
                <a:gd name="connsiteY19" fmla="*/ 106375 h 266699"/>
                <a:gd name="connsiteX20" fmla="*/ 197882 w 219528"/>
                <a:gd name="connsiteY20" fmla="*/ 125711 h 266699"/>
                <a:gd name="connsiteX21" fmla="*/ 194358 w 219528"/>
                <a:gd name="connsiteY21" fmla="*/ 132064 h 26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528" h="266699">
                  <a:moveTo>
                    <a:pt x="194358" y="132064"/>
                  </a:moveTo>
                  <a:cubicBezTo>
                    <a:pt x="185128" y="170488"/>
                    <a:pt x="163668" y="204940"/>
                    <a:pt x="114062" y="241354"/>
                  </a:cubicBezTo>
                  <a:cubicBezTo>
                    <a:pt x="112376" y="242592"/>
                    <a:pt x="109623" y="242583"/>
                    <a:pt x="107937" y="241344"/>
                  </a:cubicBezTo>
                  <a:cubicBezTo>
                    <a:pt x="31518" y="185271"/>
                    <a:pt x="21727" y="133855"/>
                    <a:pt x="20869" y="65370"/>
                  </a:cubicBezTo>
                  <a:cubicBezTo>
                    <a:pt x="20850" y="63294"/>
                    <a:pt x="22479" y="61208"/>
                    <a:pt x="24508" y="60712"/>
                  </a:cubicBezTo>
                  <a:cubicBezTo>
                    <a:pt x="62065" y="51416"/>
                    <a:pt x="93050" y="34147"/>
                    <a:pt x="107813" y="24946"/>
                  </a:cubicBezTo>
                  <a:cubicBezTo>
                    <a:pt x="109585" y="23841"/>
                    <a:pt x="112433" y="23851"/>
                    <a:pt x="114205" y="24946"/>
                  </a:cubicBezTo>
                  <a:cubicBezTo>
                    <a:pt x="125492" y="31966"/>
                    <a:pt x="146314" y="43653"/>
                    <a:pt x="172212" y="52940"/>
                  </a:cubicBezTo>
                  <a:cubicBezTo>
                    <a:pt x="174184" y="53635"/>
                    <a:pt x="176975" y="52978"/>
                    <a:pt x="178451" y="51511"/>
                  </a:cubicBezTo>
                  <a:lnTo>
                    <a:pt x="189605" y="40357"/>
                  </a:lnTo>
                  <a:cubicBezTo>
                    <a:pt x="191081" y="38881"/>
                    <a:pt x="190652" y="37205"/>
                    <a:pt x="188662" y="36576"/>
                  </a:cubicBezTo>
                  <a:cubicBezTo>
                    <a:pt x="147780" y="23651"/>
                    <a:pt x="117424" y="2200"/>
                    <a:pt x="117062" y="1943"/>
                  </a:cubicBezTo>
                  <a:cubicBezTo>
                    <a:pt x="113443" y="-648"/>
                    <a:pt x="108566" y="-648"/>
                    <a:pt x="104946" y="1943"/>
                  </a:cubicBezTo>
                  <a:cubicBezTo>
                    <a:pt x="104518" y="2248"/>
                    <a:pt x="61293" y="32833"/>
                    <a:pt x="8449" y="42948"/>
                  </a:cubicBezTo>
                  <a:cubicBezTo>
                    <a:pt x="3543" y="43872"/>
                    <a:pt x="0" y="48177"/>
                    <a:pt x="0" y="53159"/>
                  </a:cubicBezTo>
                  <a:cubicBezTo>
                    <a:pt x="0" y="131893"/>
                    <a:pt x="7744" y="197472"/>
                    <a:pt x="105089" y="264852"/>
                  </a:cubicBezTo>
                  <a:cubicBezTo>
                    <a:pt x="106871" y="266090"/>
                    <a:pt x="108937" y="266700"/>
                    <a:pt x="111004" y="266700"/>
                  </a:cubicBezTo>
                  <a:cubicBezTo>
                    <a:pt x="113071" y="266700"/>
                    <a:pt x="115148" y="266090"/>
                    <a:pt x="116929" y="264852"/>
                  </a:cubicBezTo>
                  <a:cubicBezTo>
                    <a:pt x="191043" y="213560"/>
                    <a:pt x="213141" y="163278"/>
                    <a:pt x="219494" y="107461"/>
                  </a:cubicBezTo>
                  <a:cubicBezTo>
                    <a:pt x="219732" y="105375"/>
                    <a:pt x="218704" y="104889"/>
                    <a:pt x="217227" y="106375"/>
                  </a:cubicBezTo>
                  <a:lnTo>
                    <a:pt x="197882" y="125711"/>
                  </a:lnTo>
                  <a:cubicBezTo>
                    <a:pt x="196406" y="127187"/>
                    <a:pt x="194853" y="130035"/>
                    <a:pt x="194358" y="132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713717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E4BC945-B4AC-45A4-AC73-7973877BFA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Alain, Karim and </a:t>
            </a:r>
            <a:r>
              <a:rPr lang="en-US" err="1"/>
              <a:t>Sabry</a:t>
            </a:r>
            <a:r>
              <a:rPr lang="en-US"/>
              <a:t> from Contractor companies did not return home in 2018</a:t>
            </a:r>
            <a:r>
              <a:rPr lang="fr-FR"/>
              <a:t>.</a:t>
            </a:r>
          </a:p>
          <a:p>
            <a:r>
              <a:rPr lang="en-US"/>
              <a:t>Jorge, </a:t>
            </a:r>
            <a:r>
              <a:rPr lang="en-US" err="1"/>
              <a:t>Cédric</a:t>
            </a:r>
            <a:r>
              <a:rPr lang="en-US"/>
              <a:t>, </a:t>
            </a:r>
            <a:r>
              <a:rPr lang="en-US" err="1"/>
              <a:t>Théodore</a:t>
            </a:r>
            <a:r>
              <a:rPr lang="en-US"/>
              <a:t> and </a:t>
            </a:r>
            <a:r>
              <a:rPr lang="en-US" err="1"/>
              <a:t>Eung</a:t>
            </a:r>
            <a:r>
              <a:rPr lang="en-US"/>
              <a:t> </a:t>
            </a:r>
            <a:r>
              <a:rPr lang="en-US" err="1"/>
              <a:t>Yoo</a:t>
            </a:r>
            <a:r>
              <a:rPr lang="en-US"/>
              <a:t> from Contractor companies did not return home in 2019</a:t>
            </a:r>
            <a:r>
              <a:rPr lang="fr-FR"/>
              <a:t>.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91B23-E7ED-4A36-AFA0-9191533FC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Our lives first : Sponsors' training</a:t>
            </a:r>
            <a:endParaRPr lang="fr-FR">
              <a:solidFill>
                <a:srgbClr val="707173"/>
              </a:solidFill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373297D-397E-487B-9441-16472159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Wdfs</a:t>
            </a:r>
            <a:r>
              <a:rPr lang="fr-FR"/>
              <a:t> 2020 – </a:t>
            </a:r>
            <a:r>
              <a:rPr lang="fr-FR" err="1"/>
              <a:t>safety</a:t>
            </a:r>
            <a:r>
              <a:rPr lang="fr-FR"/>
              <a:t> performance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1057" b="1488"/>
          <a:stretch/>
        </p:blipFill>
        <p:spPr>
          <a:xfrm>
            <a:off x="2235676" y="2579467"/>
            <a:ext cx="2440089" cy="34598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228F22-0344-4836-8A7A-FACE570E7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963" y="2579467"/>
            <a:ext cx="2413376" cy="34598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5223958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875A0-47ED-43C4-A9C6-379C85868F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 anchor="t"/>
          <a:lstStyle/>
          <a:p>
            <a:pPr marL="0" indent="0">
              <a:buNone/>
            </a:pPr>
            <a:r>
              <a:rPr lang="en-US" b="1"/>
              <a:t>What is the action selected for the World Day for Safety in 2020?</a:t>
            </a:r>
          </a:p>
          <a:p>
            <a:pPr marL="0" indent="0">
              <a:buNone/>
            </a:pPr>
            <a:endParaRPr lang="en-US"/>
          </a:p>
          <a:p>
            <a:pPr marL="342900" indent="-342900">
              <a:buAutoNum type="arabicPeriod"/>
            </a:pPr>
            <a:r>
              <a:rPr lang="en-US"/>
              <a:t>Joint Safety Tours</a:t>
            </a:r>
          </a:p>
          <a:p>
            <a:pPr marL="342900" indent="-342900">
              <a:buAutoNum type="arabicPeriod"/>
            </a:pPr>
            <a:endParaRPr lang="en-US"/>
          </a:p>
          <a:p>
            <a:pPr marL="342900" indent="-342900">
              <a:buAutoNum type="arabicPeriod"/>
            </a:pPr>
            <a:r>
              <a:rPr lang="en-US"/>
              <a:t>Life Saving Checks</a:t>
            </a:r>
          </a:p>
          <a:p>
            <a:pPr marL="342900" indent="-342900">
              <a:buAutoNum type="arabicPeriod"/>
            </a:pPr>
            <a:endParaRPr lang="en-US"/>
          </a:p>
          <a:p>
            <a:pPr marL="342900" indent="-342900">
              <a:buAutoNum type="arabicPeriod"/>
            </a:pPr>
            <a:r>
              <a:rPr lang="en-US"/>
              <a:t>Safety Green Light</a:t>
            </a:r>
          </a:p>
          <a:p>
            <a:pPr marL="0" indent="0">
              <a:buNone/>
            </a:pPr>
            <a:br>
              <a:rPr lang="fr-FR"/>
            </a:br>
            <a:br>
              <a:rPr lang="fr-FR"/>
            </a:br>
            <a:endParaRPr lang="fr-FR"/>
          </a:p>
          <a:p>
            <a:pPr marL="285750" indent="-285750"/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EB76D-D4B4-4AEF-B9E0-9978F182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0"/>
            <a:r>
              <a:rPr lang="fr-FR"/>
              <a:t>QUIZ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80BA10A-E9DE-49F3-8B01-0775F8242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4187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54871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1816692"/>
            <a:ext cx="11602719" cy="3472484"/>
          </a:xfrm>
        </p:spPr>
        <p:txBody>
          <a:bodyPr/>
          <a:lstStyle/>
          <a:p>
            <a:r>
              <a:rPr lang="en-US" sz="4800" dirty="0"/>
              <a:t>General Context</a:t>
            </a:r>
            <a:br>
              <a:rPr lang="en-US" sz="4800" dirty="0"/>
            </a:br>
            <a:br>
              <a:rPr lang="en-US" sz="4800" noProof="0" dirty="0"/>
            </a:br>
            <a:r>
              <a:rPr lang="en-US" sz="2800" noProof="0" dirty="0"/>
              <a:t>Sponsors’ Training</a:t>
            </a:r>
            <a:r>
              <a:rPr lang="en-US" sz="2800" dirty="0"/>
              <a:t> </a:t>
            </a:r>
            <a:endParaRPr lang="en-US" sz="2400" b="0" noProof="0" dirty="0"/>
          </a:p>
        </p:txBody>
      </p:sp>
    </p:spTree>
    <p:extLst>
      <p:ext uri="{BB962C8B-B14F-4D97-AF65-F5344CB8AC3E}">
        <p14:creationId xmlns:p14="http://schemas.microsoft.com/office/powerpoint/2010/main" val="1644262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875A0-47ED-43C4-A9C6-379C85868F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 anchor="t"/>
          <a:lstStyle/>
          <a:p>
            <a:pPr marL="0" indent="0">
              <a:buNone/>
            </a:pPr>
            <a:r>
              <a:rPr lang="en-US" b="1" dirty="0"/>
              <a:t>What is the implementation planning for the “Safety Green Light” and “Life Saving Checks”?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It is compulsory to implement the three actions on 30/04/2020 too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After the WDFS based on the affiliate-defined schedule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It is not compulsory to implement these actions</a:t>
            </a:r>
          </a:p>
          <a:p>
            <a:pPr marL="0" indent="0">
              <a:buNone/>
            </a:pPr>
            <a:br>
              <a:rPr lang="fr-FR" dirty="0"/>
            </a:br>
            <a:br>
              <a:rPr lang="fr-FR" dirty="0"/>
            </a:br>
            <a:endParaRPr lang="fr-FR" dirty="0"/>
          </a:p>
          <a:p>
            <a:pPr marL="285750" indent="-285750"/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EB76D-D4B4-4AEF-B9E0-9978F182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0"/>
            <a:r>
              <a:rPr lang="fr-FR"/>
              <a:t>QUIZ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80BA10A-E9DE-49F3-8B01-0775F8242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4187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59939"/>
      </p:ext>
    </p:extLst>
  </p:cSld>
  <p:clrMapOvr>
    <a:masterClrMapping/>
  </p:clrMapOvr>
  <p:transition spd="med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875A0-47ED-43C4-A9C6-379C85868F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0075" y="1420021"/>
            <a:ext cx="9360000" cy="4619272"/>
          </a:xfrm>
        </p:spPr>
        <p:txBody>
          <a:bodyPr anchor="t"/>
          <a:lstStyle/>
          <a:p>
            <a:pPr marL="0" indent="0">
              <a:buNone/>
            </a:pPr>
            <a:r>
              <a:rPr lang="en-US" b="1"/>
              <a:t>How are contractors involved in the implementation?</a:t>
            </a:r>
          </a:p>
          <a:p>
            <a:pPr marL="0" indent="0">
              <a:buNone/>
            </a:pPr>
            <a:endParaRPr lang="en-US"/>
          </a:p>
          <a:p>
            <a:pPr marL="342900" indent="-342900">
              <a:buAutoNum type="arabicPeriod"/>
            </a:pPr>
            <a:r>
              <a:rPr lang="en-US"/>
              <a:t>They will comply with what TOTAL requests them to do</a:t>
            </a:r>
          </a:p>
          <a:p>
            <a:pPr marL="342900" indent="-342900">
              <a:buAutoNum type="arabicPeriod"/>
            </a:pPr>
            <a:endParaRPr lang="en-US"/>
          </a:p>
          <a:p>
            <a:pPr marL="342900" indent="-342900">
              <a:buAutoNum type="arabicPeriod"/>
            </a:pPr>
            <a:r>
              <a:rPr lang="en-US"/>
              <a:t>They are not involved</a:t>
            </a:r>
          </a:p>
          <a:p>
            <a:pPr marL="342900" indent="-342900">
              <a:buAutoNum type="arabicPeriod"/>
            </a:pPr>
            <a:endParaRPr lang="en-US"/>
          </a:p>
          <a:p>
            <a:pPr marL="342900" indent="-342900">
              <a:buAutoNum type="arabicPeriod"/>
            </a:pPr>
            <a:r>
              <a:rPr lang="en-US"/>
              <a:t>TOTAL and its contractors will collaborate to implement locally</a:t>
            </a:r>
          </a:p>
          <a:p>
            <a:pPr marL="0" indent="0">
              <a:buNone/>
            </a:pPr>
            <a:br>
              <a:rPr lang="fr-FR"/>
            </a:br>
            <a:br>
              <a:rPr lang="fr-FR"/>
            </a:br>
            <a:endParaRPr lang="fr-FR"/>
          </a:p>
          <a:p>
            <a:pPr marL="285750" indent="-285750"/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EB76D-D4B4-4AEF-B9E0-9978F182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0"/>
            <a:r>
              <a:rPr lang="fr-FR"/>
              <a:t>QUIZ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80BA10A-E9DE-49F3-8B01-0775F8242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075" y="6424187"/>
            <a:ext cx="3403600" cy="273844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lives first : Sponsors' training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32131"/>
      </p:ext>
    </p:extLst>
  </p:cSld>
  <p:clrMapOvr>
    <a:masterClrMapping/>
  </p:clrMapOvr>
  <p:transition spd="med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1816692"/>
            <a:ext cx="11602719" cy="3472484"/>
          </a:xfrm>
        </p:spPr>
        <p:txBody>
          <a:bodyPr/>
          <a:lstStyle/>
          <a:p>
            <a:r>
              <a:rPr lang="en-US" sz="4800" noProof="0" dirty="0"/>
              <a:t>Q&amp;A</a:t>
            </a:r>
            <a:br>
              <a:rPr lang="en-US" sz="4800" noProof="0" dirty="0"/>
            </a:br>
            <a:br>
              <a:rPr lang="en-US" sz="4800" noProof="0" dirty="0"/>
            </a:br>
            <a:r>
              <a:rPr lang="en-US" sz="3600" dirty="0"/>
              <a:t>Sponsors’ Training </a:t>
            </a:r>
            <a:endParaRPr lang="en-US" sz="2400" b="0" noProof="0" dirty="0"/>
          </a:p>
        </p:txBody>
      </p:sp>
    </p:spTree>
    <p:extLst>
      <p:ext uri="{BB962C8B-B14F-4D97-AF65-F5344CB8AC3E}">
        <p14:creationId xmlns:p14="http://schemas.microsoft.com/office/powerpoint/2010/main" val="247003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1816692"/>
            <a:ext cx="11602719" cy="3472484"/>
          </a:xfrm>
        </p:spPr>
        <p:txBody>
          <a:bodyPr/>
          <a:lstStyle/>
          <a:p>
            <a:r>
              <a:rPr lang="en-US" sz="4800" noProof="0" dirty="0"/>
              <a:t>Conclusion</a:t>
            </a:r>
            <a:br>
              <a:rPr lang="en-US" sz="4800" noProof="0" dirty="0"/>
            </a:br>
            <a:br>
              <a:rPr lang="en-US" sz="4800" noProof="0" dirty="0"/>
            </a:br>
            <a:r>
              <a:rPr lang="en-US" sz="2800" dirty="0"/>
              <a:t>Sponsors’ Training  </a:t>
            </a:r>
            <a:endParaRPr lang="en-US" sz="2400" b="0" noProof="0" dirty="0"/>
          </a:p>
        </p:txBody>
      </p:sp>
    </p:spTree>
    <p:extLst>
      <p:ext uri="{BB962C8B-B14F-4D97-AF65-F5344CB8AC3E}">
        <p14:creationId xmlns:p14="http://schemas.microsoft.com/office/powerpoint/2010/main" val="1101484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63545"/>
            <a:ext cx="12192000" cy="1069851"/>
          </a:xfrm>
          <a:prstGeom prst="rect">
            <a:avLst/>
          </a:prstGeom>
          <a:gradFill>
            <a:gsLst>
              <a:gs pos="42000">
                <a:schemeClr val="bg1"/>
              </a:gs>
              <a:gs pos="83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txBody>
          <a:bodyPr vert="horz" lIns="1439892" tIns="359974" rIns="143988" bIns="45718" rtlCol="0" anchor="t">
            <a:noAutofit/>
          </a:bodyPr>
          <a:lstStyle/>
          <a:p>
            <a:pPr defTabSz="457171" fontAlgn="base">
              <a:spcBef>
                <a:spcPct val="0"/>
              </a:spcBef>
              <a:spcAft>
                <a:spcPct val="0"/>
              </a:spcAft>
            </a:pPr>
            <a:endParaRPr lang="en-GB" sz="3200" b="1" cap="all">
              <a:solidFill>
                <a:srgbClr val="004494"/>
              </a:solidFill>
              <a:cs typeface="Arial"/>
            </a:endParaRPr>
          </a:p>
        </p:txBody>
      </p:sp>
      <p:pic>
        <p:nvPicPr>
          <p:cNvPr id="18" name="Image 10" descr="TOTAL_AD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5" y="363545"/>
            <a:ext cx="2704227" cy="10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1"/>
          <p:cNvSpPr>
            <a:spLocks noGrp="1"/>
          </p:cNvSpPr>
          <p:nvPr>
            <p:ph type="title"/>
          </p:nvPr>
        </p:nvSpPr>
        <p:spPr>
          <a:xfrm>
            <a:off x="182880" y="2111967"/>
            <a:ext cx="11602719" cy="1755183"/>
          </a:xfrm>
        </p:spPr>
        <p:txBody>
          <a:bodyPr/>
          <a:lstStyle/>
          <a:p>
            <a:br>
              <a:rPr lang="en-US" sz="2000" noProof="0" dirty="0"/>
            </a:br>
            <a:r>
              <a:rPr lang="en-US" sz="4000" i="1" dirty="0">
                <a:solidFill>
                  <a:prstClr val="white"/>
                </a:solidFill>
              </a:rPr>
              <a:t>Our Lives First </a:t>
            </a:r>
            <a:r>
              <a:rPr lang="en-US" sz="4000" dirty="0">
                <a:solidFill>
                  <a:prstClr val="white"/>
                </a:solidFill>
              </a:rPr>
              <a:t>: Zero Fatal Accidents</a:t>
            </a: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2000" dirty="0"/>
            </a:br>
            <a:r>
              <a:rPr lang="en-US" sz="4000" noProof="0" dirty="0"/>
              <a:t>Sponsors’ training</a:t>
            </a:r>
            <a:endParaRPr lang="en-US" sz="4000" b="0" noProof="0" dirty="0"/>
          </a:p>
        </p:txBody>
      </p:sp>
      <p:pic>
        <p:nvPicPr>
          <p:cNvPr id="5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C6B46E10-87B0-4ADA-B875-3D791C758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69" y="4927724"/>
            <a:ext cx="1409706" cy="14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6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700400" y="944295"/>
          <a:ext cx="10592912" cy="522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6"/>
          <p:cNvSpPr txBox="1"/>
          <p:nvPr/>
        </p:nvSpPr>
        <p:spPr>
          <a:xfrm>
            <a:off x="6806155" y="952829"/>
            <a:ext cx="4967194" cy="16312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5978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1955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77933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03910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29888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5865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81843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607820" algn="l" defTabSz="825978" rtl="0" eaLnBrk="1" latinLnBrk="0" hangingPunct="1"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6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>
                <a:solidFill>
                  <a:srgbClr val="FF0000"/>
                </a:solidFill>
                <a:latin typeface="Arial"/>
                <a:cs typeface="Arial" panose="020B0604020202020204" pitchFamily="34" charset="0"/>
              </a:rPr>
              <a:t>4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fatalities in 2019</a:t>
            </a:r>
          </a:p>
          <a:p>
            <a:pPr marL="354473" marR="0" lvl="0" indent="-354473" algn="l" defTabSz="56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Antwerp (RC – Refinery) : February</a:t>
            </a:r>
          </a:p>
          <a:p>
            <a:pPr marL="354473" marR="0" lvl="0" indent="-354473" algn="l" defTabSz="56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Normandy (RC – Refinery) : February</a:t>
            </a:r>
          </a:p>
          <a:p>
            <a:pPr marL="354473" marR="0" lvl="0" indent="-354473" algn="l" defTabSz="56712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Oregon (GRP – </a:t>
            </a:r>
            <a:r>
              <a:rPr kumimoji="0" lang="fr-FR" sz="20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Sunpower</a:t>
            </a: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plant) : April</a:t>
            </a:r>
          </a:p>
          <a:p>
            <a:pPr marL="354473" indent="-354473" defTabSz="567129">
              <a:buFontTx/>
              <a:buChar char="-"/>
              <a:defRPr/>
            </a:pPr>
            <a:r>
              <a:rPr lang="fr-FR" sz="2000" err="1">
                <a:solidFill>
                  <a:srgbClr val="FF0000"/>
                </a:solidFill>
                <a:cs typeface="Arial" panose="020B0604020202020204" pitchFamily="34" charset="0"/>
              </a:rPr>
              <a:t>Sth</a:t>
            </a:r>
            <a:r>
              <a:rPr lang="fr-FR" sz="20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rgbClr val="FF0000"/>
                </a:solidFill>
                <a:cs typeface="Arial" panose="020B0604020202020204" pitchFamily="34" charset="0"/>
              </a:rPr>
              <a:t>Korea</a:t>
            </a:r>
            <a:r>
              <a:rPr lang="fr-FR" sz="2000">
                <a:solidFill>
                  <a:srgbClr val="FF0000"/>
                </a:solidFill>
                <a:cs typeface="Arial" panose="020B0604020202020204" pitchFamily="34" charset="0"/>
              </a:rPr>
              <a:t> (RC JV – HTC plant) : Sept.</a:t>
            </a:r>
            <a:endParaRPr lang="en-US" sz="20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50956"/>
            <a:ext cx="1169776" cy="22095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48%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 accidents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28683"/>
            <a:ext cx="1169776" cy="2622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52%</a:t>
            </a: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 Transport accidents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392159" y="5138619"/>
            <a:ext cx="300130" cy="861797"/>
            <a:chOff x="2450318" y="182879"/>
            <a:chExt cx="1553204" cy="4459889"/>
          </a:xfrm>
          <a:solidFill>
            <a:schemeClr val="bg1"/>
          </a:solidFill>
        </p:grpSpPr>
        <p:sp>
          <p:nvSpPr>
            <p:cNvPr id="10" name="Ellipse 9"/>
            <p:cNvSpPr/>
            <p:nvPr/>
          </p:nvSpPr>
          <p:spPr>
            <a:xfrm>
              <a:off x="2685448" y="182879"/>
              <a:ext cx="1097280" cy="120315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rganigramme : Terminateur 10"/>
            <p:cNvSpPr/>
            <p:nvPr/>
          </p:nvSpPr>
          <p:spPr>
            <a:xfrm rot="17620888">
              <a:off x="1865943" y="1863702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rganigramme : Terminateur 11"/>
            <p:cNvSpPr/>
            <p:nvPr/>
          </p:nvSpPr>
          <p:spPr>
            <a:xfrm rot="14853166">
              <a:off x="2943659" y="1861476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rganigramme : Terminateur 13"/>
            <p:cNvSpPr/>
            <p:nvPr/>
          </p:nvSpPr>
          <p:spPr>
            <a:xfrm rot="17155696">
              <a:off x="1280863" y="2635940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rganigramme : Terminateur 14"/>
            <p:cNvSpPr/>
            <p:nvPr/>
          </p:nvSpPr>
          <p:spPr>
            <a:xfrm rot="15222952">
              <a:off x="1802526" y="2637535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oupe 15"/>
          <p:cNvGrpSpPr>
            <a:grpSpLocks noChangeAspect="1"/>
          </p:cNvGrpSpPr>
          <p:nvPr/>
        </p:nvGrpSpPr>
        <p:grpSpPr>
          <a:xfrm>
            <a:off x="434823" y="2862884"/>
            <a:ext cx="300130" cy="861797"/>
            <a:chOff x="2450318" y="182879"/>
            <a:chExt cx="1553204" cy="4459889"/>
          </a:xfrm>
          <a:solidFill>
            <a:schemeClr val="bg1"/>
          </a:solidFill>
        </p:grpSpPr>
        <p:sp>
          <p:nvSpPr>
            <p:cNvPr id="17" name="Ellipse 16"/>
            <p:cNvSpPr/>
            <p:nvPr/>
          </p:nvSpPr>
          <p:spPr>
            <a:xfrm>
              <a:off x="2685448" y="182879"/>
              <a:ext cx="1097280" cy="120315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rganigramme : Terminateur 17"/>
            <p:cNvSpPr/>
            <p:nvPr/>
          </p:nvSpPr>
          <p:spPr>
            <a:xfrm rot="17620888">
              <a:off x="1865943" y="1863702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rganigramme : Terminateur 18"/>
            <p:cNvSpPr/>
            <p:nvPr/>
          </p:nvSpPr>
          <p:spPr>
            <a:xfrm rot="14853166">
              <a:off x="2943659" y="1861476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rganigramme : Terminateur 19"/>
            <p:cNvSpPr/>
            <p:nvPr/>
          </p:nvSpPr>
          <p:spPr>
            <a:xfrm rot="17155696">
              <a:off x="1280863" y="2635940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rganigramme : Terminateur 20"/>
            <p:cNvSpPr/>
            <p:nvPr/>
          </p:nvSpPr>
          <p:spPr>
            <a:xfrm rot="15222952">
              <a:off x="1802526" y="2637535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9179960" y="2862884"/>
            <a:ext cx="606842" cy="1742493"/>
            <a:chOff x="2450318" y="182879"/>
            <a:chExt cx="1553204" cy="4459889"/>
          </a:xfrm>
          <a:solidFill>
            <a:schemeClr val="tx1"/>
          </a:solidFill>
        </p:grpSpPr>
        <p:sp>
          <p:nvSpPr>
            <p:cNvPr id="23" name="Ellipse 22"/>
            <p:cNvSpPr/>
            <p:nvPr/>
          </p:nvSpPr>
          <p:spPr>
            <a:xfrm>
              <a:off x="2685448" y="182879"/>
              <a:ext cx="1097280" cy="120315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rganigramme : Terminateur 23"/>
            <p:cNvSpPr/>
            <p:nvPr/>
          </p:nvSpPr>
          <p:spPr>
            <a:xfrm rot="17620888">
              <a:off x="1865943" y="1863702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rganigramme : Terminateur 24"/>
            <p:cNvSpPr/>
            <p:nvPr/>
          </p:nvSpPr>
          <p:spPr>
            <a:xfrm rot="14853166">
              <a:off x="2943659" y="1861476"/>
              <a:ext cx="1644238" cy="475488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rganigramme : Terminateur 25"/>
            <p:cNvSpPr/>
            <p:nvPr/>
          </p:nvSpPr>
          <p:spPr>
            <a:xfrm rot="17155696">
              <a:off x="1280863" y="2635940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rganigramme : Terminateur 26"/>
            <p:cNvSpPr/>
            <p:nvPr/>
          </p:nvSpPr>
          <p:spPr>
            <a:xfrm rot="15222952">
              <a:off x="1802526" y="2637535"/>
              <a:ext cx="3366635" cy="643832"/>
            </a:xfrm>
            <a:prstGeom prst="flowChartTermina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17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9106539" y="343716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84%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0062548" y="3333261"/>
            <a:ext cx="193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employees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contractors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+mn-cs"/>
              </a:rPr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One primary objective – Zero Fatal Accident</a:t>
            </a:r>
          </a:p>
        </p:txBody>
      </p:sp>
    </p:spTree>
    <p:extLst>
      <p:ext uri="{BB962C8B-B14F-4D97-AF65-F5344CB8AC3E}">
        <p14:creationId xmlns:p14="http://schemas.microsoft.com/office/powerpoint/2010/main" val="1018884019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6BCE1987-E516-40D5-8CBE-5E335B5BCF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25450" y="1420021"/>
            <a:ext cx="6066475" cy="4619272"/>
          </a:xfrm>
        </p:spPr>
        <p:txBody>
          <a:bodyPr anchor="t"/>
          <a:lstStyle/>
          <a:p>
            <a:pPr marL="285750" indent="-285750"/>
            <a:r>
              <a:rPr lang="en-US" noProof="0"/>
              <a:t>Members:</a:t>
            </a:r>
            <a:endParaRPr lang="fr-FR"/>
          </a:p>
          <a:p>
            <a:pPr marL="0" indent="0">
              <a:buNone/>
            </a:pPr>
            <a:endParaRPr lang="en-US" noProof="0"/>
          </a:p>
          <a:p>
            <a:pPr marL="447675" lvl="1" indent="-180975"/>
            <a:r>
              <a:rPr lang="en-US" b="1" noProof="0">
                <a:solidFill>
                  <a:schemeClr val="accent4"/>
                </a:solidFill>
              </a:rPr>
              <a:t>ORTEC</a:t>
            </a:r>
            <a:r>
              <a:rPr lang="en-US" b="1">
                <a:solidFill>
                  <a:schemeClr val="accent4"/>
                </a:solidFill>
              </a:rPr>
              <a:t>, SIEMO SPIE, TOKHEIM Global Services, VINCI</a:t>
            </a:r>
            <a:endParaRPr lang="en-US" b="1" noProof="0">
              <a:solidFill>
                <a:schemeClr val="accent4"/>
              </a:solidFill>
            </a:endParaRPr>
          </a:p>
          <a:p>
            <a:pPr marL="266065" lvl="1" indent="0">
              <a:buNone/>
            </a:pPr>
            <a:endParaRPr lang="en-US" b="1" noProof="0">
              <a:solidFill>
                <a:schemeClr val="accent4"/>
              </a:solidFill>
            </a:endParaRPr>
          </a:p>
          <a:p>
            <a:pPr marL="447675" lvl="1" indent="-180975">
              <a:spcBef>
                <a:spcPts val="0"/>
              </a:spcBef>
              <a:spcAft>
                <a:spcPts val="0"/>
              </a:spcAft>
            </a:pPr>
            <a:r>
              <a:rPr lang="en-US" b="1" noProof="0">
                <a:solidFill>
                  <a:schemeClr val="accent4"/>
                </a:solidFill>
              </a:rPr>
              <a:t>10 TOTAL staff (Operations and HSE)</a:t>
            </a:r>
            <a:endParaRPr lang="en-US" noProof="0"/>
          </a:p>
          <a:p>
            <a:pPr marL="0" indent="0">
              <a:spcBef>
                <a:spcPts val="1200"/>
              </a:spcBef>
              <a:buNone/>
            </a:pPr>
            <a:endParaRPr lang="en-US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Our lives first : Sponsors' training</a:t>
            </a:r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Workgroup : April 2019 – September 2019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CE2CEA-31D4-4F84-8EC1-7E7BAF7BE4E2}"/>
              </a:ext>
            </a:extLst>
          </p:cNvPr>
          <p:cNvSpPr/>
          <p:nvPr/>
        </p:nvSpPr>
        <p:spPr>
          <a:xfrm>
            <a:off x="732708" y="1272301"/>
            <a:ext cx="4296512" cy="9021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n-US" sz="1400">
                <a:solidFill>
                  <a:schemeClr val="accent4"/>
                </a:solidFill>
              </a:rPr>
              <a:t>Phase 1</a:t>
            </a:r>
          </a:p>
          <a:p>
            <a:pPr algn="ctr">
              <a:buClr>
                <a:schemeClr val="accent2"/>
              </a:buClr>
            </a:pPr>
            <a:r>
              <a:rPr lang="en-US" sz="1400" u="none">
                <a:solidFill>
                  <a:schemeClr val="accent4"/>
                </a:solidFill>
              </a:rPr>
              <a:t> </a:t>
            </a:r>
            <a:r>
              <a:rPr lang="en-US" sz="1400" b="1" u="none">
                <a:solidFill>
                  <a:schemeClr val="accent4"/>
                </a:solidFill>
              </a:rPr>
              <a:t>Review the 2015 Workgroup actions</a:t>
            </a:r>
            <a:endParaRPr lang="en-US" sz="1400" b="1" i="1" u="none">
              <a:solidFill>
                <a:schemeClr val="accent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EA1201-DDB3-40BB-834F-F2C193BAC371}"/>
              </a:ext>
            </a:extLst>
          </p:cNvPr>
          <p:cNvSpPr/>
          <p:nvPr/>
        </p:nvSpPr>
        <p:spPr>
          <a:xfrm>
            <a:off x="732708" y="3080085"/>
            <a:ext cx="4296512" cy="81017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n-US" sz="1400">
                <a:solidFill>
                  <a:schemeClr val="accent4"/>
                </a:solidFill>
              </a:rPr>
              <a:t>Phase 2</a:t>
            </a:r>
          </a:p>
          <a:p>
            <a:pPr algn="ctr">
              <a:buClr>
                <a:schemeClr val="accent2"/>
              </a:buClr>
            </a:pPr>
            <a:r>
              <a:rPr lang="en-US" sz="1400" b="1" u="none">
                <a:solidFill>
                  <a:schemeClr val="accent4"/>
                </a:solidFill>
                <a:sym typeface="Wingdings" panose="05000000000000000000" pitchFamily="2" charset="2"/>
              </a:rPr>
              <a:t> </a:t>
            </a:r>
            <a:r>
              <a:rPr lang="en-US" sz="1400" b="1" u="none">
                <a:solidFill>
                  <a:schemeClr val="accent4"/>
                </a:solidFill>
              </a:rPr>
              <a:t>Shortlist practical actions / </a:t>
            </a:r>
          </a:p>
          <a:p>
            <a:pPr algn="ctr">
              <a:buClr>
                <a:schemeClr val="accent2"/>
              </a:buClr>
            </a:pPr>
            <a:r>
              <a:rPr lang="en-US" sz="1400" b="1" u="none">
                <a:solidFill>
                  <a:schemeClr val="accent4"/>
                </a:solidFill>
              </a:rPr>
              <a:t>   </a:t>
            </a:r>
            <a:r>
              <a:rPr lang="en-US" sz="1400" b="1" u="none">
                <a:solidFill>
                  <a:schemeClr val="accent4"/>
                </a:solidFill>
                <a:sym typeface="Wingdings" panose="05000000000000000000" pitchFamily="2" charset="2"/>
              </a:rPr>
              <a:t> </a:t>
            </a:r>
            <a:r>
              <a:rPr lang="en-US" sz="1400" b="1" u="none">
                <a:solidFill>
                  <a:schemeClr val="accent4"/>
                </a:solidFill>
              </a:rPr>
              <a:t>Develop an implementation 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78352F-0F4D-40B9-9CAE-03BF6667CCD9}"/>
              </a:ext>
            </a:extLst>
          </p:cNvPr>
          <p:cNvSpPr/>
          <p:nvPr/>
        </p:nvSpPr>
        <p:spPr>
          <a:xfrm>
            <a:off x="732708" y="4808819"/>
            <a:ext cx="4296512" cy="8351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u="sng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</a:pPr>
            <a:r>
              <a:rPr lang="en-US" sz="1400">
                <a:solidFill>
                  <a:schemeClr val="accent3"/>
                </a:solidFill>
              </a:rPr>
              <a:t>Phase 3 </a:t>
            </a:r>
          </a:p>
          <a:p>
            <a:pPr algn="ctr">
              <a:buClr>
                <a:schemeClr val="accent2"/>
              </a:buClr>
            </a:pPr>
            <a:r>
              <a:rPr lang="en-US" sz="1400" b="1" u="none">
                <a:solidFill>
                  <a:schemeClr val="accent3"/>
                </a:solidFill>
              </a:rPr>
              <a:t>Detailed feasibility of</a:t>
            </a:r>
            <a:br>
              <a:rPr lang="en-US" sz="1400" b="1" u="none">
                <a:solidFill>
                  <a:schemeClr val="accent3"/>
                </a:solidFill>
              </a:rPr>
            </a:br>
            <a:r>
              <a:rPr lang="en-US" sz="1400" b="1" u="none">
                <a:solidFill>
                  <a:schemeClr val="accent3"/>
                </a:solidFill>
              </a:rPr>
              <a:t>an implementation plan for each branch 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6B7D39B-3B0A-4235-ACD9-9D4B3E653D67}"/>
              </a:ext>
            </a:extLst>
          </p:cNvPr>
          <p:cNvCxnSpPr>
            <a:cxnSpLocks/>
          </p:cNvCxnSpPr>
          <p:nvPr/>
        </p:nvCxnSpPr>
        <p:spPr>
          <a:xfrm>
            <a:off x="1088054" y="36201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6CD0E11-3189-4148-8B6E-B3A53F03E186}"/>
              </a:ext>
            </a:extLst>
          </p:cNvPr>
          <p:cNvCxnSpPr/>
          <p:nvPr/>
        </p:nvCxnSpPr>
        <p:spPr>
          <a:xfrm>
            <a:off x="2880964" y="2174417"/>
            <a:ext cx="0" cy="85079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3FA73E5-CE7D-4ABA-A42D-18DB885E9320}"/>
              </a:ext>
            </a:extLst>
          </p:cNvPr>
          <p:cNvSpPr/>
          <p:nvPr/>
        </p:nvSpPr>
        <p:spPr>
          <a:xfrm>
            <a:off x="1216346" y="2412459"/>
            <a:ext cx="3329245" cy="307777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marL="88900" lvl="0" algn="ctr">
              <a:buClr>
                <a:srgbClr val="F39800"/>
              </a:buClr>
            </a:pPr>
            <a:r>
              <a:rPr lang="en-US" sz="1400" b="1">
                <a:solidFill>
                  <a:srgbClr val="004494"/>
                </a:solidFill>
                <a:latin typeface="Arial"/>
                <a:cs typeface="Arial"/>
              </a:rPr>
              <a:t>2300 Survey results + Test priorities</a:t>
            </a:r>
            <a:endParaRPr lang="en-US" sz="1400" b="1">
              <a:solidFill>
                <a:srgbClr val="004494"/>
              </a:solidFill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93862AC-ED25-427B-898A-A1CC26CB0836}"/>
              </a:ext>
            </a:extLst>
          </p:cNvPr>
          <p:cNvCxnSpPr/>
          <p:nvPr/>
        </p:nvCxnSpPr>
        <p:spPr>
          <a:xfrm>
            <a:off x="2880964" y="3892122"/>
            <a:ext cx="0" cy="85079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4876109-1CAC-47B2-83A8-2AD984EFF974}"/>
              </a:ext>
            </a:extLst>
          </p:cNvPr>
          <p:cNvSpPr/>
          <p:nvPr/>
        </p:nvSpPr>
        <p:spPr>
          <a:xfrm>
            <a:off x="631796" y="4130164"/>
            <a:ext cx="4498347" cy="307777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pPr marL="88900" lvl="0" algn="ctr">
              <a:buClr>
                <a:srgbClr val="F39800"/>
              </a:buClr>
            </a:pPr>
            <a:r>
              <a:rPr lang="en-US" sz="1400" b="1">
                <a:solidFill>
                  <a:schemeClr val="accent3"/>
                </a:solidFill>
                <a:latin typeface="Arial"/>
                <a:cs typeface="Arial"/>
              </a:rPr>
              <a:t>Inputs of HSE specialists and various contractors</a:t>
            </a:r>
          </a:p>
        </p:txBody>
      </p:sp>
    </p:spTree>
    <p:extLst>
      <p:ext uri="{BB962C8B-B14F-4D97-AF65-F5344CB8AC3E}">
        <p14:creationId xmlns:p14="http://schemas.microsoft.com/office/powerpoint/2010/main" val="185768300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+mn-cs"/>
              </a:rPr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Striking survey results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600074" y="922476"/>
            <a:ext cx="10150535" cy="413343"/>
          </a:xfrm>
        </p:spPr>
        <p:txBody>
          <a:bodyPr anchor="t"/>
          <a:lstStyle/>
          <a:p>
            <a:r>
              <a:rPr lang="en-US" noProof="0"/>
              <a:t>Key figures: 2,300 responses, 700 contractor employees, 1,500 frontline workers and supervisors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35215" y="2161821"/>
            <a:ext cx="3671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4"/>
                </a:solidFill>
              </a:rPr>
              <a:t>20 % </a:t>
            </a:r>
          </a:p>
          <a:p>
            <a:pPr algn="ctr"/>
            <a:r>
              <a:rPr lang="en-US">
                <a:solidFill>
                  <a:schemeClr val="accent4"/>
                </a:solidFill>
              </a:rPr>
              <a:t>Not aware of Group’s </a:t>
            </a:r>
            <a:r>
              <a:rPr lang="en-US">
                <a:solidFill>
                  <a:srgbClr val="004494"/>
                </a:solidFill>
              </a:rPr>
              <a:t>objective: </a:t>
            </a:r>
            <a:r>
              <a:rPr lang="en-US"/>
              <a:t>« Zero fatal accident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41516" y="2161821"/>
            <a:ext cx="4209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</a:rPr>
              <a:t>20 % </a:t>
            </a:r>
          </a:p>
          <a:p>
            <a:pPr algn="ctr"/>
            <a:r>
              <a:rPr lang="en-US"/>
              <a:t>Did not </a:t>
            </a:r>
            <a:r>
              <a:rPr lang="en-US">
                <a:solidFill>
                  <a:schemeClr val="accent2"/>
                </a:solidFill>
              </a:rPr>
              <a:t>stop any work for safety reason </a:t>
            </a:r>
            <a:r>
              <a:rPr lang="en-US"/>
              <a:t>within the last semester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0088" y="4161337"/>
            <a:ext cx="458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3"/>
                </a:solidFill>
              </a:rPr>
              <a:t>40 % </a:t>
            </a:r>
          </a:p>
          <a:p>
            <a:pPr algn="ctr"/>
            <a:r>
              <a:rPr lang="en-US"/>
              <a:t>Their manager only </a:t>
            </a:r>
            <a:r>
              <a:rPr lang="en-US">
                <a:solidFill>
                  <a:schemeClr val="accent3"/>
                </a:solidFill>
              </a:rPr>
              <a:t>conducts safety tours</a:t>
            </a:r>
            <a:r>
              <a:rPr lang="en-US"/>
              <a:t> on a quarterly basis or less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02455" y="4161337"/>
            <a:ext cx="4687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</a:rPr>
              <a:t>50 % </a:t>
            </a:r>
          </a:p>
          <a:p>
            <a:pPr algn="ctr"/>
            <a:r>
              <a:rPr lang="en-US">
                <a:solidFill>
                  <a:schemeClr val="accent1"/>
                </a:solidFill>
              </a:rPr>
              <a:t>Not controlled on a daily basis </a:t>
            </a:r>
            <a:r>
              <a:rPr lang="en-US"/>
              <a:t>with regard </a:t>
            </a:r>
            <a:br>
              <a:rPr lang="en-US"/>
            </a:br>
            <a:r>
              <a:rPr lang="en-US"/>
              <a:t>to compliance to safety rules</a:t>
            </a:r>
          </a:p>
        </p:txBody>
      </p:sp>
    </p:spTree>
    <p:extLst>
      <p:ext uri="{BB962C8B-B14F-4D97-AF65-F5344CB8AC3E}">
        <p14:creationId xmlns:p14="http://schemas.microsoft.com/office/powerpoint/2010/main" val="286923125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E3847D-0DCC-4429-AA9A-93907C3F2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cs typeface="+mn-cs"/>
              </a:rPr>
              <a:t>Our lives first : Sponsors' training</a:t>
            </a:r>
            <a:endParaRPr lang="fr-FR"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A4F22C7-DF41-4107-8019-8619199A0FD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lIns="0" anchor="ctr"/>
          <a:lstStyle/>
          <a:p>
            <a:br>
              <a:rPr lang="en-US" noProof="0"/>
            </a:br>
            <a:r>
              <a:rPr lang="en-US" noProof="0"/>
              <a:t>what are contractors saying to management:</a:t>
            </a:r>
            <a:br>
              <a:rPr lang="en-US" noProof="0"/>
            </a:br>
            <a:endParaRPr lang="en-US" noProof="0"/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5075" y="1092520"/>
            <a:ext cx="10854505" cy="8164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chemeClr val="accent3"/>
                </a:solidFill>
              </a:rPr>
              <a:t>Get back in the field</a:t>
            </a:r>
            <a:endParaRPr lang="en-US" sz="2800" b="1">
              <a:solidFill>
                <a:schemeClr val="accent4"/>
              </a:solidFill>
            </a:endParaRPr>
          </a:p>
        </p:txBody>
      </p:sp>
      <p:sp>
        <p:nvSpPr>
          <p:cNvPr id="14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8546" y="2500202"/>
            <a:ext cx="10854505" cy="8164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chemeClr val="accent3"/>
                </a:solidFill>
              </a:rPr>
              <a:t>Talk one language</a:t>
            </a:r>
            <a:endParaRPr lang="en-US" sz="2800" b="1">
              <a:solidFill>
                <a:schemeClr val="accent4"/>
              </a:solidFill>
            </a:endParaRPr>
          </a:p>
        </p:txBody>
      </p:sp>
      <p:sp>
        <p:nvSpPr>
          <p:cNvPr id="15" name="Espace réservé du contenu 9">
            <a:extLst>
              <a:ext uri="{FF2B5EF4-FFF2-40B4-BE49-F238E27FC236}">
                <a16:creationId xmlns:a16="http://schemas.microsoft.com/office/drawing/2014/main" id="{462F876F-B087-47E7-8FFB-9605877F6BFE}"/>
              </a:ext>
            </a:extLst>
          </p:cNvPr>
          <p:cNvSpPr txBox="1">
            <a:spLocks/>
          </p:cNvSpPr>
          <p:nvPr/>
        </p:nvSpPr>
        <p:spPr>
          <a:xfrm>
            <a:off x="735075" y="3907885"/>
            <a:ext cx="10854505" cy="81649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anchor="ctr"/>
          <a:lstStyle>
            <a:lvl1pPr marL="285752" indent="-285752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20000"/>
              <a:buFont typeface="Lucida Grande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9" indent="-180976" algn="l" defTabSz="533405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Font typeface="Lucida Grande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2pPr>
            <a:lvl3pPr marL="806456" indent="-180976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Lucida Grande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/>
              </a:defRPr>
            </a:lvl3pPr>
            <a:lvl4pPr marL="1079509" indent="-179390" algn="l" defTabSz="457204" rtl="0" fontAlgn="base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0000"/>
              <a:buFont typeface="Lucida Grande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258898" indent="-180976" algn="l" defTabSz="352428" rtl="0" fontAlgn="base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50010" indent="0" algn="l" defTabSz="457204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600" indent="0" algn="l" defTabSz="457204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29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32" indent="-228602" algn="l" defTabSz="45720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chemeClr val="accent3"/>
                </a:solidFill>
              </a:rPr>
              <a:t>Check compliance to your rules</a:t>
            </a:r>
            <a:endParaRPr lang="en-US" sz="28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47767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Our lives first : Sponsors' training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Other surveys are saying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20" y="2597748"/>
            <a:ext cx="1614879" cy="678249"/>
          </a:xfrm>
          <a:prstGeom prst="rect">
            <a:avLst/>
          </a:prstGeom>
        </p:spPr>
      </p:pic>
      <p:sp>
        <p:nvSpPr>
          <p:cNvPr id="37" name="Rectangle à coins arrondis 36"/>
          <p:cNvSpPr/>
          <p:nvPr/>
        </p:nvSpPr>
        <p:spPr>
          <a:xfrm>
            <a:off x="356251" y="3978442"/>
            <a:ext cx="3269266" cy="154034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chemeClr val="accent4"/>
                </a:solidFill>
              </a:rPr>
              <a:t>Challenge</a:t>
            </a:r>
          </a:p>
          <a:p>
            <a:pPr algn="ctr"/>
            <a:r>
              <a:rPr lang="en-US"/>
              <a:t>Take a step back when you perceive a risk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3980679" y="3978441"/>
            <a:ext cx="3290162" cy="1540347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chemeClr val="accent3"/>
                </a:solidFill>
              </a:rPr>
              <a:t>Observe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Perform safety observations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7626002" y="3978441"/>
            <a:ext cx="3234503" cy="15403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Reinforce rules</a:t>
            </a:r>
          </a:p>
          <a:p>
            <a:pPr algn="ctr"/>
            <a:r>
              <a:rPr lang="en-US"/>
              <a:t>Provide feedback to ensure compliance with rules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729132" y="1096226"/>
            <a:ext cx="6555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B050"/>
                </a:solidFill>
              </a:rPr>
              <a:t>87 % of</a:t>
            </a:r>
          </a:p>
          <a:p>
            <a:pPr algn="ctr"/>
            <a:r>
              <a:rPr lang="en-US" sz="3600" b="1">
                <a:solidFill>
                  <a:srgbClr val="00B050"/>
                </a:solidFill>
              </a:rPr>
              <a:t>High safety </a:t>
            </a:r>
            <a:r>
              <a:rPr lang="en-US"/>
              <a:t>performing companies demonstrate maturity in three managerial practices:</a:t>
            </a:r>
          </a:p>
        </p:txBody>
      </p:sp>
    </p:spTree>
    <p:extLst>
      <p:ext uri="{BB962C8B-B14F-4D97-AF65-F5344CB8AC3E}">
        <p14:creationId xmlns:p14="http://schemas.microsoft.com/office/powerpoint/2010/main" val="2341621842"/>
      </p:ext>
    </p:extLst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OTAL-EN-blue template-VISUA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7392EDFF2664087A9DA297C4CC3AB" ma:contentTypeVersion="5" ma:contentTypeDescription="Crée un document." ma:contentTypeScope="" ma:versionID="1c11afb08b40214e0856421b01c83a6a">
  <xsd:schema xmlns:xsd="http://www.w3.org/2001/XMLSchema" xmlns:xs="http://www.w3.org/2001/XMLSchema" xmlns:p="http://schemas.microsoft.com/office/2006/metadata/properties" xmlns:ns2="f7c0e7e6-5a3b-4272-a329-fa4049fb5e47" targetNamespace="http://schemas.microsoft.com/office/2006/metadata/properties" ma:root="true" ma:fieldsID="721c437ad5ca526019a43c1dc612e648" ns2:_="">
    <xsd:import namespace="f7c0e7e6-5a3b-4272-a329-fa4049fb5e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0e7e6-5a3b-4272-a329-fa4049fb5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49E53B-3E9F-45CB-B007-C5A4F7AAFFB0}">
  <ds:schemaRefs>
    <ds:schemaRef ds:uri="http://purl.org/dc/dcmitype/"/>
    <ds:schemaRef ds:uri="http://purl.org/dc/terms/"/>
    <ds:schemaRef ds:uri="http://purl.org/dc/elements/1.1/"/>
    <ds:schemaRef ds:uri="f7c0e7e6-5a3b-4272-a329-fa4049fb5e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A90BD6-821C-48CD-86B9-9EC124700D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4ED2E3-1689-4C60-8D27-A8E3C6FB2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0e7e6-5a3b-4272-a329-fa4049fb5e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TOTAL-EN-blue template-VISUAL</Template>
  <TotalTime>106</TotalTime>
  <Words>2241</Words>
  <Application>Microsoft Office PowerPoint</Application>
  <PresentationFormat>Grand écran</PresentationFormat>
  <Paragraphs>471</Paragraphs>
  <Slides>44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50" baseType="lpstr">
      <vt:lpstr>Arial</vt:lpstr>
      <vt:lpstr>Calibri</vt:lpstr>
      <vt:lpstr>Lucida Grande</vt:lpstr>
      <vt:lpstr>Wingdings</vt:lpstr>
      <vt:lpstr>TOTAL-EN-blue template-VISUAL</vt:lpstr>
      <vt:lpstr>1_TOTAL-EN-blue template-VISUAL</vt:lpstr>
      <vt:lpstr>Our Lives First : Zero Fatal Accidents   Sponsors’ training</vt:lpstr>
      <vt:lpstr>AGENDA</vt:lpstr>
      <vt:lpstr>Introduction  Sponsors’ Training </vt:lpstr>
      <vt:lpstr>General Context  Sponsors’ Training </vt:lpstr>
      <vt:lpstr>One primary objective – Zero Fatal Accident</vt:lpstr>
      <vt:lpstr>Workgroup : April 2019 – September 2019</vt:lpstr>
      <vt:lpstr>Striking survey results</vt:lpstr>
      <vt:lpstr> what are contractors saying to management: </vt:lpstr>
      <vt:lpstr>Other surveys are saying</vt:lpstr>
      <vt:lpstr>The 3 actions</vt:lpstr>
      <vt:lpstr>QUIZ</vt:lpstr>
      <vt:lpstr>Safety Green Light  Ambassadors’ Training </vt:lpstr>
      <vt:lpstr>Why this tool?</vt:lpstr>
      <vt:lpstr>What is the tool?</vt:lpstr>
      <vt:lpstr>What is mandatory, what is recommended ?</vt:lpstr>
      <vt:lpstr>Video safety green light</vt:lpstr>
      <vt:lpstr>In short</vt:lpstr>
      <vt:lpstr>Joint Safety Tours   Ambassadors’ Training </vt:lpstr>
      <vt:lpstr>What is at stake ?</vt:lpstr>
      <vt:lpstr>What is requested ? </vt:lpstr>
      <vt:lpstr>What is mandatory ?</vt:lpstr>
      <vt:lpstr>In short</vt:lpstr>
      <vt:lpstr>Life Saving Checks  Ambassadors’ Training </vt:lpstr>
      <vt:lpstr>why</vt:lpstr>
      <vt:lpstr>who</vt:lpstr>
      <vt:lpstr>Where, when &amp; how</vt:lpstr>
      <vt:lpstr>Where, when &amp; how</vt:lpstr>
      <vt:lpstr>What is imposed, what is optional</vt:lpstr>
      <vt:lpstr>TOOLS</vt:lpstr>
      <vt:lpstr>QUIZ</vt:lpstr>
      <vt:lpstr>QUIZ</vt:lpstr>
      <vt:lpstr>Implementation  Ambassadors’ Training </vt:lpstr>
      <vt:lpstr>Three actions proposed</vt:lpstr>
      <vt:lpstr>Implementation strategy</vt:lpstr>
      <vt:lpstr>Implementation plan</vt:lpstr>
      <vt:lpstr>KPIs at Group level</vt:lpstr>
      <vt:lpstr>Implementation stages</vt:lpstr>
      <vt:lpstr>Wdfs 2020 – safety performance</vt:lpstr>
      <vt:lpstr>QUIZ</vt:lpstr>
      <vt:lpstr>QUIZ</vt:lpstr>
      <vt:lpstr>QUIZ</vt:lpstr>
      <vt:lpstr>Q&amp;A  Sponsors’ Training </vt:lpstr>
      <vt:lpstr>Conclusion  Sponsors’ Training  </vt:lpstr>
      <vt:lpstr> Our Lives First : Zero Fatal Accidents     Sponsors’ training</vt:lpstr>
    </vt:vector>
  </TitlesOfParts>
  <Company>TOTAL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J0039122</dc:creator>
  <cp:lastModifiedBy>Antonin MANTZ</cp:lastModifiedBy>
  <cp:revision>3</cp:revision>
  <dcterms:created xsi:type="dcterms:W3CDTF">2016-11-16T14:13:22Z</dcterms:created>
  <dcterms:modified xsi:type="dcterms:W3CDTF">2020-04-25T15:09:59Z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0x0101004587392EDFF2664087A9DA297C4CC3AB</vt:lpwstr>
  </property>
  <property fmtid="{D5CDD505-2E9C-101B-9397-08002B2CF9AE}" pid="3" name="MSIP_Label_2b30ed1b-e95f-40b5-af89-828263f287a7_Enabled">
    <vt:lpwstr>True</vt:lpwstr>
  </property>
  <property fmtid="{D5CDD505-2E9C-101B-9397-08002B2CF9AE}" pid="4" name="MSIP_Label_2b30ed1b-e95f-40b5-af89-828263f287a7_SiteId">
    <vt:lpwstr>329e91b0-e21f-48fb-a071-456717ecc28e</vt:lpwstr>
  </property>
  <property fmtid="{D5CDD505-2E9C-101B-9397-08002B2CF9AE}" pid="5" name="MSIP_Label_2b30ed1b-e95f-40b5-af89-828263f287a7_Owner">
    <vt:lpwstr>antonin.mantz@total.com</vt:lpwstr>
  </property>
  <property fmtid="{D5CDD505-2E9C-101B-9397-08002B2CF9AE}" pid="6" name="MSIP_Label_2b30ed1b-e95f-40b5-af89-828263f287a7_SetDate">
    <vt:lpwstr>2020-03-17T13:47:20.5833724Z</vt:lpwstr>
  </property>
  <property fmtid="{D5CDD505-2E9C-101B-9397-08002B2CF9AE}" pid="7" name="MSIP_Label_2b30ed1b-e95f-40b5-af89-828263f287a7_Name">
    <vt:lpwstr>Restricted</vt:lpwstr>
  </property>
  <property fmtid="{D5CDD505-2E9C-101B-9397-08002B2CF9AE}" pid="8" name="MSIP_Label_2b30ed1b-e95f-40b5-af89-828263f287a7_Application">
    <vt:lpwstr>Microsoft Azure Information Protection</vt:lpwstr>
  </property>
  <property fmtid="{D5CDD505-2E9C-101B-9397-08002B2CF9AE}" pid="9" name="MSIP_Label_2b30ed1b-e95f-40b5-af89-828263f287a7_ActionId">
    <vt:lpwstr>0e881668-c266-4ea6-9594-7c34b293211f</vt:lpwstr>
  </property>
  <property fmtid="{D5CDD505-2E9C-101B-9397-08002B2CF9AE}" pid="10" name="MSIP_Label_2b30ed1b-e95f-40b5-af89-828263f287a7_Extended_MSFT_Method">
    <vt:lpwstr>Automatic</vt:lpwstr>
  </property>
  <property fmtid="{D5CDD505-2E9C-101B-9397-08002B2CF9AE}" pid="11" name="Sensitivity">
    <vt:lpwstr>Restricted</vt:lpwstr>
  </property>
</Properties>
</file>